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1" r:id="rId2"/>
  </p:sldIdLst>
  <p:sldSz cx="42802175" cy="30276800"/>
  <p:notesSz cx="6797675" cy="9926638"/>
  <p:kinsoku lang="ja-JP" invalStChars="、。，．・：；？！゛゜ヽヾゝゞ々ー’”）〕］｝〉》」』】°‰′″℃￠％ぁぃぅぇぉっゃゅょゎァィゥェォッャュョヮヵヶ!%),.:;?]}｡｣､･ｧｨｩｪｫｬｭｮｯｰﾞﾟ" invalEndChars="‘“（〔［｛〈《「『【￥＄$([\{｢￡"/>
  <p:defaultTextStyle>
    <a:defPPr>
      <a:defRPr lang="de-DE"/>
    </a:defPPr>
    <a:lvl1pPr algn="l" rtl="0" eaLnBrk="0" fontAlgn="base" hangingPunct="0">
      <a:spcBef>
        <a:spcPct val="0"/>
      </a:spcBef>
      <a:spcAft>
        <a:spcPct val="0"/>
      </a:spcAft>
      <a:defRPr sz="2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622">
          <p15:clr>
            <a:srgbClr val="A4A3A4"/>
          </p15:clr>
        </p15:guide>
        <p15:guide id="2" orient="horz" pos="7614">
          <p15:clr>
            <a:srgbClr val="A4A3A4"/>
          </p15:clr>
        </p15:guide>
        <p15:guide id="3" pos="9277">
          <p15:clr>
            <a:srgbClr val="A4A3A4"/>
          </p15:clr>
        </p15:guide>
        <p15:guide id="4" pos="17855">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82B7B1-8025-A08E-F7DC-BDB0D536D721}" name="Zoe Noonan" initials="ZN" userId="S::Zoe.Noonan@glasgow.ac.uk::8d90c48e-6f61-4f4a-a759-5002cdd7081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8BBCE"/>
    <a:srgbClr val="74C0D2"/>
    <a:srgbClr val="FF9999"/>
    <a:srgbClr val="D3EBF1"/>
    <a:srgbClr val="A9D8E3"/>
    <a:srgbClr val="85C7D7"/>
    <a:srgbClr val="00213B"/>
    <a:srgbClr val="DCEFF4"/>
    <a:srgbClr val="88C9D8"/>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3539CE-DEC4-4D96-83A0-3B729903EB30}" v="5" dt="2023-01-10T21:22:53.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12" autoAdjust="0"/>
    <p:restoredTop sz="86000" autoAdjust="0"/>
  </p:normalViewPr>
  <p:slideViewPr>
    <p:cSldViewPr snapToGrid="0">
      <p:cViewPr varScale="1">
        <p:scale>
          <a:sx n="20" d="100"/>
          <a:sy n="20" d="100"/>
        </p:scale>
        <p:origin x="2440" y="288"/>
      </p:cViewPr>
      <p:guideLst>
        <p:guide orient="horz" pos="13622"/>
        <p:guide orient="horz" pos="7614"/>
        <p:guide pos="9277"/>
        <p:guide pos="178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handoutMaster" Target="handoutMasters/handoutMaster1.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70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GB" sz="2700" b="1" dirty="0">
                <a:latin typeface="Calibri" panose="020F0502020204030204" pitchFamily="34" charset="0"/>
                <a:cs typeface="Calibri" panose="020F0502020204030204" pitchFamily="34" charset="0"/>
              </a:rPr>
              <a:t>Historic</a:t>
            </a:r>
            <a:r>
              <a:rPr lang="en-GB" sz="2700" b="1" baseline="0" dirty="0">
                <a:latin typeface="Calibri" panose="020F0502020204030204" pitchFamily="34" charset="0"/>
                <a:cs typeface="Calibri" panose="020F0502020204030204" pitchFamily="34" charset="0"/>
              </a:rPr>
              <a:t> trends - students, tutors, teaching time (hours)</a:t>
            </a:r>
            <a:endParaRPr lang="en-GB" sz="2700" b="1" dirty="0">
              <a:latin typeface="Calibri" panose="020F0502020204030204" pitchFamily="34" charset="0"/>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270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Sheet1!$B$2</c:f>
              <c:strCache>
                <c:ptCount val="1"/>
                <c:pt idx="0">
                  <c:v>Students</c:v>
                </c:pt>
              </c:strCache>
            </c:strRef>
          </c:tx>
          <c:spPr>
            <a:solidFill>
              <a:srgbClr val="C00000"/>
            </a:solidFill>
            <a:ln>
              <a:noFill/>
            </a:ln>
            <a:effectLst/>
            <a:sp3d/>
          </c:spPr>
          <c:invertIfNegative val="0"/>
          <c:cat>
            <c:strRef>
              <c:f>Sheet1!$A$3:$A$7</c:f>
              <c:strCache>
                <c:ptCount val="5"/>
                <c:pt idx="0">
                  <c:v>2018/19</c:v>
                </c:pt>
                <c:pt idx="1">
                  <c:v>2019/20</c:v>
                </c:pt>
                <c:pt idx="2">
                  <c:v>2020/21</c:v>
                </c:pt>
                <c:pt idx="3">
                  <c:v>2021/22</c:v>
                </c:pt>
                <c:pt idx="4">
                  <c:v>2022/23</c:v>
                </c:pt>
              </c:strCache>
            </c:strRef>
          </c:cat>
          <c:val>
            <c:numRef>
              <c:f>Sheet1!$B$3:$B$7</c:f>
              <c:numCache>
                <c:formatCode>General</c:formatCode>
                <c:ptCount val="5"/>
                <c:pt idx="0">
                  <c:v>291</c:v>
                </c:pt>
                <c:pt idx="1">
                  <c:v>305</c:v>
                </c:pt>
                <c:pt idx="2">
                  <c:v>333</c:v>
                </c:pt>
                <c:pt idx="3">
                  <c:v>374</c:v>
                </c:pt>
                <c:pt idx="4">
                  <c:v>400</c:v>
                </c:pt>
              </c:numCache>
            </c:numRef>
          </c:val>
          <c:extLst>
            <c:ext xmlns:c16="http://schemas.microsoft.com/office/drawing/2014/chart" uri="{C3380CC4-5D6E-409C-BE32-E72D297353CC}">
              <c16:uniqueId val="{00000000-8269-429D-9F68-7FB05F9882E4}"/>
            </c:ext>
          </c:extLst>
        </c:ser>
        <c:ser>
          <c:idx val="1"/>
          <c:order val="1"/>
          <c:tx>
            <c:strRef>
              <c:f>Sheet1!$C$2</c:f>
              <c:strCache>
                <c:ptCount val="1"/>
                <c:pt idx="0">
                  <c:v>GP tutors</c:v>
                </c:pt>
              </c:strCache>
            </c:strRef>
          </c:tx>
          <c:spPr>
            <a:solidFill>
              <a:srgbClr val="0070C0"/>
            </a:solidFill>
            <a:ln>
              <a:noFill/>
            </a:ln>
            <a:effectLst/>
            <a:sp3d/>
          </c:spPr>
          <c:invertIfNegative val="0"/>
          <c:cat>
            <c:strRef>
              <c:f>Sheet1!$A$3:$A$7</c:f>
              <c:strCache>
                <c:ptCount val="5"/>
                <c:pt idx="0">
                  <c:v>2018/19</c:v>
                </c:pt>
                <c:pt idx="1">
                  <c:v>2019/20</c:v>
                </c:pt>
                <c:pt idx="2">
                  <c:v>2020/21</c:v>
                </c:pt>
                <c:pt idx="3">
                  <c:v>2021/22</c:v>
                </c:pt>
                <c:pt idx="4">
                  <c:v>2022/23</c:v>
                </c:pt>
              </c:strCache>
            </c:strRef>
          </c:cat>
          <c:val>
            <c:numRef>
              <c:f>Sheet1!$C$3:$C$7</c:f>
              <c:numCache>
                <c:formatCode>General</c:formatCode>
                <c:ptCount val="5"/>
                <c:pt idx="0">
                  <c:v>83</c:v>
                </c:pt>
                <c:pt idx="1">
                  <c:v>81</c:v>
                </c:pt>
                <c:pt idx="2">
                  <c:v>91</c:v>
                </c:pt>
                <c:pt idx="3">
                  <c:v>89</c:v>
                </c:pt>
                <c:pt idx="4">
                  <c:v>93</c:v>
                </c:pt>
              </c:numCache>
            </c:numRef>
          </c:val>
          <c:extLst>
            <c:ext xmlns:c16="http://schemas.microsoft.com/office/drawing/2014/chart" uri="{C3380CC4-5D6E-409C-BE32-E72D297353CC}">
              <c16:uniqueId val="{00000001-8269-429D-9F68-7FB05F9882E4}"/>
            </c:ext>
          </c:extLst>
        </c:ser>
        <c:ser>
          <c:idx val="2"/>
          <c:order val="2"/>
          <c:tx>
            <c:strRef>
              <c:f>Sheet1!$D$2</c:f>
              <c:strCache>
                <c:ptCount val="1"/>
                <c:pt idx="0">
                  <c:v>Teaching time</c:v>
                </c:pt>
              </c:strCache>
            </c:strRef>
          </c:tx>
          <c:spPr>
            <a:solidFill>
              <a:srgbClr val="92D050"/>
            </a:solidFill>
            <a:ln>
              <a:noFill/>
            </a:ln>
            <a:effectLst/>
            <a:sp3d/>
          </c:spPr>
          <c:invertIfNegative val="0"/>
          <c:cat>
            <c:strRef>
              <c:f>Sheet1!$A$3:$A$7</c:f>
              <c:strCache>
                <c:ptCount val="5"/>
                <c:pt idx="0">
                  <c:v>2018/19</c:v>
                </c:pt>
                <c:pt idx="1">
                  <c:v>2019/20</c:v>
                </c:pt>
                <c:pt idx="2">
                  <c:v>2020/21</c:v>
                </c:pt>
                <c:pt idx="3">
                  <c:v>2021/22</c:v>
                </c:pt>
                <c:pt idx="4">
                  <c:v>2022/23</c:v>
                </c:pt>
              </c:strCache>
            </c:strRef>
          </c:cat>
          <c:val>
            <c:numRef>
              <c:f>Sheet1!$D$3:$D$7</c:f>
              <c:numCache>
                <c:formatCode>General</c:formatCode>
                <c:ptCount val="5"/>
                <c:pt idx="0">
                  <c:v>92</c:v>
                </c:pt>
                <c:pt idx="1">
                  <c:v>92</c:v>
                </c:pt>
                <c:pt idx="2">
                  <c:v>116</c:v>
                </c:pt>
                <c:pt idx="3">
                  <c:v>116</c:v>
                </c:pt>
                <c:pt idx="4">
                  <c:v>260</c:v>
                </c:pt>
              </c:numCache>
            </c:numRef>
          </c:val>
          <c:extLst>
            <c:ext xmlns:c16="http://schemas.microsoft.com/office/drawing/2014/chart" uri="{C3380CC4-5D6E-409C-BE32-E72D297353CC}">
              <c16:uniqueId val="{00000002-8269-429D-9F68-7FB05F9882E4}"/>
            </c:ext>
          </c:extLst>
        </c:ser>
        <c:dLbls>
          <c:showLegendKey val="0"/>
          <c:showVal val="0"/>
          <c:showCatName val="0"/>
          <c:showSerName val="0"/>
          <c:showPercent val="0"/>
          <c:showBubbleSize val="0"/>
        </c:dLbls>
        <c:gapWidth val="150"/>
        <c:shape val="box"/>
        <c:axId val="452683824"/>
        <c:axId val="452683168"/>
        <c:axId val="0"/>
      </c:bar3DChart>
      <c:catAx>
        <c:axId val="4526838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5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52683168"/>
        <c:crosses val="autoZero"/>
        <c:auto val="1"/>
        <c:lblAlgn val="ctr"/>
        <c:lblOffset val="100"/>
        <c:noMultiLvlLbl val="0"/>
      </c:catAx>
      <c:valAx>
        <c:axId val="452683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52683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439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1068388" y="915988"/>
            <a:ext cx="4659312" cy="329723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04875" y="4714875"/>
            <a:ext cx="4981575" cy="4468813"/>
          </a:xfrm>
          <a:prstGeom prst="rect">
            <a:avLst/>
          </a:prstGeom>
          <a:noFill/>
          <a:ln w="12700">
            <a:noFill/>
            <a:miter lim="800000"/>
            <a:headEnd/>
            <a:tailEnd/>
          </a:ln>
          <a:effectLst/>
        </p:spPr>
        <p:txBody>
          <a:bodyPr vert="horz" wrap="square" lIns="224660" tIns="109906" rIns="224660" bIns="109906"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Tree>
    <p:extLst>
      <p:ext uri="{BB962C8B-B14F-4D97-AF65-F5344CB8AC3E}">
        <p14:creationId xmlns:p14="http://schemas.microsoft.com/office/powerpoint/2010/main" val="3964250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51275"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endParaRPr lang="en-GB" altLang="en-US"/>
          </a:p>
        </p:txBody>
      </p:sp>
      <p:sp>
        <p:nvSpPr>
          <p:cNvPr id="4099" name="Rectangle 3"/>
          <p:cNvSpPr>
            <a:spLocks noChangeArrowheads="1"/>
          </p:cNvSpPr>
          <p:nvPr/>
        </p:nvSpPr>
        <p:spPr bwMode="auto">
          <a:xfrm>
            <a:off x="3851275"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24660" tIns="109906" rIns="224660" bIns="109906" anchor="b"/>
          <a:lstStyle>
            <a:lvl1pPr defTabSz="2263775">
              <a:defRPr sz="2200">
                <a:solidFill>
                  <a:schemeClr val="tx1"/>
                </a:solidFill>
                <a:latin typeface="Times New Roman" pitchFamily="18" charset="0"/>
              </a:defRPr>
            </a:lvl1pPr>
            <a:lvl2pPr marL="742950" indent="-285750" defTabSz="2263775">
              <a:defRPr sz="2200">
                <a:solidFill>
                  <a:schemeClr val="tx1"/>
                </a:solidFill>
                <a:latin typeface="Times New Roman" pitchFamily="18" charset="0"/>
              </a:defRPr>
            </a:lvl2pPr>
            <a:lvl3pPr marL="1143000" indent="-228600" defTabSz="2263775">
              <a:defRPr sz="2200">
                <a:solidFill>
                  <a:schemeClr val="tx1"/>
                </a:solidFill>
                <a:latin typeface="Times New Roman" pitchFamily="18" charset="0"/>
              </a:defRPr>
            </a:lvl3pPr>
            <a:lvl4pPr marL="1600200" indent="-228600" defTabSz="2263775">
              <a:defRPr sz="2200">
                <a:solidFill>
                  <a:schemeClr val="tx1"/>
                </a:solidFill>
                <a:latin typeface="Times New Roman" pitchFamily="18" charset="0"/>
              </a:defRPr>
            </a:lvl4pPr>
            <a:lvl5pPr marL="2057400" indent="-228600" defTabSz="2263775">
              <a:defRPr sz="2200">
                <a:solidFill>
                  <a:schemeClr val="tx1"/>
                </a:solidFill>
                <a:latin typeface="Times New Roman" pitchFamily="18" charset="0"/>
              </a:defRPr>
            </a:lvl5pPr>
            <a:lvl6pPr marL="2514600" indent="-228600" defTabSz="2263775" eaLnBrk="0" fontAlgn="base" hangingPunct="0">
              <a:spcBef>
                <a:spcPct val="0"/>
              </a:spcBef>
              <a:spcAft>
                <a:spcPct val="0"/>
              </a:spcAft>
              <a:defRPr sz="2200">
                <a:solidFill>
                  <a:schemeClr val="tx1"/>
                </a:solidFill>
                <a:latin typeface="Times New Roman" pitchFamily="18" charset="0"/>
              </a:defRPr>
            </a:lvl6pPr>
            <a:lvl7pPr marL="2971800" indent="-228600" defTabSz="2263775" eaLnBrk="0" fontAlgn="base" hangingPunct="0">
              <a:spcBef>
                <a:spcPct val="0"/>
              </a:spcBef>
              <a:spcAft>
                <a:spcPct val="0"/>
              </a:spcAft>
              <a:defRPr sz="2200">
                <a:solidFill>
                  <a:schemeClr val="tx1"/>
                </a:solidFill>
                <a:latin typeface="Times New Roman" pitchFamily="18" charset="0"/>
              </a:defRPr>
            </a:lvl7pPr>
            <a:lvl8pPr marL="3429000" indent="-228600" defTabSz="2263775" eaLnBrk="0" fontAlgn="base" hangingPunct="0">
              <a:spcBef>
                <a:spcPct val="0"/>
              </a:spcBef>
              <a:spcAft>
                <a:spcPct val="0"/>
              </a:spcAft>
              <a:defRPr sz="2200">
                <a:solidFill>
                  <a:schemeClr val="tx1"/>
                </a:solidFill>
                <a:latin typeface="Times New Roman" pitchFamily="18" charset="0"/>
              </a:defRPr>
            </a:lvl8pPr>
            <a:lvl9pPr marL="3886200" indent="-228600" defTabSz="2263775" eaLnBrk="0" fontAlgn="base" hangingPunct="0">
              <a:spcBef>
                <a:spcPct val="0"/>
              </a:spcBef>
              <a:spcAft>
                <a:spcPct val="0"/>
              </a:spcAft>
              <a:defRPr sz="2200">
                <a:solidFill>
                  <a:schemeClr val="tx1"/>
                </a:solidFill>
                <a:latin typeface="Times New Roman" pitchFamily="18" charset="0"/>
              </a:defRPr>
            </a:lvl9pPr>
          </a:lstStyle>
          <a:p>
            <a:pPr algn="r"/>
            <a:r>
              <a:rPr lang="de-DE" altLang="en-US" sz="3000"/>
              <a:t>1</a:t>
            </a:r>
          </a:p>
        </p:txBody>
      </p:sp>
      <p:sp>
        <p:nvSpPr>
          <p:cNvPr id="4100" name="Rectangle 4"/>
          <p:cNvSpPr>
            <a:spLocks noChangeArrowheads="1"/>
          </p:cNvSpPr>
          <p:nvPr/>
        </p:nvSpPr>
        <p:spPr bwMode="auto">
          <a:xfrm>
            <a:off x="0" y="9428163"/>
            <a:ext cx="294322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endParaRPr lang="en-GB" altLang="en-US"/>
          </a:p>
        </p:txBody>
      </p:sp>
      <p:sp>
        <p:nvSpPr>
          <p:cNvPr id="4101" name="Rectangle 5"/>
          <p:cNvSpPr>
            <a:spLocks noChangeArrowheads="1"/>
          </p:cNvSpPr>
          <p:nvPr/>
        </p:nvSpPr>
        <p:spPr bwMode="auto">
          <a:xfrm>
            <a:off x="0" y="0"/>
            <a:ext cx="294322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endParaRPr lang="en-GB" altLang="en-US"/>
          </a:p>
        </p:txBody>
      </p:sp>
      <p:sp>
        <p:nvSpPr>
          <p:cNvPr id="4102" name="Rectangle 6"/>
          <p:cNvSpPr>
            <a:spLocks noGrp="1" noRot="1" noChangeAspect="1" noChangeArrowheads="1" noTextEdit="1"/>
          </p:cNvSpPr>
          <p:nvPr>
            <p:ph type="sldImg"/>
          </p:nvPr>
        </p:nvSpPr>
        <p:spPr>
          <a:xfrm>
            <a:off x="1068388" y="915988"/>
            <a:ext cx="4659312" cy="3297237"/>
          </a:xfrm>
          <a:ln cap="flat"/>
        </p:spPr>
      </p:sp>
      <p:sp>
        <p:nvSpPr>
          <p:cNvPr id="410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11743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266" y="9405774"/>
            <a:ext cx="36383644" cy="6489490"/>
          </a:xfrm>
        </p:spPr>
        <p:txBody>
          <a:bodyPr/>
          <a:lstStyle/>
          <a:p>
            <a:r>
              <a:rPr lang="en-US"/>
              <a:t>Click to edit Master title style</a:t>
            </a:r>
            <a:endParaRPr lang="en-GB"/>
          </a:p>
        </p:txBody>
      </p:sp>
      <p:sp>
        <p:nvSpPr>
          <p:cNvPr id="3" name="Subtitle 2"/>
          <p:cNvSpPr>
            <a:spLocks noGrp="1"/>
          </p:cNvSpPr>
          <p:nvPr>
            <p:ph type="subTitle" idx="1"/>
          </p:nvPr>
        </p:nvSpPr>
        <p:spPr>
          <a:xfrm>
            <a:off x="6420776" y="17156330"/>
            <a:ext cx="29960625" cy="773820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21153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642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7000" y="2920777"/>
            <a:ext cx="9095910" cy="223578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09266" y="2920777"/>
            <a:ext cx="27072287" cy="223578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0976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472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2073" y="19456118"/>
            <a:ext cx="36381399" cy="601336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3382073" y="12832998"/>
            <a:ext cx="36381399" cy="662312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1831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09266" y="8763451"/>
            <a:ext cx="18084098" cy="165151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1508812" y="8763451"/>
            <a:ext cx="18084098" cy="165151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4569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1007" y="1212779"/>
            <a:ext cx="38520162" cy="5045385"/>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141007" y="6776964"/>
            <a:ext cx="18909979" cy="28242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41007" y="9601166"/>
            <a:ext cx="18909979" cy="174449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1742213" y="6776964"/>
            <a:ext cx="18918956" cy="28242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1742213" y="9601166"/>
            <a:ext cx="18918956" cy="174449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3185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21898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5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1007" y="1204919"/>
            <a:ext cx="14080372" cy="513072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16735310" y="1204918"/>
            <a:ext cx="23925859" cy="258411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141007" y="6335647"/>
            <a:ext cx="14080372" cy="207104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9491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8976" y="21193312"/>
            <a:ext cx="25680857" cy="2503040"/>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8388976" y="2705171"/>
            <a:ext cx="25680857" cy="181658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88976" y="23696352"/>
            <a:ext cx="25680857" cy="35529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50309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09266" y="2920777"/>
            <a:ext cx="36383644" cy="458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9568" tIns="184783" rIns="369568" bIns="184783" numCol="1" anchor="ctr" anchorCtr="0" compatLnSpc="1">
            <a:prstTxWarp prst="textNoShape">
              <a:avLst/>
            </a:prstTxWarp>
          </a:bodyPr>
          <a:lstStyle/>
          <a:p>
            <a:pPr lvl="0"/>
            <a:r>
              <a:rPr lang="de-DE" altLang="en-US"/>
              <a:t>Hier klicken, um Master-Titelformat zu bearbeiten.</a:t>
            </a:r>
          </a:p>
        </p:txBody>
      </p:sp>
      <p:sp>
        <p:nvSpPr>
          <p:cNvPr id="1027" name="Rectangle 3"/>
          <p:cNvSpPr>
            <a:spLocks noGrp="1" noChangeArrowheads="1"/>
          </p:cNvSpPr>
          <p:nvPr>
            <p:ph type="body" idx="1"/>
          </p:nvPr>
        </p:nvSpPr>
        <p:spPr bwMode="auto">
          <a:xfrm>
            <a:off x="3209266" y="8763451"/>
            <a:ext cx="36383644" cy="1651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9568" tIns="184783" rIns="369568" bIns="184783" numCol="1" anchor="t" anchorCtr="0" compatLnSpc="1">
            <a:prstTxWarp prst="textNoShape">
              <a:avLst/>
            </a:prstTxWarp>
          </a:bodyPr>
          <a:lstStyle/>
          <a:p>
            <a:pPr lvl="0"/>
            <a:r>
              <a:rPr lang="de-DE" altLang="en-US"/>
              <a:t>Hier klicken, um Master-Textformat zu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9988" rtl="0" eaLnBrk="0" fontAlgn="base" hangingPunct="0">
        <a:spcBef>
          <a:spcPct val="0"/>
        </a:spcBef>
        <a:spcAft>
          <a:spcPct val="0"/>
        </a:spcAft>
        <a:defRPr sz="17800">
          <a:solidFill>
            <a:schemeClr val="tx2"/>
          </a:solidFill>
          <a:latin typeface="+mj-lt"/>
          <a:ea typeface="+mj-ea"/>
          <a:cs typeface="+mj-cs"/>
        </a:defRPr>
      </a:lvl1pPr>
      <a:lvl2pPr algn="ctr" defTabSz="3709988" rtl="0" eaLnBrk="0" fontAlgn="base" hangingPunct="0">
        <a:spcBef>
          <a:spcPct val="0"/>
        </a:spcBef>
        <a:spcAft>
          <a:spcPct val="0"/>
        </a:spcAft>
        <a:defRPr sz="17800">
          <a:solidFill>
            <a:schemeClr val="tx2"/>
          </a:solidFill>
          <a:latin typeface="Times New Roman" pitchFamily="18" charset="0"/>
        </a:defRPr>
      </a:lvl2pPr>
      <a:lvl3pPr algn="ctr" defTabSz="3709988" rtl="0" eaLnBrk="0" fontAlgn="base" hangingPunct="0">
        <a:spcBef>
          <a:spcPct val="0"/>
        </a:spcBef>
        <a:spcAft>
          <a:spcPct val="0"/>
        </a:spcAft>
        <a:defRPr sz="17800">
          <a:solidFill>
            <a:schemeClr val="tx2"/>
          </a:solidFill>
          <a:latin typeface="Times New Roman" pitchFamily="18" charset="0"/>
        </a:defRPr>
      </a:lvl3pPr>
      <a:lvl4pPr algn="ctr" defTabSz="3709988" rtl="0" eaLnBrk="0" fontAlgn="base" hangingPunct="0">
        <a:spcBef>
          <a:spcPct val="0"/>
        </a:spcBef>
        <a:spcAft>
          <a:spcPct val="0"/>
        </a:spcAft>
        <a:defRPr sz="17800">
          <a:solidFill>
            <a:schemeClr val="tx2"/>
          </a:solidFill>
          <a:latin typeface="Times New Roman" pitchFamily="18" charset="0"/>
        </a:defRPr>
      </a:lvl4pPr>
      <a:lvl5pPr algn="ctr" defTabSz="3709988" rtl="0" eaLnBrk="0" fontAlgn="base" hangingPunct="0">
        <a:spcBef>
          <a:spcPct val="0"/>
        </a:spcBef>
        <a:spcAft>
          <a:spcPct val="0"/>
        </a:spcAft>
        <a:defRPr sz="17800">
          <a:solidFill>
            <a:schemeClr val="tx2"/>
          </a:solidFill>
          <a:latin typeface="Times New Roman" pitchFamily="18" charset="0"/>
        </a:defRPr>
      </a:lvl5pPr>
      <a:lvl6pPr marL="457200" algn="ctr" defTabSz="3709988" rtl="0" eaLnBrk="0" fontAlgn="base" hangingPunct="0">
        <a:spcBef>
          <a:spcPct val="0"/>
        </a:spcBef>
        <a:spcAft>
          <a:spcPct val="0"/>
        </a:spcAft>
        <a:defRPr sz="17800">
          <a:solidFill>
            <a:schemeClr val="tx2"/>
          </a:solidFill>
          <a:latin typeface="Times New Roman" pitchFamily="18" charset="0"/>
        </a:defRPr>
      </a:lvl6pPr>
      <a:lvl7pPr marL="914400" algn="ctr" defTabSz="3709988" rtl="0" eaLnBrk="0" fontAlgn="base" hangingPunct="0">
        <a:spcBef>
          <a:spcPct val="0"/>
        </a:spcBef>
        <a:spcAft>
          <a:spcPct val="0"/>
        </a:spcAft>
        <a:defRPr sz="17800">
          <a:solidFill>
            <a:schemeClr val="tx2"/>
          </a:solidFill>
          <a:latin typeface="Times New Roman" pitchFamily="18" charset="0"/>
        </a:defRPr>
      </a:lvl7pPr>
      <a:lvl8pPr marL="1371600" algn="ctr" defTabSz="3709988" rtl="0" eaLnBrk="0" fontAlgn="base" hangingPunct="0">
        <a:spcBef>
          <a:spcPct val="0"/>
        </a:spcBef>
        <a:spcAft>
          <a:spcPct val="0"/>
        </a:spcAft>
        <a:defRPr sz="17800">
          <a:solidFill>
            <a:schemeClr val="tx2"/>
          </a:solidFill>
          <a:latin typeface="Times New Roman" pitchFamily="18" charset="0"/>
        </a:defRPr>
      </a:lvl8pPr>
      <a:lvl9pPr marL="1828800" algn="ctr" defTabSz="3709988" rtl="0" eaLnBrk="0" fontAlgn="base" hangingPunct="0">
        <a:spcBef>
          <a:spcPct val="0"/>
        </a:spcBef>
        <a:spcAft>
          <a:spcPct val="0"/>
        </a:spcAft>
        <a:defRPr sz="17800">
          <a:solidFill>
            <a:schemeClr val="tx2"/>
          </a:solidFill>
          <a:latin typeface="Times New Roman" pitchFamily="18" charset="0"/>
        </a:defRPr>
      </a:lvl9pPr>
    </p:titleStyle>
    <p:bodyStyle>
      <a:lvl1pPr marL="1390650" indent="-1390650" algn="l" defTabSz="3709988" rtl="0" eaLnBrk="0" fontAlgn="base" hangingPunct="0">
        <a:spcBef>
          <a:spcPct val="20000"/>
        </a:spcBef>
        <a:spcAft>
          <a:spcPct val="0"/>
        </a:spcAft>
        <a:buSzPct val="100000"/>
        <a:buChar char="•"/>
        <a:defRPr sz="13000">
          <a:solidFill>
            <a:schemeClr val="tx1"/>
          </a:solidFill>
          <a:latin typeface="+mn-lt"/>
          <a:ea typeface="+mn-ea"/>
          <a:cs typeface="+mn-cs"/>
        </a:defRPr>
      </a:lvl1pPr>
      <a:lvl2pPr marL="3013075" indent="-1158875" algn="l" defTabSz="3709988" rtl="0" eaLnBrk="0" fontAlgn="base" hangingPunct="0">
        <a:spcBef>
          <a:spcPct val="20000"/>
        </a:spcBef>
        <a:spcAft>
          <a:spcPct val="0"/>
        </a:spcAft>
        <a:buSzPct val="100000"/>
        <a:buChar char="–"/>
        <a:defRPr sz="11300">
          <a:solidFill>
            <a:schemeClr val="tx1"/>
          </a:solidFill>
          <a:latin typeface="+mn-lt"/>
        </a:defRPr>
      </a:lvl2pPr>
      <a:lvl3pPr marL="4633913" indent="-923925" algn="l" defTabSz="3709988" rtl="0" eaLnBrk="0" fontAlgn="base" hangingPunct="0">
        <a:spcBef>
          <a:spcPct val="20000"/>
        </a:spcBef>
        <a:spcAft>
          <a:spcPct val="0"/>
        </a:spcAft>
        <a:buSzPct val="100000"/>
        <a:buChar char="•"/>
        <a:defRPr sz="9800">
          <a:solidFill>
            <a:schemeClr val="tx1"/>
          </a:solidFill>
          <a:latin typeface="+mn-lt"/>
        </a:defRPr>
      </a:lvl3pPr>
      <a:lvl4pPr marL="6491288" indent="-928688" algn="l" defTabSz="3709988" rtl="0" eaLnBrk="0" fontAlgn="base" hangingPunct="0">
        <a:spcBef>
          <a:spcPct val="20000"/>
        </a:spcBef>
        <a:spcAft>
          <a:spcPct val="0"/>
        </a:spcAft>
        <a:buSzPct val="100000"/>
        <a:buChar char="–"/>
        <a:defRPr sz="8000">
          <a:solidFill>
            <a:schemeClr val="tx1"/>
          </a:solidFill>
          <a:latin typeface="+mn-lt"/>
        </a:defRPr>
      </a:lvl4pPr>
      <a:lvl5pPr marL="8342313" indent="-925513" algn="l" defTabSz="3709988" rtl="0" eaLnBrk="0" fontAlgn="base" hangingPunct="0">
        <a:spcBef>
          <a:spcPct val="20000"/>
        </a:spcBef>
        <a:spcAft>
          <a:spcPct val="0"/>
        </a:spcAft>
        <a:buSzPct val="100000"/>
        <a:buChar char="»"/>
        <a:defRPr sz="8000">
          <a:solidFill>
            <a:schemeClr val="tx1"/>
          </a:solidFill>
          <a:latin typeface="+mn-lt"/>
        </a:defRPr>
      </a:lvl5pPr>
      <a:lvl6pPr marL="8799513" indent="-925513" algn="l" defTabSz="3709988" rtl="0" eaLnBrk="0" fontAlgn="base" hangingPunct="0">
        <a:spcBef>
          <a:spcPct val="20000"/>
        </a:spcBef>
        <a:spcAft>
          <a:spcPct val="0"/>
        </a:spcAft>
        <a:buSzPct val="100000"/>
        <a:buChar char="»"/>
        <a:defRPr sz="8000">
          <a:solidFill>
            <a:schemeClr val="tx1"/>
          </a:solidFill>
          <a:latin typeface="+mn-lt"/>
        </a:defRPr>
      </a:lvl6pPr>
      <a:lvl7pPr marL="9256713" indent="-925513" algn="l" defTabSz="3709988" rtl="0" eaLnBrk="0" fontAlgn="base" hangingPunct="0">
        <a:spcBef>
          <a:spcPct val="20000"/>
        </a:spcBef>
        <a:spcAft>
          <a:spcPct val="0"/>
        </a:spcAft>
        <a:buSzPct val="100000"/>
        <a:buChar char="»"/>
        <a:defRPr sz="8000">
          <a:solidFill>
            <a:schemeClr val="tx1"/>
          </a:solidFill>
          <a:latin typeface="+mn-lt"/>
        </a:defRPr>
      </a:lvl7pPr>
      <a:lvl8pPr marL="9713913" indent="-925513" algn="l" defTabSz="3709988" rtl="0" eaLnBrk="0" fontAlgn="base" hangingPunct="0">
        <a:spcBef>
          <a:spcPct val="20000"/>
        </a:spcBef>
        <a:spcAft>
          <a:spcPct val="0"/>
        </a:spcAft>
        <a:buSzPct val="100000"/>
        <a:buChar char="»"/>
        <a:defRPr sz="8000">
          <a:solidFill>
            <a:schemeClr val="tx1"/>
          </a:solidFill>
          <a:latin typeface="+mn-lt"/>
        </a:defRPr>
      </a:lvl8pPr>
      <a:lvl9pPr marL="10171113" indent="-925513" algn="l" defTabSz="3709988" rtl="0" eaLnBrk="0" fontAlgn="base" hangingPunct="0">
        <a:spcBef>
          <a:spcPct val="20000"/>
        </a:spcBef>
        <a:spcAft>
          <a:spcPct val="0"/>
        </a:spcAft>
        <a:buSzPct val="100000"/>
        <a:buChar char="»"/>
        <a:defRPr sz="8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Zoe.Noonan@glasgow.ac.uk" TargetMode="External"/><Relationship Id="rId5" Type="http://schemas.openxmlformats.org/officeDocument/2006/relationships/hyperlink" Target="https://www.medschools.ac.uk/our-work/education/virtual-primary-care" TargetMode="External"/><Relationship Id="rId4" Type="http://schemas.openxmlformats.org/officeDocument/2006/relationships/hyperlink" Target="https://www.gov.scot/publications/undergraduate-medical-education-scotland-enabling-more-general-practice-based-teaching/docum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810"/>
          <p:cNvSpPr>
            <a:spLocks noChangeArrowheads="1"/>
          </p:cNvSpPr>
          <p:nvPr/>
        </p:nvSpPr>
        <p:spPr bwMode="auto">
          <a:xfrm>
            <a:off x="11396079" y="2563981"/>
            <a:ext cx="24008618"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lvl1pPr defTabSz="457200">
              <a:defRPr sz="2200">
                <a:solidFill>
                  <a:schemeClr val="tx1"/>
                </a:solidFill>
                <a:latin typeface="Times New Roman" pitchFamily="18" charset="0"/>
              </a:defRPr>
            </a:lvl1pPr>
            <a:lvl2pPr marL="742950" indent="-285750" defTabSz="457200">
              <a:defRPr sz="2200">
                <a:solidFill>
                  <a:schemeClr val="tx1"/>
                </a:solidFill>
                <a:latin typeface="Times New Roman" pitchFamily="18" charset="0"/>
              </a:defRPr>
            </a:lvl2pPr>
            <a:lvl3pPr marL="1143000" indent="-228600" defTabSz="457200">
              <a:defRPr sz="2200">
                <a:solidFill>
                  <a:schemeClr val="tx1"/>
                </a:solidFill>
                <a:latin typeface="Times New Roman" pitchFamily="18" charset="0"/>
              </a:defRPr>
            </a:lvl3pPr>
            <a:lvl4pPr marL="1600200" indent="-228600" defTabSz="457200">
              <a:defRPr sz="2200">
                <a:solidFill>
                  <a:schemeClr val="tx1"/>
                </a:solidFill>
                <a:latin typeface="Times New Roman" pitchFamily="18" charset="0"/>
              </a:defRPr>
            </a:lvl4pPr>
            <a:lvl5pPr marL="2057400" indent="-228600" defTabSz="457200">
              <a:defRPr sz="2200">
                <a:solidFill>
                  <a:schemeClr val="tx1"/>
                </a:solidFill>
                <a:latin typeface="Times New Roman" pitchFamily="18" charset="0"/>
              </a:defRPr>
            </a:lvl5pPr>
            <a:lvl6pPr marL="2514600" indent="-228600" defTabSz="457200" eaLnBrk="0" fontAlgn="base" hangingPunct="0">
              <a:spcBef>
                <a:spcPct val="0"/>
              </a:spcBef>
              <a:spcAft>
                <a:spcPct val="0"/>
              </a:spcAft>
              <a:defRPr sz="2200">
                <a:solidFill>
                  <a:schemeClr val="tx1"/>
                </a:solidFill>
                <a:latin typeface="Times New Roman" pitchFamily="18" charset="0"/>
              </a:defRPr>
            </a:lvl6pPr>
            <a:lvl7pPr marL="2971800" indent="-228600" defTabSz="457200" eaLnBrk="0" fontAlgn="base" hangingPunct="0">
              <a:spcBef>
                <a:spcPct val="0"/>
              </a:spcBef>
              <a:spcAft>
                <a:spcPct val="0"/>
              </a:spcAft>
              <a:defRPr sz="2200">
                <a:solidFill>
                  <a:schemeClr val="tx1"/>
                </a:solidFill>
                <a:latin typeface="Times New Roman" pitchFamily="18" charset="0"/>
              </a:defRPr>
            </a:lvl7pPr>
            <a:lvl8pPr marL="3429000" indent="-228600" defTabSz="457200" eaLnBrk="0" fontAlgn="base" hangingPunct="0">
              <a:spcBef>
                <a:spcPct val="0"/>
              </a:spcBef>
              <a:spcAft>
                <a:spcPct val="0"/>
              </a:spcAft>
              <a:defRPr sz="2200">
                <a:solidFill>
                  <a:schemeClr val="tx1"/>
                </a:solidFill>
                <a:latin typeface="Times New Roman" pitchFamily="18" charset="0"/>
              </a:defRPr>
            </a:lvl8pPr>
            <a:lvl9pPr marL="3886200" indent="-228600" defTabSz="457200" eaLnBrk="0" fontAlgn="base" hangingPunct="0">
              <a:spcBef>
                <a:spcPct val="0"/>
              </a:spcBef>
              <a:spcAft>
                <a:spcPct val="0"/>
              </a:spcAft>
              <a:defRPr sz="2200">
                <a:solidFill>
                  <a:schemeClr val="tx1"/>
                </a:solidFill>
                <a:latin typeface="Times New Roman" pitchFamily="18" charset="0"/>
              </a:defRPr>
            </a:lvl9pPr>
          </a:lstStyle>
          <a:p>
            <a:pPr>
              <a:spcAft>
                <a:spcPts val="0"/>
              </a:spcAft>
            </a:pPr>
            <a:r>
              <a:rPr lang="en-GB" altLang="en-US" sz="6500" spc="20" dirty="0">
                <a:latin typeface="Arial" charset="0"/>
              </a:rPr>
              <a:t>Dr Zoe Noonan, Dr Katie Brown, Professor Lindsey Pope</a:t>
            </a:r>
            <a:endParaRPr lang="en-GB" altLang="en-US" sz="6500" spc="20" baseline="30000" dirty="0">
              <a:latin typeface="Arial" charset="0"/>
            </a:endParaRPr>
          </a:p>
        </p:txBody>
      </p:sp>
      <p:sp>
        <p:nvSpPr>
          <p:cNvPr id="2057" name="Rectangle 2804"/>
          <p:cNvSpPr>
            <a:spLocks noChangeArrowheads="1"/>
          </p:cNvSpPr>
          <p:nvPr/>
        </p:nvSpPr>
        <p:spPr bwMode="auto">
          <a:xfrm>
            <a:off x="949416" y="6331811"/>
            <a:ext cx="40497780" cy="3022755"/>
          </a:xfrm>
          <a:prstGeom prst="rect">
            <a:avLst/>
          </a:prstGeom>
          <a:solidFill>
            <a:srgbClr val="A9D8E3"/>
          </a:solidFill>
          <a:ln>
            <a:noFill/>
          </a:ln>
        </p:spPr>
        <p:txBody>
          <a:bodyPr wrap="none"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endParaRPr lang="en-GB" altLang="en-US" dirty="0"/>
          </a:p>
        </p:txBody>
      </p:sp>
      <p:sp>
        <p:nvSpPr>
          <p:cNvPr id="2058" name="Rectangle 2791"/>
          <p:cNvSpPr>
            <a:spLocks noChangeArrowheads="1"/>
          </p:cNvSpPr>
          <p:nvPr/>
        </p:nvSpPr>
        <p:spPr bwMode="auto">
          <a:xfrm>
            <a:off x="1779361" y="6853783"/>
            <a:ext cx="38837891" cy="1978811"/>
          </a:xfrm>
          <a:prstGeom prst="rect">
            <a:avLst/>
          </a:prstGeom>
          <a:noFill/>
          <a:ln>
            <a:noFill/>
          </a:ln>
        </p:spPr>
        <p:txBody>
          <a:bodyPr wrap="square" lIns="0" tIns="0" rIns="0" bIns="0">
            <a:spAutoFit/>
          </a:bodyPr>
          <a:lstStyle>
            <a:lvl1pPr defTabSz="842963">
              <a:defRPr sz="2200">
                <a:solidFill>
                  <a:schemeClr val="tx1"/>
                </a:solidFill>
                <a:latin typeface="Times New Roman" pitchFamily="18" charset="0"/>
              </a:defRPr>
            </a:lvl1pPr>
            <a:lvl2pPr marL="742950" indent="-285750" defTabSz="842963">
              <a:defRPr sz="2200">
                <a:solidFill>
                  <a:schemeClr val="tx1"/>
                </a:solidFill>
                <a:latin typeface="Times New Roman" pitchFamily="18" charset="0"/>
              </a:defRPr>
            </a:lvl2pPr>
            <a:lvl3pPr marL="1143000" indent="-228600" defTabSz="842963">
              <a:defRPr sz="2200">
                <a:solidFill>
                  <a:schemeClr val="tx1"/>
                </a:solidFill>
                <a:latin typeface="Times New Roman" pitchFamily="18" charset="0"/>
              </a:defRPr>
            </a:lvl3pPr>
            <a:lvl4pPr marL="1600200" indent="-228600" defTabSz="842963">
              <a:defRPr sz="2200">
                <a:solidFill>
                  <a:schemeClr val="tx1"/>
                </a:solidFill>
                <a:latin typeface="Times New Roman" pitchFamily="18" charset="0"/>
              </a:defRPr>
            </a:lvl4pPr>
            <a:lvl5pPr marL="2057400" indent="-228600" defTabSz="842963">
              <a:defRPr sz="2200">
                <a:solidFill>
                  <a:schemeClr val="tx1"/>
                </a:solidFill>
                <a:latin typeface="Times New Roman" pitchFamily="18" charset="0"/>
              </a:defRPr>
            </a:lvl5pPr>
            <a:lvl6pPr marL="2514600" indent="-228600" defTabSz="842963" eaLnBrk="0" fontAlgn="base" hangingPunct="0">
              <a:spcBef>
                <a:spcPct val="0"/>
              </a:spcBef>
              <a:spcAft>
                <a:spcPct val="0"/>
              </a:spcAft>
              <a:defRPr sz="2200">
                <a:solidFill>
                  <a:schemeClr val="tx1"/>
                </a:solidFill>
                <a:latin typeface="Times New Roman" pitchFamily="18" charset="0"/>
              </a:defRPr>
            </a:lvl6pPr>
            <a:lvl7pPr marL="2971800" indent="-228600" defTabSz="842963" eaLnBrk="0" fontAlgn="base" hangingPunct="0">
              <a:spcBef>
                <a:spcPct val="0"/>
              </a:spcBef>
              <a:spcAft>
                <a:spcPct val="0"/>
              </a:spcAft>
              <a:defRPr sz="2200">
                <a:solidFill>
                  <a:schemeClr val="tx1"/>
                </a:solidFill>
                <a:latin typeface="Times New Roman" pitchFamily="18" charset="0"/>
              </a:defRPr>
            </a:lvl7pPr>
            <a:lvl8pPr marL="3429000" indent="-228600" defTabSz="842963" eaLnBrk="0" fontAlgn="base" hangingPunct="0">
              <a:spcBef>
                <a:spcPct val="0"/>
              </a:spcBef>
              <a:spcAft>
                <a:spcPct val="0"/>
              </a:spcAft>
              <a:defRPr sz="2200">
                <a:solidFill>
                  <a:schemeClr val="tx1"/>
                </a:solidFill>
                <a:latin typeface="Times New Roman" pitchFamily="18" charset="0"/>
              </a:defRPr>
            </a:lvl8pPr>
            <a:lvl9pPr marL="3886200" indent="-228600" defTabSz="842963" eaLnBrk="0" fontAlgn="base" hangingPunct="0">
              <a:spcBef>
                <a:spcPct val="0"/>
              </a:spcBef>
              <a:spcAft>
                <a:spcPct val="0"/>
              </a:spcAft>
              <a:defRPr sz="2200">
                <a:solidFill>
                  <a:schemeClr val="tx1"/>
                </a:solidFill>
                <a:latin typeface="Times New Roman" pitchFamily="18" charset="0"/>
              </a:defRPr>
            </a:lvl9pPr>
          </a:lstStyle>
          <a:p>
            <a:pPr>
              <a:lnSpc>
                <a:spcPct val="110000"/>
              </a:lnSpc>
              <a:spcAft>
                <a:spcPct val="50000"/>
              </a:spcAft>
              <a:buClr>
                <a:srgbClr val="6EA293"/>
              </a:buClr>
            </a:pPr>
            <a:r>
              <a:rPr lang="en-GB" sz="4000" b="1" spc="10" dirty="0">
                <a:effectLst/>
                <a:latin typeface="Arial" panose="020B0604020202020204" pitchFamily="34" charset="0"/>
                <a:ea typeface="Calibri" panose="020F0502020204030204" pitchFamily="34" charset="0"/>
                <a:cs typeface="Arial" panose="020B0604020202020204" pitchFamily="34" charset="0"/>
              </a:rPr>
              <a:t>Aligned with the government directive to increase undergraduate GP curriculum time</a:t>
            </a:r>
            <a:r>
              <a:rPr lang="en-GB" sz="4000" b="1" spc="10" baseline="30000" dirty="0">
                <a:effectLst/>
                <a:latin typeface="Arial" panose="020B0604020202020204" pitchFamily="34" charset="0"/>
                <a:ea typeface="Calibri" panose="020F0502020204030204" pitchFamily="34" charset="0"/>
                <a:cs typeface="Arial" panose="020B0604020202020204" pitchFamily="34" charset="0"/>
              </a:rPr>
              <a:t>1,2</a:t>
            </a:r>
            <a:r>
              <a:rPr lang="en-GB" sz="4000" b="1" spc="10" dirty="0">
                <a:effectLst/>
                <a:latin typeface="Arial" panose="020B0604020202020204" pitchFamily="34" charset="0"/>
                <a:ea typeface="Calibri" panose="020F0502020204030204" pitchFamily="34" charset="0"/>
                <a:cs typeface="Arial" panose="020B0604020202020204" pitchFamily="34" charset="0"/>
              </a:rPr>
              <a:t>, Glasgow medical school has expanded its GP teaching curriculum (11.5 days in 2019/2020 to 32.5 days in 2022/23). With increasing medical student numbers</a:t>
            </a:r>
            <a:r>
              <a:rPr lang="en-GB" sz="4000" b="1" spc="10" baseline="30000" dirty="0">
                <a:effectLst/>
                <a:latin typeface="Arial" panose="020B0604020202020204" pitchFamily="34" charset="0"/>
                <a:ea typeface="Calibri" panose="020F0502020204030204" pitchFamily="34" charset="0"/>
                <a:cs typeface="Arial" panose="020B0604020202020204" pitchFamily="34" charset="0"/>
              </a:rPr>
              <a:t>3, 4</a:t>
            </a:r>
            <a:r>
              <a:rPr lang="en-GB" sz="4000" b="1" spc="10" dirty="0">
                <a:effectLst/>
                <a:latin typeface="Arial" panose="020B0604020202020204" pitchFamily="34" charset="0"/>
                <a:ea typeface="Calibri" panose="020F0502020204030204" pitchFamily="34" charset="0"/>
                <a:cs typeface="Arial" panose="020B0604020202020204" pitchFamily="34" charset="0"/>
              </a:rPr>
              <a:t> and challenges in GP placement capacity</a:t>
            </a:r>
            <a:r>
              <a:rPr lang="en-GB" sz="4000" b="1" spc="10" baseline="30000" dirty="0">
                <a:effectLst/>
                <a:latin typeface="Arial" panose="020B0604020202020204" pitchFamily="34" charset="0"/>
                <a:ea typeface="Calibri" panose="020F0502020204030204" pitchFamily="34" charset="0"/>
                <a:cs typeface="Arial" panose="020B0604020202020204" pitchFamily="34" charset="0"/>
              </a:rPr>
              <a:t>5</a:t>
            </a:r>
            <a:r>
              <a:rPr lang="en-GB" sz="4000" b="1" spc="10" dirty="0">
                <a:effectLst/>
                <a:latin typeface="Arial" panose="020B0604020202020204" pitchFamily="34" charset="0"/>
                <a:ea typeface="Calibri" panose="020F0502020204030204" pitchFamily="34" charset="0"/>
                <a:cs typeface="Arial" panose="020B0604020202020204" pitchFamily="34" charset="0"/>
              </a:rPr>
              <a:t>, we describe evolving and innovative teaching used to scaffold and augment learning in general practice to year 3 undergraduate medical students in Glasgow. </a:t>
            </a:r>
            <a:endParaRPr lang="en-GB" altLang="en-US" sz="4000" b="1" spc="10" dirty="0">
              <a:latin typeface="Arial" panose="020B0604020202020204" pitchFamily="34" charset="0"/>
              <a:cs typeface="Arial" panose="020B0604020202020204" pitchFamily="34" charset="0"/>
            </a:endParaRPr>
          </a:p>
        </p:txBody>
      </p:sp>
      <p:pic>
        <p:nvPicPr>
          <p:cNvPr id="28" name="Picture 2">
            <a:extLst>
              <a:ext uri="{FF2B5EF4-FFF2-40B4-BE49-F238E27FC236}">
                <a16:creationId xmlns:a16="http://schemas.microsoft.com/office/drawing/2014/main" id="{0C809D7C-7AEF-4014-97E4-F0235691D0F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34708"/>
            <a:ext cx="10463323" cy="5712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 Box 2809">
            <a:extLst>
              <a:ext uri="{FF2B5EF4-FFF2-40B4-BE49-F238E27FC236}">
                <a16:creationId xmlns:a16="http://schemas.microsoft.com/office/drawing/2014/main" id="{5046D041-6EF7-49A2-9311-45D3ACD78FE2}"/>
              </a:ext>
            </a:extLst>
          </p:cNvPr>
          <p:cNvSpPr txBox="1">
            <a:spLocks noChangeArrowheads="1"/>
          </p:cNvSpPr>
          <p:nvPr/>
        </p:nvSpPr>
        <p:spPr bwMode="auto">
          <a:xfrm>
            <a:off x="11396079" y="692154"/>
            <a:ext cx="30083576" cy="136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defTabSz="809625">
              <a:tabLst>
                <a:tab pos="7629525" algn="l"/>
              </a:tabLst>
              <a:defRPr sz="2200">
                <a:solidFill>
                  <a:schemeClr val="tx1"/>
                </a:solidFill>
                <a:latin typeface="Times New Roman" pitchFamily="18" charset="0"/>
              </a:defRPr>
            </a:lvl1pPr>
            <a:lvl2pPr marL="742950" indent="-285750" defTabSz="809625">
              <a:tabLst>
                <a:tab pos="7629525" algn="l"/>
              </a:tabLst>
              <a:defRPr sz="2200">
                <a:solidFill>
                  <a:schemeClr val="tx1"/>
                </a:solidFill>
                <a:latin typeface="Times New Roman" pitchFamily="18" charset="0"/>
              </a:defRPr>
            </a:lvl2pPr>
            <a:lvl3pPr marL="1143000" indent="-228600" defTabSz="809625">
              <a:tabLst>
                <a:tab pos="7629525" algn="l"/>
              </a:tabLst>
              <a:defRPr sz="2200">
                <a:solidFill>
                  <a:schemeClr val="tx1"/>
                </a:solidFill>
                <a:latin typeface="Times New Roman" pitchFamily="18" charset="0"/>
              </a:defRPr>
            </a:lvl3pPr>
            <a:lvl4pPr marL="1600200" indent="-228600" defTabSz="809625">
              <a:tabLst>
                <a:tab pos="7629525" algn="l"/>
              </a:tabLst>
              <a:defRPr sz="2200">
                <a:solidFill>
                  <a:schemeClr val="tx1"/>
                </a:solidFill>
                <a:latin typeface="Times New Roman" pitchFamily="18" charset="0"/>
              </a:defRPr>
            </a:lvl4pPr>
            <a:lvl5pPr marL="2057400" indent="-228600" defTabSz="809625">
              <a:tabLst>
                <a:tab pos="7629525" algn="l"/>
              </a:tabLst>
              <a:defRPr sz="2200">
                <a:solidFill>
                  <a:schemeClr val="tx1"/>
                </a:solidFill>
                <a:latin typeface="Times New Roman" pitchFamily="18" charset="0"/>
              </a:defRPr>
            </a:lvl5pPr>
            <a:lvl6pPr marL="2514600" indent="-228600" defTabSz="809625" eaLnBrk="0" fontAlgn="base" hangingPunct="0">
              <a:spcBef>
                <a:spcPct val="0"/>
              </a:spcBef>
              <a:spcAft>
                <a:spcPct val="0"/>
              </a:spcAft>
              <a:tabLst>
                <a:tab pos="7629525" algn="l"/>
              </a:tabLst>
              <a:defRPr sz="2200">
                <a:solidFill>
                  <a:schemeClr val="tx1"/>
                </a:solidFill>
                <a:latin typeface="Times New Roman" pitchFamily="18" charset="0"/>
              </a:defRPr>
            </a:lvl6pPr>
            <a:lvl7pPr marL="2971800" indent="-228600" defTabSz="809625" eaLnBrk="0" fontAlgn="base" hangingPunct="0">
              <a:spcBef>
                <a:spcPct val="0"/>
              </a:spcBef>
              <a:spcAft>
                <a:spcPct val="0"/>
              </a:spcAft>
              <a:tabLst>
                <a:tab pos="7629525" algn="l"/>
              </a:tabLst>
              <a:defRPr sz="2200">
                <a:solidFill>
                  <a:schemeClr val="tx1"/>
                </a:solidFill>
                <a:latin typeface="Times New Roman" pitchFamily="18" charset="0"/>
              </a:defRPr>
            </a:lvl7pPr>
            <a:lvl8pPr marL="3429000" indent="-228600" defTabSz="809625" eaLnBrk="0" fontAlgn="base" hangingPunct="0">
              <a:spcBef>
                <a:spcPct val="0"/>
              </a:spcBef>
              <a:spcAft>
                <a:spcPct val="0"/>
              </a:spcAft>
              <a:tabLst>
                <a:tab pos="7629525" algn="l"/>
              </a:tabLst>
              <a:defRPr sz="2200">
                <a:solidFill>
                  <a:schemeClr val="tx1"/>
                </a:solidFill>
                <a:latin typeface="Times New Roman" pitchFamily="18" charset="0"/>
              </a:defRPr>
            </a:lvl8pPr>
            <a:lvl9pPr marL="3886200" indent="-228600" defTabSz="809625" eaLnBrk="0" fontAlgn="base" hangingPunct="0">
              <a:spcBef>
                <a:spcPct val="0"/>
              </a:spcBef>
              <a:spcAft>
                <a:spcPct val="0"/>
              </a:spcAft>
              <a:tabLst>
                <a:tab pos="7629525" algn="l"/>
              </a:tabLst>
              <a:defRPr sz="2200">
                <a:solidFill>
                  <a:schemeClr val="tx1"/>
                </a:solidFill>
                <a:latin typeface="Times New Roman" pitchFamily="18" charset="0"/>
              </a:defRPr>
            </a:lvl9pPr>
          </a:lstStyle>
          <a:p>
            <a:r>
              <a:rPr lang="en-GB" sz="8900" b="1" spc="30" dirty="0">
                <a:solidFill>
                  <a:srgbClr val="003366"/>
                </a:solidFill>
                <a:effectLst/>
                <a:latin typeface="Arial" panose="020B0604020202020204" pitchFamily="34" charset="0"/>
                <a:ea typeface="Calibri" panose="020F0502020204030204" pitchFamily="34" charset="0"/>
                <a:cs typeface="Arial" panose="020B0604020202020204" pitchFamily="34" charset="0"/>
              </a:rPr>
              <a:t>Expanding and evolving: the GP curriculum at Glasgow</a:t>
            </a:r>
            <a:endParaRPr lang="en-GB" sz="8900" spc="30" dirty="0">
              <a:solidFill>
                <a:srgbClr val="003366"/>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D186090A-FC24-48EE-AB8B-EABE88C8F817}"/>
              </a:ext>
            </a:extLst>
          </p:cNvPr>
          <p:cNvSpPr txBox="1">
            <a:spLocks/>
          </p:cNvSpPr>
          <p:nvPr/>
        </p:nvSpPr>
        <p:spPr>
          <a:xfrm>
            <a:off x="21721446" y="19139928"/>
            <a:ext cx="19800000" cy="1134000"/>
          </a:xfrm>
          <a:prstGeom prst="rect">
            <a:avLst/>
          </a:prstGeom>
          <a:solidFill>
            <a:srgbClr val="003366"/>
          </a:solidFill>
        </p:spPr>
        <p:txBody>
          <a:bodyPr wrap="square" lIns="252000" tIns="72000" bIns="108000" rtlCol="0" anchor="ctr" anchorCtr="0">
            <a:spAutoFit/>
          </a:bodyPr>
          <a:lstStyle/>
          <a:p>
            <a:r>
              <a:rPr lang="en-GB" sz="4500" b="1" dirty="0">
                <a:solidFill>
                  <a:schemeClr val="bg1"/>
                </a:solidFill>
                <a:latin typeface="Arial" panose="020B0604020202020204" pitchFamily="34" charset="0"/>
                <a:cs typeface="Arial" panose="020B0604020202020204" pitchFamily="34" charset="0"/>
              </a:rPr>
              <a:t>Results</a:t>
            </a:r>
          </a:p>
        </p:txBody>
      </p:sp>
      <p:grpSp>
        <p:nvGrpSpPr>
          <p:cNvPr id="30" name="Group 29">
            <a:extLst>
              <a:ext uri="{FF2B5EF4-FFF2-40B4-BE49-F238E27FC236}">
                <a16:creationId xmlns:a16="http://schemas.microsoft.com/office/drawing/2014/main" id="{81342874-8A6D-3297-A9CF-ED93344AE69C}"/>
              </a:ext>
            </a:extLst>
          </p:cNvPr>
          <p:cNvGrpSpPr/>
          <p:nvPr/>
        </p:nvGrpSpPr>
        <p:grpSpPr>
          <a:xfrm>
            <a:off x="949416" y="16241222"/>
            <a:ext cx="19800000" cy="1134000"/>
            <a:chOff x="517906" y="16337474"/>
            <a:chExt cx="20160000" cy="1134000"/>
          </a:xfrm>
        </p:grpSpPr>
        <p:sp>
          <p:nvSpPr>
            <p:cNvPr id="36" name="Rectangle 4248">
              <a:extLst>
                <a:ext uri="{FF2B5EF4-FFF2-40B4-BE49-F238E27FC236}">
                  <a16:creationId xmlns:a16="http://schemas.microsoft.com/office/drawing/2014/main" id="{057EF7BB-3DB7-4C1B-BF1A-4F44ABE30509}"/>
                </a:ext>
              </a:extLst>
            </p:cNvPr>
            <p:cNvSpPr>
              <a:spLocks noChangeArrowheads="1"/>
            </p:cNvSpPr>
            <p:nvPr/>
          </p:nvSpPr>
          <p:spPr bwMode="auto">
            <a:xfrm>
              <a:off x="517906" y="16337474"/>
              <a:ext cx="20160000" cy="1134000"/>
            </a:xfrm>
            <a:prstGeom prst="rect">
              <a:avLst/>
            </a:prstGeom>
            <a:solidFill>
              <a:srgbClr val="0035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endParaRPr lang="en-GB" altLang="en-US"/>
            </a:p>
          </p:txBody>
        </p:sp>
        <p:sp>
          <p:nvSpPr>
            <p:cNvPr id="35" name="Rectangle 4250">
              <a:extLst>
                <a:ext uri="{FF2B5EF4-FFF2-40B4-BE49-F238E27FC236}">
                  <a16:creationId xmlns:a16="http://schemas.microsoft.com/office/drawing/2014/main" id="{80534B45-BA74-4255-8C29-B02B93481DC9}"/>
                </a:ext>
              </a:extLst>
            </p:cNvPr>
            <p:cNvSpPr>
              <a:spLocks noChangeArrowheads="1"/>
            </p:cNvSpPr>
            <p:nvPr/>
          </p:nvSpPr>
          <p:spPr bwMode="auto">
            <a:xfrm>
              <a:off x="812691" y="16545805"/>
              <a:ext cx="19293693" cy="709008"/>
            </a:xfrm>
            <a:prstGeom prst="rect">
              <a:avLst/>
            </a:prstGeom>
            <a:noFill/>
            <a:ln>
              <a:noFill/>
            </a:ln>
          </p:spPr>
          <p:txBody>
            <a:bodyPr wrap="square" lIns="0" tIns="0" rIns="0" bIns="0" anchor="ctr" anchorCtr="0">
              <a:spAutoFit/>
            </a:bodyPr>
            <a:lstStyle>
              <a:lvl1pPr defTabSz="842963">
                <a:defRPr sz="2200">
                  <a:solidFill>
                    <a:schemeClr val="tx1"/>
                  </a:solidFill>
                  <a:latin typeface="Times New Roman" pitchFamily="18" charset="0"/>
                </a:defRPr>
              </a:lvl1pPr>
              <a:lvl2pPr marL="742950" indent="-285750" defTabSz="842963">
                <a:defRPr sz="2200">
                  <a:solidFill>
                    <a:schemeClr val="tx1"/>
                  </a:solidFill>
                  <a:latin typeface="Times New Roman" pitchFamily="18" charset="0"/>
                </a:defRPr>
              </a:lvl2pPr>
              <a:lvl3pPr marL="1143000" indent="-228600" defTabSz="842963">
                <a:defRPr sz="2200">
                  <a:solidFill>
                    <a:schemeClr val="tx1"/>
                  </a:solidFill>
                  <a:latin typeface="Times New Roman" pitchFamily="18" charset="0"/>
                </a:defRPr>
              </a:lvl3pPr>
              <a:lvl4pPr marL="1600200" indent="-228600" defTabSz="842963">
                <a:defRPr sz="2200">
                  <a:solidFill>
                    <a:schemeClr val="tx1"/>
                  </a:solidFill>
                  <a:latin typeface="Times New Roman" pitchFamily="18" charset="0"/>
                </a:defRPr>
              </a:lvl4pPr>
              <a:lvl5pPr marL="2057400" indent="-228600" defTabSz="842963">
                <a:defRPr sz="2200">
                  <a:solidFill>
                    <a:schemeClr val="tx1"/>
                  </a:solidFill>
                  <a:latin typeface="Times New Roman" pitchFamily="18" charset="0"/>
                </a:defRPr>
              </a:lvl5pPr>
              <a:lvl6pPr marL="2514600" indent="-228600" defTabSz="842963" eaLnBrk="0" fontAlgn="base" hangingPunct="0">
                <a:spcBef>
                  <a:spcPct val="0"/>
                </a:spcBef>
                <a:spcAft>
                  <a:spcPct val="0"/>
                </a:spcAft>
                <a:defRPr sz="2200">
                  <a:solidFill>
                    <a:schemeClr val="tx1"/>
                  </a:solidFill>
                  <a:latin typeface="Times New Roman" pitchFamily="18" charset="0"/>
                </a:defRPr>
              </a:lvl6pPr>
              <a:lvl7pPr marL="2971800" indent="-228600" defTabSz="842963" eaLnBrk="0" fontAlgn="base" hangingPunct="0">
                <a:spcBef>
                  <a:spcPct val="0"/>
                </a:spcBef>
                <a:spcAft>
                  <a:spcPct val="0"/>
                </a:spcAft>
                <a:defRPr sz="2200">
                  <a:solidFill>
                    <a:schemeClr val="tx1"/>
                  </a:solidFill>
                  <a:latin typeface="Times New Roman" pitchFamily="18" charset="0"/>
                </a:defRPr>
              </a:lvl7pPr>
              <a:lvl8pPr marL="3429000" indent="-228600" defTabSz="842963" eaLnBrk="0" fontAlgn="base" hangingPunct="0">
                <a:spcBef>
                  <a:spcPct val="0"/>
                </a:spcBef>
                <a:spcAft>
                  <a:spcPct val="0"/>
                </a:spcAft>
                <a:defRPr sz="2200">
                  <a:solidFill>
                    <a:schemeClr val="tx1"/>
                  </a:solidFill>
                  <a:latin typeface="Times New Roman" pitchFamily="18" charset="0"/>
                </a:defRPr>
              </a:lvl8pPr>
              <a:lvl9pPr marL="3886200" indent="-228600" defTabSz="842963" eaLnBrk="0" fontAlgn="base" hangingPunct="0">
                <a:spcBef>
                  <a:spcPct val="0"/>
                </a:spcBef>
                <a:spcAft>
                  <a:spcPct val="0"/>
                </a:spcAft>
                <a:defRPr sz="2200">
                  <a:solidFill>
                    <a:schemeClr val="tx1"/>
                  </a:solidFill>
                  <a:latin typeface="Times New Roman" pitchFamily="18" charset="0"/>
                </a:defRPr>
              </a:lvl9pPr>
            </a:lstStyle>
            <a:p>
              <a:r>
                <a:rPr lang="en-GB" altLang="en-US" sz="4500" b="1" spc="10" dirty="0">
                  <a:solidFill>
                    <a:schemeClr val="bg1"/>
                  </a:solidFill>
                  <a:latin typeface="Arial" charset="0"/>
                </a:rPr>
                <a:t>Summary of teaching methods used to </a:t>
              </a:r>
              <a:r>
                <a:rPr lang="en-GB" altLang="en-US" sz="4500" b="1" spc="10">
                  <a:solidFill>
                    <a:schemeClr val="bg1"/>
                  </a:solidFill>
                  <a:latin typeface="Arial" charset="0"/>
                </a:rPr>
                <a:t>deliver curriculum in 2023</a:t>
              </a:r>
              <a:endParaRPr lang="en-GB" altLang="en-US" sz="4500" b="1" spc="10" dirty="0">
                <a:solidFill>
                  <a:schemeClr val="bg1"/>
                </a:solidFill>
                <a:latin typeface="Arial" charset="0"/>
              </a:endParaRPr>
            </a:p>
          </p:txBody>
        </p:sp>
      </p:grpSp>
      <p:grpSp>
        <p:nvGrpSpPr>
          <p:cNvPr id="2049" name="Group 2048">
            <a:extLst>
              <a:ext uri="{FF2B5EF4-FFF2-40B4-BE49-F238E27FC236}">
                <a16:creationId xmlns:a16="http://schemas.microsoft.com/office/drawing/2014/main" id="{D4953EF7-C446-DBB9-CD2B-D2428AA3FB4D}"/>
              </a:ext>
            </a:extLst>
          </p:cNvPr>
          <p:cNvGrpSpPr/>
          <p:nvPr/>
        </p:nvGrpSpPr>
        <p:grpSpPr>
          <a:xfrm>
            <a:off x="21721446" y="9805119"/>
            <a:ext cx="19800000" cy="1134042"/>
            <a:chOff x="21917016" y="9805119"/>
            <a:chExt cx="20160000" cy="1134042"/>
          </a:xfrm>
        </p:grpSpPr>
        <p:sp>
          <p:nvSpPr>
            <p:cNvPr id="32" name="Rectangle 4248">
              <a:extLst>
                <a:ext uri="{FF2B5EF4-FFF2-40B4-BE49-F238E27FC236}">
                  <a16:creationId xmlns:a16="http://schemas.microsoft.com/office/drawing/2014/main" id="{E15EA817-AC8C-4FD7-A1B8-0B565A1279D3}"/>
                </a:ext>
              </a:extLst>
            </p:cNvPr>
            <p:cNvSpPr>
              <a:spLocks noChangeArrowheads="1"/>
            </p:cNvSpPr>
            <p:nvPr/>
          </p:nvSpPr>
          <p:spPr bwMode="auto">
            <a:xfrm>
              <a:off x="21917016" y="9805119"/>
              <a:ext cx="20160000" cy="1134042"/>
            </a:xfrm>
            <a:prstGeom prst="rect">
              <a:avLst/>
            </a:prstGeom>
            <a:solidFill>
              <a:srgbClr val="0035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endParaRPr lang="en-GB" altLang="en-US" dirty="0"/>
            </a:p>
          </p:txBody>
        </p:sp>
        <p:sp>
          <p:nvSpPr>
            <p:cNvPr id="74" name="Rectangle 4250">
              <a:extLst>
                <a:ext uri="{FF2B5EF4-FFF2-40B4-BE49-F238E27FC236}">
                  <a16:creationId xmlns:a16="http://schemas.microsoft.com/office/drawing/2014/main" id="{3245ADC0-B91E-73FF-C4DC-FB9C8078C4E3}"/>
                </a:ext>
              </a:extLst>
            </p:cNvPr>
            <p:cNvSpPr>
              <a:spLocks noChangeArrowheads="1"/>
            </p:cNvSpPr>
            <p:nvPr/>
          </p:nvSpPr>
          <p:spPr bwMode="auto">
            <a:xfrm>
              <a:off x="22157883" y="10024049"/>
              <a:ext cx="17599768"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0" tIns="0" rIns="0" bIns="0">
              <a:spAutoFit/>
            </a:bodyPr>
            <a:lstStyle>
              <a:lvl1pPr defTabSz="842963">
                <a:defRPr sz="2200">
                  <a:solidFill>
                    <a:schemeClr val="tx1"/>
                  </a:solidFill>
                  <a:latin typeface="Times New Roman" pitchFamily="18" charset="0"/>
                </a:defRPr>
              </a:lvl1pPr>
              <a:lvl2pPr marL="742950" indent="-285750" defTabSz="842963">
                <a:defRPr sz="2200">
                  <a:solidFill>
                    <a:schemeClr val="tx1"/>
                  </a:solidFill>
                  <a:latin typeface="Times New Roman" pitchFamily="18" charset="0"/>
                </a:defRPr>
              </a:lvl2pPr>
              <a:lvl3pPr marL="1143000" indent="-228600" defTabSz="842963">
                <a:defRPr sz="2200">
                  <a:solidFill>
                    <a:schemeClr val="tx1"/>
                  </a:solidFill>
                  <a:latin typeface="Times New Roman" pitchFamily="18" charset="0"/>
                </a:defRPr>
              </a:lvl3pPr>
              <a:lvl4pPr marL="1600200" indent="-228600" defTabSz="842963">
                <a:defRPr sz="2200">
                  <a:solidFill>
                    <a:schemeClr val="tx1"/>
                  </a:solidFill>
                  <a:latin typeface="Times New Roman" pitchFamily="18" charset="0"/>
                </a:defRPr>
              </a:lvl4pPr>
              <a:lvl5pPr marL="2057400" indent="-228600" defTabSz="842963">
                <a:defRPr sz="2200">
                  <a:solidFill>
                    <a:schemeClr val="tx1"/>
                  </a:solidFill>
                  <a:latin typeface="Times New Roman" pitchFamily="18" charset="0"/>
                </a:defRPr>
              </a:lvl5pPr>
              <a:lvl6pPr marL="2514600" indent="-228600" defTabSz="842963" eaLnBrk="0" fontAlgn="base" hangingPunct="0">
                <a:spcBef>
                  <a:spcPct val="0"/>
                </a:spcBef>
                <a:spcAft>
                  <a:spcPct val="0"/>
                </a:spcAft>
                <a:defRPr sz="2200">
                  <a:solidFill>
                    <a:schemeClr val="tx1"/>
                  </a:solidFill>
                  <a:latin typeface="Times New Roman" pitchFamily="18" charset="0"/>
                </a:defRPr>
              </a:lvl6pPr>
              <a:lvl7pPr marL="2971800" indent="-228600" defTabSz="842963" eaLnBrk="0" fontAlgn="base" hangingPunct="0">
                <a:spcBef>
                  <a:spcPct val="0"/>
                </a:spcBef>
                <a:spcAft>
                  <a:spcPct val="0"/>
                </a:spcAft>
                <a:defRPr sz="2200">
                  <a:solidFill>
                    <a:schemeClr val="tx1"/>
                  </a:solidFill>
                  <a:latin typeface="Times New Roman" pitchFamily="18" charset="0"/>
                </a:defRPr>
              </a:lvl7pPr>
              <a:lvl8pPr marL="3429000" indent="-228600" defTabSz="842963" eaLnBrk="0" fontAlgn="base" hangingPunct="0">
                <a:spcBef>
                  <a:spcPct val="0"/>
                </a:spcBef>
                <a:spcAft>
                  <a:spcPct val="0"/>
                </a:spcAft>
                <a:defRPr sz="2200">
                  <a:solidFill>
                    <a:schemeClr val="tx1"/>
                  </a:solidFill>
                  <a:latin typeface="Times New Roman" pitchFamily="18" charset="0"/>
                </a:defRPr>
              </a:lvl8pPr>
              <a:lvl9pPr marL="3886200" indent="-228600" defTabSz="842963" eaLnBrk="0" fontAlgn="base" hangingPunct="0">
                <a:spcBef>
                  <a:spcPct val="0"/>
                </a:spcBef>
                <a:spcAft>
                  <a:spcPct val="0"/>
                </a:spcAft>
                <a:defRPr sz="2200">
                  <a:solidFill>
                    <a:schemeClr val="tx1"/>
                  </a:solidFill>
                  <a:latin typeface="Times New Roman" pitchFamily="18" charset="0"/>
                </a:defRPr>
              </a:lvl9pPr>
            </a:lstStyle>
            <a:p>
              <a:r>
                <a:rPr lang="en-GB" altLang="en-US" sz="4500" b="1" spc="10" dirty="0">
                  <a:solidFill>
                    <a:schemeClr val="bg1"/>
                  </a:solidFill>
                  <a:latin typeface="Arial" charset="0"/>
                </a:rPr>
                <a:t>Student feedback</a:t>
              </a:r>
            </a:p>
          </p:txBody>
        </p:sp>
      </p:grpSp>
      <p:grpSp>
        <p:nvGrpSpPr>
          <p:cNvPr id="27" name="Group 26">
            <a:extLst>
              <a:ext uri="{FF2B5EF4-FFF2-40B4-BE49-F238E27FC236}">
                <a16:creationId xmlns:a16="http://schemas.microsoft.com/office/drawing/2014/main" id="{04C8D71A-D3B1-1A6F-9302-9405D2CBDD0E}"/>
              </a:ext>
            </a:extLst>
          </p:cNvPr>
          <p:cNvGrpSpPr/>
          <p:nvPr/>
        </p:nvGrpSpPr>
        <p:grpSpPr>
          <a:xfrm>
            <a:off x="949416" y="9805161"/>
            <a:ext cx="19800000" cy="1134000"/>
            <a:chOff x="517907" y="9805119"/>
            <a:chExt cx="20160000" cy="1134000"/>
          </a:xfrm>
        </p:grpSpPr>
        <p:sp>
          <p:nvSpPr>
            <p:cNvPr id="66" name="Rectangle 4248">
              <a:extLst>
                <a:ext uri="{FF2B5EF4-FFF2-40B4-BE49-F238E27FC236}">
                  <a16:creationId xmlns:a16="http://schemas.microsoft.com/office/drawing/2014/main" id="{796A7253-9BE5-5466-6BDD-B221B583D200}"/>
                </a:ext>
              </a:extLst>
            </p:cNvPr>
            <p:cNvSpPr>
              <a:spLocks noChangeArrowheads="1"/>
            </p:cNvSpPr>
            <p:nvPr/>
          </p:nvSpPr>
          <p:spPr bwMode="auto">
            <a:xfrm>
              <a:off x="517907" y="9805119"/>
              <a:ext cx="20160000" cy="113400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itchFamily="18" charset="0"/>
                </a:defRPr>
              </a:lvl1pPr>
              <a:lvl2pPr marL="742950" indent="-285750">
                <a:defRPr sz="2200">
                  <a:solidFill>
                    <a:schemeClr val="tx1"/>
                  </a:solidFill>
                  <a:latin typeface="Times New Roman" pitchFamily="18" charset="0"/>
                </a:defRPr>
              </a:lvl2pPr>
              <a:lvl3pPr marL="1143000" indent="-228600">
                <a:defRPr sz="2200">
                  <a:solidFill>
                    <a:schemeClr val="tx1"/>
                  </a:solidFill>
                  <a:latin typeface="Times New Roman" pitchFamily="18" charset="0"/>
                </a:defRPr>
              </a:lvl3pPr>
              <a:lvl4pPr marL="1600200" indent="-228600">
                <a:defRPr sz="2200">
                  <a:solidFill>
                    <a:schemeClr val="tx1"/>
                  </a:solidFill>
                  <a:latin typeface="Times New Roman" pitchFamily="18" charset="0"/>
                </a:defRPr>
              </a:lvl4pPr>
              <a:lvl5pPr marL="2057400" indent="-228600">
                <a:defRPr sz="2200">
                  <a:solidFill>
                    <a:schemeClr val="tx1"/>
                  </a:solidFill>
                  <a:latin typeface="Times New Roman" pitchFamily="18" charset="0"/>
                </a:defRPr>
              </a:lvl5pPr>
              <a:lvl6pPr marL="2514600" indent="-228600" eaLnBrk="0" fontAlgn="base" hangingPunct="0">
                <a:spcBef>
                  <a:spcPct val="0"/>
                </a:spcBef>
                <a:spcAft>
                  <a:spcPct val="0"/>
                </a:spcAft>
                <a:defRPr sz="2200">
                  <a:solidFill>
                    <a:schemeClr val="tx1"/>
                  </a:solidFill>
                  <a:latin typeface="Times New Roman" pitchFamily="18" charset="0"/>
                </a:defRPr>
              </a:lvl6pPr>
              <a:lvl7pPr marL="2971800" indent="-228600" eaLnBrk="0" fontAlgn="base" hangingPunct="0">
                <a:spcBef>
                  <a:spcPct val="0"/>
                </a:spcBef>
                <a:spcAft>
                  <a:spcPct val="0"/>
                </a:spcAft>
                <a:defRPr sz="2200">
                  <a:solidFill>
                    <a:schemeClr val="tx1"/>
                  </a:solidFill>
                  <a:latin typeface="Times New Roman" pitchFamily="18" charset="0"/>
                </a:defRPr>
              </a:lvl7pPr>
              <a:lvl8pPr marL="3429000" indent="-228600" eaLnBrk="0" fontAlgn="base" hangingPunct="0">
                <a:spcBef>
                  <a:spcPct val="0"/>
                </a:spcBef>
                <a:spcAft>
                  <a:spcPct val="0"/>
                </a:spcAft>
                <a:defRPr sz="2200">
                  <a:solidFill>
                    <a:schemeClr val="tx1"/>
                  </a:solidFill>
                  <a:latin typeface="Times New Roman" pitchFamily="18" charset="0"/>
                </a:defRPr>
              </a:lvl8pPr>
              <a:lvl9pPr marL="3886200" indent="-228600" eaLnBrk="0" fontAlgn="base" hangingPunct="0">
                <a:spcBef>
                  <a:spcPct val="0"/>
                </a:spcBef>
                <a:spcAft>
                  <a:spcPct val="0"/>
                </a:spcAft>
                <a:defRPr sz="2200">
                  <a:solidFill>
                    <a:schemeClr val="tx1"/>
                  </a:solidFill>
                  <a:latin typeface="Times New Roman" pitchFamily="18" charset="0"/>
                </a:defRPr>
              </a:lvl9pPr>
            </a:lstStyle>
            <a:p>
              <a:endParaRPr lang="en-GB" altLang="en-US" sz="4500" dirty="0">
                <a:latin typeface="Arial" panose="020B0604020202020204" pitchFamily="34" charset="0"/>
                <a:cs typeface="Arial" panose="020B0604020202020204" pitchFamily="34" charset="0"/>
              </a:endParaRPr>
            </a:p>
          </p:txBody>
        </p:sp>
        <p:sp>
          <p:nvSpPr>
            <p:cNvPr id="75" name="Rectangle 4250">
              <a:extLst>
                <a:ext uri="{FF2B5EF4-FFF2-40B4-BE49-F238E27FC236}">
                  <a16:creationId xmlns:a16="http://schemas.microsoft.com/office/drawing/2014/main" id="{75B6B216-93A3-0B1A-98EE-FC0B0565B0B0}"/>
                </a:ext>
              </a:extLst>
            </p:cNvPr>
            <p:cNvSpPr>
              <a:spLocks noChangeArrowheads="1"/>
            </p:cNvSpPr>
            <p:nvPr/>
          </p:nvSpPr>
          <p:spPr bwMode="auto">
            <a:xfrm>
              <a:off x="812692" y="10025871"/>
              <a:ext cx="19293694" cy="692497"/>
            </a:xfrm>
            <a:prstGeom prst="rect">
              <a:avLst/>
            </a:prstGeom>
            <a:solidFill>
              <a:srgbClr val="003366"/>
            </a:solidFill>
            <a:ln>
              <a:noFill/>
            </a:ln>
            <a:extLst>
              <a:ext uri="{91240B29-F687-4F45-9708-019B960494DF}">
                <a14:hiddenLine xmlns:a14="http://schemas.microsoft.com/office/drawing/2010/main" w="38100" algn="ctr">
                  <a:solidFill>
                    <a:srgbClr val="000000"/>
                  </a:solidFill>
                  <a:miter lim="800000"/>
                  <a:headEnd/>
                  <a:tailEnd/>
                </a14:hiddenLine>
              </a:ext>
            </a:extLst>
          </p:spPr>
          <p:txBody>
            <a:bodyPr wrap="square" lIns="0" tIns="0" rIns="0" bIns="0">
              <a:spAutoFit/>
            </a:bodyPr>
            <a:lstStyle>
              <a:lvl1pPr defTabSz="842963">
                <a:defRPr sz="2200">
                  <a:solidFill>
                    <a:schemeClr val="tx1"/>
                  </a:solidFill>
                  <a:latin typeface="Times New Roman" pitchFamily="18" charset="0"/>
                </a:defRPr>
              </a:lvl1pPr>
              <a:lvl2pPr marL="742950" indent="-285750" defTabSz="842963">
                <a:defRPr sz="2200">
                  <a:solidFill>
                    <a:schemeClr val="tx1"/>
                  </a:solidFill>
                  <a:latin typeface="Times New Roman" pitchFamily="18" charset="0"/>
                </a:defRPr>
              </a:lvl2pPr>
              <a:lvl3pPr marL="1143000" indent="-228600" defTabSz="842963">
                <a:defRPr sz="2200">
                  <a:solidFill>
                    <a:schemeClr val="tx1"/>
                  </a:solidFill>
                  <a:latin typeface="Times New Roman" pitchFamily="18" charset="0"/>
                </a:defRPr>
              </a:lvl3pPr>
              <a:lvl4pPr marL="1600200" indent="-228600" defTabSz="842963">
                <a:defRPr sz="2200">
                  <a:solidFill>
                    <a:schemeClr val="tx1"/>
                  </a:solidFill>
                  <a:latin typeface="Times New Roman" pitchFamily="18" charset="0"/>
                </a:defRPr>
              </a:lvl4pPr>
              <a:lvl5pPr marL="2057400" indent="-228600" defTabSz="842963">
                <a:defRPr sz="2200">
                  <a:solidFill>
                    <a:schemeClr val="tx1"/>
                  </a:solidFill>
                  <a:latin typeface="Times New Roman" pitchFamily="18" charset="0"/>
                </a:defRPr>
              </a:lvl5pPr>
              <a:lvl6pPr marL="2514600" indent="-228600" defTabSz="842963" eaLnBrk="0" fontAlgn="base" hangingPunct="0">
                <a:spcBef>
                  <a:spcPct val="0"/>
                </a:spcBef>
                <a:spcAft>
                  <a:spcPct val="0"/>
                </a:spcAft>
                <a:defRPr sz="2200">
                  <a:solidFill>
                    <a:schemeClr val="tx1"/>
                  </a:solidFill>
                  <a:latin typeface="Times New Roman" pitchFamily="18" charset="0"/>
                </a:defRPr>
              </a:lvl6pPr>
              <a:lvl7pPr marL="2971800" indent="-228600" defTabSz="842963" eaLnBrk="0" fontAlgn="base" hangingPunct="0">
                <a:spcBef>
                  <a:spcPct val="0"/>
                </a:spcBef>
                <a:spcAft>
                  <a:spcPct val="0"/>
                </a:spcAft>
                <a:defRPr sz="2200">
                  <a:solidFill>
                    <a:schemeClr val="tx1"/>
                  </a:solidFill>
                  <a:latin typeface="Times New Roman" pitchFamily="18" charset="0"/>
                </a:defRPr>
              </a:lvl7pPr>
              <a:lvl8pPr marL="3429000" indent="-228600" defTabSz="842963" eaLnBrk="0" fontAlgn="base" hangingPunct="0">
                <a:spcBef>
                  <a:spcPct val="0"/>
                </a:spcBef>
                <a:spcAft>
                  <a:spcPct val="0"/>
                </a:spcAft>
                <a:defRPr sz="2200">
                  <a:solidFill>
                    <a:schemeClr val="tx1"/>
                  </a:solidFill>
                  <a:latin typeface="Times New Roman" pitchFamily="18" charset="0"/>
                </a:defRPr>
              </a:lvl8pPr>
              <a:lvl9pPr marL="3886200" indent="-228600" defTabSz="842963" eaLnBrk="0" fontAlgn="base" hangingPunct="0">
                <a:spcBef>
                  <a:spcPct val="0"/>
                </a:spcBef>
                <a:spcAft>
                  <a:spcPct val="0"/>
                </a:spcAft>
                <a:defRPr sz="2200">
                  <a:solidFill>
                    <a:schemeClr val="tx1"/>
                  </a:solidFill>
                  <a:latin typeface="Times New Roman" pitchFamily="18" charset="0"/>
                </a:defRPr>
              </a:lvl9pPr>
            </a:lstStyle>
            <a:p>
              <a:r>
                <a:rPr lang="en-GB" altLang="en-US" sz="4500" b="1" spc="10" dirty="0">
                  <a:solidFill>
                    <a:schemeClr val="bg1"/>
                  </a:solidFill>
                  <a:latin typeface="Arial" panose="020B0604020202020204" pitchFamily="34" charset="0"/>
                  <a:cs typeface="Arial" panose="020B0604020202020204" pitchFamily="34" charset="0"/>
                </a:rPr>
                <a:t>Expanding… student (and tutor) numbers and GP teaching time</a:t>
              </a:r>
            </a:p>
          </p:txBody>
        </p:sp>
      </p:grpSp>
      <p:sp>
        <p:nvSpPr>
          <p:cNvPr id="6" name="TextBox 5">
            <a:extLst>
              <a:ext uri="{FF2B5EF4-FFF2-40B4-BE49-F238E27FC236}">
                <a16:creationId xmlns:a16="http://schemas.microsoft.com/office/drawing/2014/main" id="{2B02C9CB-975B-41CC-920E-FED26F380DD3}"/>
              </a:ext>
            </a:extLst>
          </p:cNvPr>
          <p:cNvSpPr txBox="1"/>
          <p:nvPr/>
        </p:nvSpPr>
        <p:spPr>
          <a:xfrm>
            <a:off x="21721446" y="27568441"/>
            <a:ext cx="20160000" cy="2323072"/>
          </a:xfrm>
          <a:prstGeom prst="rect">
            <a:avLst/>
          </a:prstGeom>
          <a:noFill/>
        </p:spPr>
        <p:txBody>
          <a:bodyPr wrap="square" rtlCol="0">
            <a:spAutoFit/>
          </a:bodyPr>
          <a:lstStyle/>
          <a:p>
            <a:pPr marL="342900" lvl="0" indent="-342900">
              <a:spcAft>
                <a:spcPts val="0"/>
              </a:spcAft>
              <a:buFont typeface="+mj-lt"/>
              <a:buAutoNum type="arabicPeriod"/>
            </a:pPr>
            <a:r>
              <a:rPr lang="en-US" sz="1600" dirty="0">
                <a:effectLst/>
                <a:latin typeface="Arial" panose="020B0604020202020204" pitchFamily="34" charset="0"/>
                <a:ea typeface="Calibri" panose="020F0502020204030204" pitchFamily="34" charset="0"/>
                <a:cs typeface="Arial" panose="020B0604020202020204" pitchFamily="34" charset="0"/>
              </a:rPr>
              <a:t>The Scottish Government. Undergraduate medical education in Scotland: enabling more general practice based teaching. The Scottish Government; 2019 Oct. Available from: </a:t>
            </a:r>
            <a:r>
              <a:rPr lang="en-US" sz="16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https://www.gov.scot/publications/undergraduate-medical-education-scotland-enabling-more-general-practice-based-teaching/documents/</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06000"/>
              </a:lnSpc>
              <a:spcAft>
                <a:spcPts val="0"/>
              </a:spcAft>
              <a:buFont typeface="+mj-lt"/>
              <a:buAutoNum type="arabicPeriod"/>
            </a:pPr>
            <a:r>
              <a:rPr lang="en-US" sz="1600" dirty="0">
                <a:effectLst/>
                <a:latin typeface="Arial" panose="020B0604020202020204" pitchFamily="34" charset="0"/>
                <a:ea typeface="MS Mincho" panose="02020609040205080304" pitchFamily="49" charset="-128"/>
                <a:cs typeface="Arial" panose="020B0604020202020204" pitchFamily="34" charset="0"/>
              </a:rPr>
              <a:t>Cottrell E, Alberti H, Rosenthal J, Pope L, Thompson T. Revealing the reality of undergraduate GP teaching in UK medical curricula: a cross-sectional questionnaire study. </a:t>
            </a:r>
            <a:r>
              <a:rPr lang="en-US" sz="1600" i="1" dirty="0">
                <a:effectLst/>
                <a:latin typeface="Arial" panose="020B0604020202020204" pitchFamily="34" charset="0"/>
                <a:ea typeface="MS Mincho" panose="02020609040205080304" pitchFamily="49" charset="-128"/>
                <a:cs typeface="Arial" panose="020B0604020202020204" pitchFamily="34" charset="0"/>
              </a:rPr>
              <a:t>Br J Gen </a:t>
            </a:r>
            <a:r>
              <a:rPr lang="en-US" sz="1600" i="1" dirty="0" err="1">
                <a:effectLst/>
                <a:latin typeface="Arial" panose="020B0604020202020204" pitchFamily="34" charset="0"/>
                <a:ea typeface="MS Mincho" panose="02020609040205080304" pitchFamily="49" charset="-128"/>
                <a:cs typeface="Arial" panose="020B0604020202020204" pitchFamily="34" charset="0"/>
              </a:rPr>
              <a:t>Pract</a:t>
            </a:r>
            <a:r>
              <a:rPr lang="en-US" sz="1600" dirty="0">
                <a:effectLst/>
                <a:latin typeface="Arial" panose="020B0604020202020204" pitchFamily="34" charset="0"/>
                <a:ea typeface="MS Mincho" panose="02020609040205080304" pitchFamily="49" charset="-128"/>
                <a:cs typeface="Arial" panose="020B0604020202020204" pitchFamily="34" charset="0"/>
              </a:rPr>
              <a:t> 2020; </a:t>
            </a:r>
            <a:r>
              <a:rPr lang="en-US" sz="1600" b="1" dirty="0">
                <a:effectLst/>
                <a:latin typeface="Arial" panose="020B0604020202020204" pitchFamily="34" charset="0"/>
                <a:ea typeface="MS Mincho" panose="02020609040205080304" pitchFamily="49" charset="-128"/>
                <a:cs typeface="Arial" panose="020B0604020202020204" pitchFamily="34" charset="0"/>
              </a:rPr>
              <a:t>70</a:t>
            </a:r>
            <a:r>
              <a:rPr lang="en-US" sz="1600" dirty="0">
                <a:effectLst/>
                <a:latin typeface="Arial" panose="020B0604020202020204" pitchFamily="34" charset="0"/>
                <a:ea typeface="MS Mincho" panose="02020609040205080304" pitchFamily="49" charset="-128"/>
                <a:cs typeface="Arial" panose="020B0604020202020204" pitchFamily="34" charset="0"/>
              </a:rPr>
              <a:t>(698): e644-e50.</a:t>
            </a:r>
            <a:endParaRPr lang="en-GB" sz="1600" dirty="0">
              <a:effectLst/>
              <a:latin typeface="Arial" panose="020B0604020202020204" pitchFamily="34" charset="0"/>
              <a:ea typeface="MS Mincho" panose="02020609040205080304" pitchFamily="49" charset="-128"/>
              <a:cs typeface="Arial" panose="020B0604020202020204" pitchFamily="34" charset="0"/>
            </a:endParaRPr>
          </a:p>
          <a:p>
            <a:pPr marL="342900" lvl="0" indent="-342900">
              <a:spcAft>
                <a:spcPts val="0"/>
              </a:spcAft>
              <a:buFont typeface="+mj-lt"/>
              <a:buAutoNum type="arabicPeriod"/>
            </a:pPr>
            <a:r>
              <a:rPr lang="en-US" sz="1600" dirty="0">
                <a:effectLst/>
                <a:latin typeface="Arial" panose="020B0604020202020204" pitchFamily="34" charset="0"/>
                <a:ea typeface="Calibri" panose="020F0502020204030204" pitchFamily="34" charset="0"/>
                <a:cs typeface="Arial" panose="020B0604020202020204" pitchFamily="34" charset="0"/>
              </a:rPr>
              <a:t>General Medical Council. The state of medical education and practice in the UK. London; 2021.</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mj-lt"/>
              <a:buAutoNum type="arabicPeriod"/>
            </a:pPr>
            <a:r>
              <a:rPr lang="en-US" sz="1600" dirty="0">
                <a:effectLst/>
                <a:latin typeface="Arial" panose="020B0604020202020204" pitchFamily="34" charset="0"/>
                <a:ea typeface="Calibri" panose="020F0502020204030204" pitchFamily="34" charset="0"/>
                <a:cs typeface="Arial" panose="020B0604020202020204" pitchFamily="34" charset="0"/>
              </a:rPr>
              <a:t>The Medical Schools Council. The expansion of medical student numbers in the United Kingdom. London; 2021. </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mj-lt"/>
              <a:buAutoNum type="arabicPeriod"/>
            </a:pPr>
            <a:r>
              <a:rPr lang="da-DK" sz="1600" dirty="0">
                <a:effectLst/>
                <a:latin typeface="Arial" panose="020B0604020202020204" pitchFamily="34" charset="0"/>
                <a:ea typeface="Calibri" panose="020F0502020204030204" pitchFamily="34" charset="0"/>
                <a:cs typeface="Arial" panose="020B0604020202020204" pitchFamily="34" charset="0"/>
              </a:rPr>
              <a:t>Barber JRG, Park SE, Jensen K, et al. </a:t>
            </a:r>
            <a:r>
              <a:rPr lang="en-US" sz="1600" dirty="0">
                <a:effectLst/>
                <a:latin typeface="Arial" panose="020B0604020202020204" pitchFamily="34" charset="0"/>
                <a:ea typeface="Calibri" panose="020F0502020204030204" pitchFamily="34" charset="0"/>
                <a:cs typeface="Arial" panose="020B0604020202020204" pitchFamily="34" charset="0"/>
              </a:rPr>
              <a:t>Facilitators and barriers to teaching undergraduate medical students in general practice. </a:t>
            </a:r>
            <a:r>
              <a:rPr lang="en-US" sz="1600" i="1" dirty="0">
                <a:effectLst/>
                <a:latin typeface="Arial" panose="020B0604020202020204" pitchFamily="34" charset="0"/>
                <a:ea typeface="Calibri" panose="020F0502020204030204" pitchFamily="34" charset="0"/>
                <a:cs typeface="Arial" panose="020B0604020202020204" pitchFamily="34" charset="0"/>
              </a:rPr>
              <a:t>Medical Education</a:t>
            </a:r>
            <a:r>
              <a:rPr lang="en-US" sz="1600" dirty="0">
                <a:effectLst/>
                <a:latin typeface="Arial" panose="020B0604020202020204" pitchFamily="34" charset="0"/>
                <a:ea typeface="Calibri" panose="020F0502020204030204" pitchFamily="34" charset="0"/>
                <a:cs typeface="Arial" panose="020B0604020202020204" pitchFamily="34" charset="0"/>
              </a:rPr>
              <a:t> 2019; </a:t>
            </a:r>
            <a:r>
              <a:rPr lang="en-US" sz="1600" b="1" dirty="0">
                <a:effectLst/>
                <a:latin typeface="Arial" panose="020B0604020202020204" pitchFamily="34" charset="0"/>
                <a:ea typeface="Calibri" panose="020F0502020204030204" pitchFamily="34" charset="0"/>
                <a:cs typeface="Arial" panose="020B0604020202020204" pitchFamily="34" charset="0"/>
              </a:rPr>
              <a:t>53</a:t>
            </a:r>
            <a:r>
              <a:rPr lang="en-US" sz="1600" dirty="0">
                <a:effectLst/>
                <a:latin typeface="Arial" panose="020B0604020202020204" pitchFamily="34" charset="0"/>
                <a:ea typeface="Calibri" panose="020F0502020204030204" pitchFamily="34" charset="0"/>
                <a:cs typeface="Arial" panose="020B0604020202020204" pitchFamily="34" charset="0"/>
              </a:rPr>
              <a:t>(8): 778-87.</a:t>
            </a:r>
          </a:p>
          <a:p>
            <a:pPr marL="342900" indent="-342900">
              <a:spcAft>
                <a:spcPts val="0"/>
              </a:spcAft>
              <a:buFont typeface="+mj-lt"/>
              <a:buAutoNum type="arabicPeriod"/>
            </a:pPr>
            <a:r>
              <a:rPr lang="en-GB" sz="1600" dirty="0">
                <a:solidFill>
                  <a:srgbClr val="000000"/>
                </a:solidFill>
                <a:latin typeface="Arial" panose="020B0604020202020204" pitchFamily="34" charset="0"/>
                <a:ea typeface="DengXian" panose="02010600030101010101" pitchFamily="2" charset="-122"/>
                <a:cs typeface="Arial" panose="020B0604020202020204" pitchFamily="34" charset="0"/>
              </a:rPr>
              <a:t>Virtual Primary Care Resource. A repository of 150 GP consultations created in 2020 by the medical schools council and the society of academic primary care heads of GP. Available from: </a:t>
            </a:r>
            <a:r>
              <a:rPr lang="en-GB" sz="1600" u="sng" dirty="0">
                <a:solidFill>
                  <a:srgbClr val="0000FF"/>
                </a:solidFill>
                <a:latin typeface="Arial" panose="020B0604020202020204" pitchFamily="34" charset="0"/>
                <a:ea typeface="DengXian" panose="02010600030101010101" pitchFamily="2" charset="-122"/>
                <a:cs typeface="Arial" panose="020B0604020202020204" pitchFamily="34" charset="0"/>
                <a:hlinkClick r:id="rId5"/>
              </a:rPr>
              <a:t>https://www.medschools.ac.uk/our-work/education/virtual-primary-care</a:t>
            </a:r>
            <a:endParaRPr lang="en-GB" sz="1600" u="sng" dirty="0">
              <a:solidFill>
                <a:srgbClr val="0000FF"/>
              </a:solidFill>
              <a:latin typeface="Arial" panose="020B0604020202020204" pitchFamily="34" charset="0"/>
              <a:ea typeface="DengXian" panose="02010600030101010101" pitchFamily="2" charset="-122"/>
              <a:cs typeface="Arial" panose="020B0604020202020204" pitchFamily="34" charset="0"/>
            </a:endParaRPr>
          </a:p>
          <a:p>
            <a:pPr marL="342900" indent="-342900">
              <a:spcAft>
                <a:spcPts val="0"/>
              </a:spcAft>
              <a:buFont typeface="+mj-lt"/>
              <a:buAutoNum type="arabicPeriod"/>
            </a:pPr>
            <a:r>
              <a:rPr lang="en-GB" sz="1600" dirty="0">
                <a:latin typeface="Arial" panose="020B0604020202020204" pitchFamily="34" charset="0"/>
                <a:ea typeface="DengXian" panose="02010600030101010101" pitchFamily="2" charset="-122"/>
                <a:cs typeface="Arial" panose="020B0604020202020204" pitchFamily="34" charset="0"/>
              </a:rPr>
              <a:t>Dunsmore, A et al. 12 tips. Submitted to </a:t>
            </a:r>
            <a:r>
              <a:rPr lang="en-GB" sz="1600" i="1" dirty="0">
                <a:latin typeface="Arial" panose="020B0604020202020204" pitchFamily="34" charset="0"/>
                <a:ea typeface="DengXian" panose="02010600030101010101" pitchFamily="2" charset="-122"/>
                <a:cs typeface="Arial" panose="020B0604020202020204" pitchFamily="34" charset="0"/>
              </a:rPr>
              <a:t>Medical Teacher  </a:t>
            </a:r>
            <a:r>
              <a:rPr lang="en-GB" sz="1600" dirty="0">
                <a:latin typeface="Arial" panose="020B0604020202020204" pitchFamily="34" charset="0"/>
                <a:ea typeface="DengXian" panose="02010600030101010101" pitchFamily="2" charset="-122"/>
                <a:cs typeface="Arial" panose="020B0604020202020204" pitchFamily="34" charset="0"/>
              </a:rPr>
              <a:t>Jan, 2023</a:t>
            </a:r>
            <a:r>
              <a:rPr lang="en-GB" sz="1600" i="1" dirty="0">
                <a:latin typeface="Arial" panose="020B0604020202020204" pitchFamily="34" charset="0"/>
                <a:ea typeface="DengXian" panose="02010600030101010101" pitchFamily="2" charset="-122"/>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66C32D3-5337-2DE1-E49B-B840A9CF35F1}"/>
              </a:ext>
            </a:extLst>
          </p:cNvPr>
          <p:cNvSpPr txBox="1"/>
          <p:nvPr/>
        </p:nvSpPr>
        <p:spPr>
          <a:xfrm>
            <a:off x="21721446" y="25094349"/>
            <a:ext cx="19800000" cy="2197452"/>
          </a:xfrm>
          <a:prstGeom prst="rect">
            <a:avLst/>
          </a:prstGeom>
          <a:solidFill>
            <a:srgbClr val="D3EBF1"/>
          </a:solidFill>
        </p:spPr>
        <p:txBody>
          <a:bodyPr wrap="square" lIns="432000" tIns="288000" rIns="432000" bIns="288000">
            <a:spAutoFit/>
          </a:bodyPr>
          <a:lstStyle/>
          <a:p>
            <a:pPr>
              <a:buClr>
                <a:srgbClr val="000000"/>
              </a:buClr>
            </a:pPr>
            <a:r>
              <a:rPr lang="en-GB" sz="3500" spc="-10" dirty="0">
                <a:effectLst/>
                <a:latin typeface="Arial" panose="020B0604020202020204" pitchFamily="34" charset="0"/>
                <a:ea typeface="Calibri" panose="020F0502020204030204" pitchFamily="34" charset="0"/>
                <a:cs typeface="Arial" panose="020B0604020202020204" pitchFamily="34" charset="0"/>
              </a:rPr>
              <a:t>Further teaching evolutions will be informed by student, tutor, and administration staff feedback. Innovation can bring administrational challenge; flexibility in module design can present issues in terms of equity of student experience; students’ expectations and learning needs evolve quickly.  </a:t>
            </a:r>
          </a:p>
        </p:txBody>
      </p:sp>
      <p:sp>
        <p:nvSpPr>
          <p:cNvPr id="14" name="TextBox 13">
            <a:extLst>
              <a:ext uri="{FF2B5EF4-FFF2-40B4-BE49-F238E27FC236}">
                <a16:creationId xmlns:a16="http://schemas.microsoft.com/office/drawing/2014/main" id="{242BF9B7-6B2E-EEE5-7F81-BA884CEF1F80}"/>
              </a:ext>
            </a:extLst>
          </p:cNvPr>
          <p:cNvSpPr txBox="1">
            <a:spLocks/>
          </p:cNvSpPr>
          <p:nvPr/>
        </p:nvSpPr>
        <p:spPr>
          <a:xfrm>
            <a:off x="21721446" y="23682079"/>
            <a:ext cx="19800000" cy="1134000"/>
          </a:xfrm>
          <a:prstGeom prst="rect">
            <a:avLst/>
          </a:prstGeom>
          <a:solidFill>
            <a:srgbClr val="003366"/>
          </a:solidFill>
        </p:spPr>
        <p:txBody>
          <a:bodyPr wrap="square" lIns="252000" tIns="72000" bIns="108000" rtlCol="0" anchor="ctr" anchorCtr="0">
            <a:spAutoFit/>
          </a:bodyPr>
          <a:lstStyle/>
          <a:p>
            <a:r>
              <a:rPr lang="en-GB" sz="4500" b="1" dirty="0">
                <a:solidFill>
                  <a:schemeClr val="bg1"/>
                </a:solidFill>
                <a:latin typeface="Arial" panose="020B0604020202020204" pitchFamily="34" charset="0"/>
                <a:cs typeface="Arial" panose="020B0604020202020204" pitchFamily="34" charset="0"/>
              </a:rPr>
              <a:t>Conclusions</a:t>
            </a:r>
          </a:p>
        </p:txBody>
      </p:sp>
      <p:sp>
        <p:nvSpPr>
          <p:cNvPr id="17" name="TextBox 16">
            <a:extLst>
              <a:ext uri="{FF2B5EF4-FFF2-40B4-BE49-F238E27FC236}">
                <a16:creationId xmlns:a16="http://schemas.microsoft.com/office/drawing/2014/main" id="{C08184C2-B750-E234-1AF7-F150E98E73D4}"/>
              </a:ext>
            </a:extLst>
          </p:cNvPr>
          <p:cNvSpPr txBox="1">
            <a:spLocks/>
          </p:cNvSpPr>
          <p:nvPr/>
        </p:nvSpPr>
        <p:spPr>
          <a:xfrm>
            <a:off x="21721446" y="20542890"/>
            <a:ext cx="19800000" cy="2772413"/>
          </a:xfrm>
          <a:prstGeom prst="rect">
            <a:avLst/>
          </a:prstGeom>
          <a:solidFill>
            <a:srgbClr val="D3EBF1"/>
          </a:solidFill>
        </p:spPr>
        <p:txBody>
          <a:bodyPr wrap="square" lIns="432000" tIns="288000" rIns="432000" bIns="288000" rtlCol="0" anchor="ctr" anchorCtr="0">
            <a:spAutoFit/>
          </a:bodyPr>
          <a:lstStyle/>
          <a:p>
            <a:r>
              <a:rPr lang="en-GB" sz="3500" dirty="0">
                <a:effectLst/>
                <a:latin typeface="Arial" panose="020B0604020202020204" pitchFamily="34" charset="0"/>
                <a:ea typeface="Calibri" panose="020F0502020204030204" pitchFamily="34" charset="0"/>
                <a:cs typeface="Arial" panose="020B0604020202020204" pitchFamily="34" charset="0"/>
              </a:rPr>
              <a:t>Evolution in curriculum design has enabled delivery of </a:t>
            </a:r>
            <a:r>
              <a:rPr lang="en-GB" sz="3500" dirty="0">
                <a:latin typeface="Arial" panose="020B0604020202020204" pitchFamily="34" charset="0"/>
                <a:ea typeface="Calibri" panose="020F0502020204030204" pitchFamily="34" charset="0"/>
                <a:cs typeface="Arial" panose="020B0604020202020204" pitchFamily="34" charset="0"/>
              </a:rPr>
              <a:t>augmented</a:t>
            </a:r>
            <a:r>
              <a:rPr lang="en-GB" sz="3500" dirty="0">
                <a:effectLst/>
                <a:latin typeface="Arial" panose="020B0604020202020204" pitchFamily="34" charset="0"/>
                <a:ea typeface="Calibri" panose="020F0502020204030204" pitchFamily="34" charset="0"/>
                <a:cs typeface="Arial" panose="020B0604020202020204" pitchFamily="34" charset="0"/>
              </a:rPr>
              <a:t> GP teaching time to  increasing numbers of students at Glasgow. Collaboration with colleagues, engagement with new teaching resources and ideas, active participation in national working groups and pilot projects for teaching innovation have been vital in this process. </a:t>
            </a:r>
            <a:endParaRPr lang="en-GB" sz="3500" b="1" dirty="0">
              <a:latin typeface="Arial" panose="020B0604020202020204" pitchFamily="34" charset="0"/>
              <a:cs typeface="Arial" panose="020B0604020202020204" pitchFamily="34" charset="0"/>
            </a:endParaRPr>
          </a:p>
        </p:txBody>
      </p:sp>
      <p:sp>
        <p:nvSpPr>
          <p:cNvPr id="7" name="Rectangle 2810">
            <a:extLst>
              <a:ext uri="{FF2B5EF4-FFF2-40B4-BE49-F238E27FC236}">
                <a16:creationId xmlns:a16="http://schemas.microsoft.com/office/drawing/2014/main" id="{2764E6AD-CC54-AE2E-E55E-4C0D03860211}"/>
              </a:ext>
            </a:extLst>
          </p:cNvPr>
          <p:cNvSpPr>
            <a:spLocks noChangeArrowheads="1"/>
          </p:cNvSpPr>
          <p:nvPr/>
        </p:nvSpPr>
        <p:spPr bwMode="auto">
          <a:xfrm>
            <a:off x="11396079" y="3913600"/>
            <a:ext cx="2019289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lvl1pPr defTabSz="457200">
              <a:defRPr sz="2200">
                <a:solidFill>
                  <a:schemeClr val="tx1"/>
                </a:solidFill>
                <a:latin typeface="Times New Roman" pitchFamily="18" charset="0"/>
              </a:defRPr>
            </a:lvl1pPr>
            <a:lvl2pPr marL="742950" indent="-285750" defTabSz="457200">
              <a:defRPr sz="2200">
                <a:solidFill>
                  <a:schemeClr val="tx1"/>
                </a:solidFill>
                <a:latin typeface="Times New Roman" pitchFamily="18" charset="0"/>
              </a:defRPr>
            </a:lvl2pPr>
            <a:lvl3pPr marL="1143000" indent="-228600" defTabSz="457200">
              <a:defRPr sz="2200">
                <a:solidFill>
                  <a:schemeClr val="tx1"/>
                </a:solidFill>
                <a:latin typeface="Times New Roman" pitchFamily="18" charset="0"/>
              </a:defRPr>
            </a:lvl3pPr>
            <a:lvl4pPr marL="1600200" indent="-228600" defTabSz="457200">
              <a:defRPr sz="2200">
                <a:solidFill>
                  <a:schemeClr val="tx1"/>
                </a:solidFill>
                <a:latin typeface="Times New Roman" pitchFamily="18" charset="0"/>
              </a:defRPr>
            </a:lvl4pPr>
            <a:lvl5pPr marL="2057400" indent="-228600" defTabSz="457200">
              <a:defRPr sz="2200">
                <a:solidFill>
                  <a:schemeClr val="tx1"/>
                </a:solidFill>
                <a:latin typeface="Times New Roman" pitchFamily="18" charset="0"/>
              </a:defRPr>
            </a:lvl5pPr>
            <a:lvl6pPr marL="2514600" indent="-228600" defTabSz="457200" eaLnBrk="0" fontAlgn="base" hangingPunct="0">
              <a:spcBef>
                <a:spcPct val="0"/>
              </a:spcBef>
              <a:spcAft>
                <a:spcPct val="0"/>
              </a:spcAft>
              <a:defRPr sz="2200">
                <a:solidFill>
                  <a:schemeClr val="tx1"/>
                </a:solidFill>
                <a:latin typeface="Times New Roman" pitchFamily="18" charset="0"/>
              </a:defRPr>
            </a:lvl6pPr>
            <a:lvl7pPr marL="2971800" indent="-228600" defTabSz="457200" eaLnBrk="0" fontAlgn="base" hangingPunct="0">
              <a:spcBef>
                <a:spcPct val="0"/>
              </a:spcBef>
              <a:spcAft>
                <a:spcPct val="0"/>
              </a:spcAft>
              <a:defRPr sz="2200">
                <a:solidFill>
                  <a:schemeClr val="tx1"/>
                </a:solidFill>
                <a:latin typeface="Times New Roman" pitchFamily="18" charset="0"/>
              </a:defRPr>
            </a:lvl7pPr>
            <a:lvl8pPr marL="3429000" indent="-228600" defTabSz="457200" eaLnBrk="0" fontAlgn="base" hangingPunct="0">
              <a:spcBef>
                <a:spcPct val="0"/>
              </a:spcBef>
              <a:spcAft>
                <a:spcPct val="0"/>
              </a:spcAft>
              <a:defRPr sz="2200">
                <a:solidFill>
                  <a:schemeClr val="tx1"/>
                </a:solidFill>
                <a:latin typeface="Times New Roman" pitchFamily="18" charset="0"/>
              </a:defRPr>
            </a:lvl8pPr>
            <a:lvl9pPr marL="3886200" indent="-228600" defTabSz="457200" eaLnBrk="0" fontAlgn="base" hangingPunct="0">
              <a:spcBef>
                <a:spcPct val="0"/>
              </a:spcBef>
              <a:spcAft>
                <a:spcPct val="0"/>
              </a:spcAft>
              <a:defRPr sz="2200">
                <a:solidFill>
                  <a:schemeClr val="tx1"/>
                </a:solidFill>
                <a:latin typeface="Times New Roman" pitchFamily="18" charset="0"/>
              </a:defRPr>
            </a:lvl9pPr>
          </a:lstStyle>
          <a:p>
            <a:pPr>
              <a:spcAft>
                <a:spcPts val="1200"/>
              </a:spcAft>
            </a:pPr>
            <a:r>
              <a:rPr lang="en-GB" altLang="en-US" sz="4500" spc="20" dirty="0">
                <a:latin typeface="Arial" charset="0"/>
              </a:rPr>
              <a:t>School of Medicine, Dentistry and Nursing, University of Glasgow</a:t>
            </a:r>
            <a:br>
              <a:rPr lang="en-GB" altLang="en-US" sz="4500" spc="20" dirty="0">
                <a:latin typeface="Arial" charset="0"/>
              </a:rPr>
            </a:br>
            <a:r>
              <a:rPr lang="en-GB" altLang="en-US" sz="4500" spc="20" dirty="0">
                <a:latin typeface="Arial" charset="0"/>
              </a:rPr>
              <a:t>Correspondence to </a:t>
            </a:r>
            <a:r>
              <a:rPr lang="en-GB" altLang="en-US" sz="4500" spc="20" dirty="0">
                <a:latin typeface="Arial" charset="0"/>
                <a:hlinkClick r:id="rId6"/>
              </a:rPr>
              <a:t>Zoe.Noonan@glasgow.ac.uk</a:t>
            </a:r>
            <a:endParaRPr lang="en-GB" altLang="en-US" sz="4500" spc="20" dirty="0">
              <a:latin typeface="Arial" charset="0"/>
            </a:endParaRPr>
          </a:p>
        </p:txBody>
      </p:sp>
      <p:sp>
        <p:nvSpPr>
          <p:cNvPr id="11" name="Rectangle 10">
            <a:extLst>
              <a:ext uri="{FF2B5EF4-FFF2-40B4-BE49-F238E27FC236}">
                <a16:creationId xmlns:a16="http://schemas.microsoft.com/office/drawing/2014/main" id="{9E4367A0-B5EC-D0FB-9E82-710844056831}"/>
              </a:ext>
            </a:extLst>
          </p:cNvPr>
          <p:cNvSpPr/>
          <p:nvPr/>
        </p:nvSpPr>
        <p:spPr bwMode="auto">
          <a:xfrm>
            <a:off x="949416" y="11192386"/>
            <a:ext cx="9513906" cy="4484762"/>
          </a:xfrm>
          <a:prstGeom prst="rect">
            <a:avLst/>
          </a:prstGeom>
          <a:solidFill>
            <a:srgbClr val="D3EBF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42963" rtl="0" eaLnBrk="0" fontAlgn="base" latinLnBrk="0" hangingPunct="0">
              <a:lnSpc>
                <a:spcPct val="100000"/>
              </a:lnSpc>
              <a:spcBef>
                <a:spcPct val="0"/>
              </a:spcBef>
              <a:spcAft>
                <a:spcPct val="0"/>
              </a:spcAft>
              <a:buClrTx/>
              <a:buSzTx/>
              <a:buFontTx/>
              <a:buNone/>
              <a:tabLst/>
            </a:pPr>
            <a:endParaRPr kumimoji="0" lang="en-GB" sz="2200" b="0" i="0" u="none" strike="noStrike" cap="none" normalizeH="0" baseline="0">
              <a:ln>
                <a:noFill/>
              </a:ln>
              <a:solidFill>
                <a:schemeClr val="tx1"/>
              </a:solidFill>
              <a:effectLst/>
              <a:latin typeface="Times New Roman" pitchFamily="18" charset="0"/>
            </a:endParaRPr>
          </a:p>
        </p:txBody>
      </p:sp>
      <p:sp>
        <p:nvSpPr>
          <p:cNvPr id="25" name="TextBox 24">
            <a:extLst>
              <a:ext uri="{FF2B5EF4-FFF2-40B4-BE49-F238E27FC236}">
                <a16:creationId xmlns:a16="http://schemas.microsoft.com/office/drawing/2014/main" id="{FFEEEEE0-4DCB-8CFA-9E41-87B155E6F5A9}"/>
              </a:ext>
            </a:extLst>
          </p:cNvPr>
          <p:cNvSpPr txBox="1"/>
          <p:nvPr/>
        </p:nvSpPr>
        <p:spPr>
          <a:xfrm>
            <a:off x="839213" y="11282484"/>
            <a:ext cx="9764044" cy="4266159"/>
          </a:xfrm>
          <a:prstGeom prst="rect">
            <a:avLst/>
          </a:prstGeom>
          <a:noFill/>
        </p:spPr>
        <p:txBody>
          <a:bodyPr wrap="square" lIns="0" tIns="36000" bIns="36000" rtlCol="0">
            <a:spAutoFit/>
          </a:bodyPr>
          <a:lstStyle/>
          <a:p>
            <a:pPr marL="900000" indent="-900000">
              <a:spcAft>
                <a:spcPts val="2500"/>
              </a:spcAft>
              <a:buClr>
                <a:srgbClr val="FF0000"/>
              </a:buClr>
              <a:buFont typeface="Arial" panose="020B0604020202020204" pitchFamily="34" charset="0"/>
              <a:buChar char="►"/>
            </a:pPr>
            <a:r>
              <a:rPr lang="en-GB" sz="3500" spc="10" dirty="0">
                <a:latin typeface="Arial" panose="020B0604020202020204" pitchFamily="34" charset="0"/>
                <a:cs typeface="Arial" panose="020B0604020202020204" pitchFamily="34" charset="0"/>
              </a:rPr>
              <a:t>Student numbers will continue to grow (predicted to reach 500 by 2024/25)</a:t>
            </a:r>
          </a:p>
          <a:p>
            <a:pPr marL="900000" indent="-900000">
              <a:spcAft>
                <a:spcPts val="2500"/>
              </a:spcAft>
              <a:buClr>
                <a:srgbClr val="FF0000"/>
              </a:buClr>
              <a:buFont typeface="Arial" panose="020B0604020202020204" pitchFamily="34" charset="0"/>
              <a:buChar char="►"/>
            </a:pPr>
            <a:r>
              <a:rPr lang="en-GB" sz="3500" spc="10" dirty="0">
                <a:latin typeface="Arial" panose="020B0604020202020204" pitchFamily="34" charset="0"/>
                <a:cs typeface="Arial" panose="020B0604020202020204" pitchFamily="34" charset="0"/>
              </a:rPr>
              <a:t>GP teaching time has doubled this year.</a:t>
            </a:r>
          </a:p>
          <a:p>
            <a:pPr marL="900000" indent="-900000">
              <a:spcAft>
                <a:spcPts val="2500"/>
              </a:spcAft>
              <a:buClr>
                <a:srgbClr val="FF0000"/>
              </a:buClr>
              <a:buFont typeface="Arial" panose="020B0604020202020204" pitchFamily="34" charset="0"/>
              <a:buChar char="►"/>
            </a:pPr>
            <a:r>
              <a:rPr lang="en-GB" sz="3500" spc="10" dirty="0">
                <a:latin typeface="Arial" panose="020B0604020202020204" pitchFamily="34" charset="0"/>
                <a:cs typeface="Arial" panose="020B0604020202020204" pitchFamily="34" charset="0"/>
              </a:rPr>
              <a:t>Tutor numbers are relatively static. </a:t>
            </a:r>
          </a:p>
          <a:p>
            <a:pPr marL="900000" indent="-900000">
              <a:spcAft>
                <a:spcPts val="2500"/>
              </a:spcAft>
              <a:buClr>
                <a:srgbClr val="FF0000"/>
              </a:buClr>
              <a:buFont typeface="Arial" panose="020B0604020202020204" pitchFamily="34" charset="0"/>
              <a:buChar char="►"/>
            </a:pPr>
            <a:r>
              <a:rPr lang="en-GB" sz="3500" spc="10" dirty="0">
                <a:latin typeface="Arial" panose="020B0604020202020204" pitchFamily="34" charset="0"/>
                <a:cs typeface="Arial" panose="020B0604020202020204" pitchFamily="34" charset="0"/>
              </a:rPr>
              <a:t>New models of teaching developed to meet shortfall in clinical placement capacity. </a:t>
            </a:r>
          </a:p>
        </p:txBody>
      </p:sp>
      <p:graphicFrame>
        <p:nvGraphicFramePr>
          <p:cNvPr id="12" name="Chart 11">
            <a:extLst>
              <a:ext uri="{FF2B5EF4-FFF2-40B4-BE49-F238E27FC236}">
                <a16:creationId xmlns:a16="http://schemas.microsoft.com/office/drawing/2014/main" id="{B37FBB38-A598-C630-8FD7-F507987BB1D0}"/>
              </a:ext>
            </a:extLst>
          </p:cNvPr>
          <p:cNvGraphicFramePr>
            <a:graphicFrameLocks/>
          </p:cNvGraphicFramePr>
          <p:nvPr>
            <p:extLst>
              <p:ext uri="{D42A27DB-BD31-4B8C-83A1-F6EECF244321}">
                <p14:modId xmlns:p14="http://schemas.microsoft.com/office/powerpoint/2010/main" val="812437895"/>
              </p:ext>
            </p:extLst>
          </p:nvPr>
        </p:nvGraphicFramePr>
        <p:xfrm>
          <a:off x="10603257" y="11115055"/>
          <a:ext cx="10919408" cy="4880256"/>
        </p:xfrm>
        <a:graphic>
          <a:graphicData uri="http://schemas.openxmlformats.org/drawingml/2006/chart">
            <c:chart xmlns:c="http://schemas.openxmlformats.org/drawingml/2006/chart" xmlns:r="http://schemas.openxmlformats.org/officeDocument/2006/relationships" r:id="rId7"/>
          </a:graphicData>
        </a:graphic>
      </p:graphicFrame>
      <p:grpSp>
        <p:nvGrpSpPr>
          <p:cNvPr id="4" name="Group 3">
            <a:extLst>
              <a:ext uri="{FF2B5EF4-FFF2-40B4-BE49-F238E27FC236}">
                <a16:creationId xmlns:a16="http://schemas.microsoft.com/office/drawing/2014/main" id="{5105D3FC-6B11-3321-FF7E-6D5D195E786D}"/>
              </a:ext>
            </a:extLst>
          </p:cNvPr>
          <p:cNvGrpSpPr>
            <a:grpSpLocks noChangeAspect="1"/>
          </p:cNvGrpSpPr>
          <p:nvPr/>
        </p:nvGrpSpPr>
        <p:grpSpPr>
          <a:xfrm>
            <a:off x="1045668" y="17744423"/>
            <a:ext cx="18950782" cy="11823620"/>
            <a:chOff x="2230982" y="1090032"/>
            <a:chExt cx="15826552" cy="11823620"/>
          </a:xfrm>
        </p:grpSpPr>
        <p:sp>
          <p:nvSpPr>
            <p:cNvPr id="5" name="Freeform: Shape 4">
              <a:extLst>
                <a:ext uri="{FF2B5EF4-FFF2-40B4-BE49-F238E27FC236}">
                  <a16:creationId xmlns:a16="http://schemas.microsoft.com/office/drawing/2014/main" id="{F59E1E1C-330A-2A83-630B-FD5585E67B09}"/>
                </a:ext>
              </a:extLst>
            </p:cNvPr>
            <p:cNvSpPr>
              <a:spLocks noChangeAspect="1"/>
            </p:cNvSpPr>
            <p:nvPr/>
          </p:nvSpPr>
          <p:spPr>
            <a:xfrm>
              <a:off x="8187399" y="4419313"/>
              <a:ext cx="4257468" cy="4488477"/>
            </a:xfrm>
            <a:custGeom>
              <a:avLst/>
              <a:gdLst>
                <a:gd name="connsiteX0" fmla="*/ 0 w 4795728"/>
                <a:gd name="connsiteY0" fmla="*/ 2081199 h 4162397"/>
                <a:gd name="connsiteX1" fmla="*/ 2397864 w 4795728"/>
                <a:gd name="connsiteY1" fmla="*/ 0 h 4162397"/>
                <a:gd name="connsiteX2" fmla="*/ 4795728 w 4795728"/>
                <a:gd name="connsiteY2" fmla="*/ 2081199 h 4162397"/>
                <a:gd name="connsiteX3" fmla="*/ 2397864 w 4795728"/>
                <a:gd name="connsiteY3" fmla="*/ 4162398 h 4162397"/>
                <a:gd name="connsiteX4" fmla="*/ 0 w 4795728"/>
                <a:gd name="connsiteY4" fmla="*/ 2081199 h 41623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5728" h="4162397">
                  <a:moveTo>
                    <a:pt x="0" y="2081199"/>
                  </a:moveTo>
                  <a:cubicBezTo>
                    <a:pt x="0" y="931785"/>
                    <a:pt x="1073560" y="0"/>
                    <a:pt x="2397864" y="0"/>
                  </a:cubicBezTo>
                  <a:cubicBezTo>
                    <a:pt x="3722168" y="0"/>
                    <a:pt x="4795728" y="931785"/>
                    <a:pt x="4795728" y="2081199"/>
                  </a:cubicBezTo>
                  <a:cubicBezTo>
                    <a:pt x="4795728" y="3230613"/>
                    <a:pt x="3722168" y="4162398"/>
                    <a:pt x="2397864" y="4162398"/>
                  </a:cubicBezTo>
                  <a:cubicBezTo>
                    <a:pt x="1073560" y="4162398"/>
                    <a:pt x="0" y="3230613"/>
                    <a:pt x="0" y="2081199"/>
                  </a:cubicBezTo>
                  <a:close/>
                </a:path>
              </a:pathLst>
            </a:custGeom>
            <a:solidFill>
              <a:srgbClr val="FF9999"/>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53118" tIns="660369" rIns="753118" bIns="660369" numCol="1" spcCol="1270" anchor="ctr" anchorCtr="0">
              <a:noAutofit/>
            </a:bodyPr>
            <a:lstStyle/>
            <a:p>
              <a:pPr marL="0" lvl="0" indent="0" algn="ctr" defTabSz="1778000">
                <a:lnSpc>
                  <a:spcPct val="90000"/>
                </a:lnSpc>
                <a:spcBef>
                  <a:spcPct val="0"/>
                </a:spcBef>
                <a:spcAft>
                  <a:spcPct val="35000"/>
                </a:spcAft>
                <a:buNone/>
              </a:pPr>
              <a:r>
                <a:rPr lang="en-GB" sz="4500" b="1" kern="1200" spc="20" dirty="0">
                  <a:solidFill>
                    <a:schemeClr val="tx1"/>
                  </a:solidFill>
                  <a:latin typeface="Arial" panose="020B0604020202020204" pitchFamily="34" charset="0"/>
                  <a:cs typeface="Arial" panose="020B0604020202020204" pitchFamily="34" charset="0"/>
                </a:rPr>
                <a:t>Evolving GP Curriculum</a:t>
              </a:r>
            </a:p>
          </p:txBody>
        </p:sp>
        <p:sp>
          <p:nvSpPr>
            <p:cNvPr id="9" name="Oval 8">
              <a:extLst>
                <a:ext uri="{FF2B5EF4-FFF2-40B4-BE49-F238E27FC236}">
                  <a16:creationId xmlns:a16="http://schemas.microsoft.com/office/drawing/2014/main" id="{50ACA0C5-1C9D-254B-1423-DC6D27CAE496}"/>
                </a:ext>
              </a:extLst>
            </p:cNvPr>
            <p:cNvSpPr/>
            <p:nvPr/>
          </p:nvSpPr>
          <p:spPr bwMode="auto">
            <a:xfrm>
              <a:off x="4133850" y="2343150"/>
              <a:ext cx="12515850" cy="9124950"/>
            </a:xfrm>
            <a:prstGeom prst="ellipse">
              <a:avLst/>
            </a:prstGeom>
            <a:noFill/>
            <a:ln w="2540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42963" rtl="0" eaLnBrk="0" fontAlgn="base" latinLnBrk="0" hangingPunct="0">
                <a:lnSpc>
                  <a:spcPct val="100000"/>
                </a:lnSpc>
                <a:spcBef>
                  <a:spcPct val="0"/>
                </a:spcBef>
                <a:spcAft>
                  <a:spcPct val="0"/>
                </a:spcAft>
                <a:buClrTx/>
                <a:buSzTx/>
                <a:buFontTx/>
                <a:buNone/>
                <a:tabLst/>
              </a:pPr>
              <a:endParaRPr kumimoji="0" lang="en-GB" sz="2200" b="0" i="0" u="none" strike="noStrike" cap="none" normalizeH="0" baseline="0">
                <a:ln>
                  <a:noFill/>
                </a:ln>
                <a:solidFill>
                  <a:schemeClr val="tx1"/>
                </a:solidFill>
                <a:effectLst/>
                <a:latin typeface="Times New Roman" pitchFamily="18" charset="0"/>
              </a:endParaRPr>
            </a:p>
          </p:txBody>
        </p:sp>
        <p:sp>
          <p:nvSpPr>
            <p:cNvPr id="15" name="Freeform: Shape 14">
              <a:extLst>
                <a:ext uri="{FF2B5EF4-FFF2-40B4-BE49-F238E27FC236}">
                  <a16:creationId xmlns:a16="http://schemas.microsoft.com/office/drawing/2014/main" id="{6AD81E55-8A50-7602-CF1F-74F5C1FB2380}"/>
                </a:ext>
              </a:extLst>
            </p:cNvPr>
            <p:cNvSpPr/>
            <p:nvPr/>
          </p:nvSpPr>
          <p:spPr>
            <a:xfrm>
              <a:off x="10682690" y="1090032"/>
              <a:ext cx="3607804" cy="3420000"/>
            </a:xfrm>
            <a:custGeom>
              <a:avLst/>
              <a:gdLst>
                <a:gd name="connsiteX0" fmla="*/ 0 w 3064590"/>
                <a:gd name="connsiteY0" fmla="*/ 1503484 h 3006968"/>
                <a:gd name="connsiteX1" fmla="*/ 1532295 w 3064590"/>
                <a:gd name="connsiteY1" fmla="*/ 0 h 3006968"/>
                <a:gd name="connsiteX2" fmla="*/ 3064590 w 3064590"/>
                <a:gd name="connsiteY2" fmla="*/ 1503484 h 3006968"/>
                <a:gd name="connsiteX3" fmla="*/ 1532295 w 3064590"/>
                <a:gd name="connsiteY3" fmla="*/ 3006968 h 3006968"/>
                <a:gd name="connsiteX4" fmla="*/ 0 w 3064590"/>
                <a:gd name="connsiteY4" fmla="*/ 1503484 h 3006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4590" h="3006968">
                  <a:moveTo>
                    <a:pt x="0" y="1503484"/>
                  </a:moveTo>
                  <a:cubicBezTo>
                    <a:pt x="0" y="673133"/>
                    <a:pt x="686032" y="0"/>
                    <a:pt x="1532295" y="0"/>
                  </a:cubicBezTo>
                  <a:cubicBezTo>
                    <a:pt x="2378558" y="0"/>
                    <a:pt x="3064590" y="673133"/>
                    <a:pt x="3064590" y="1503484"/>
                  </a:cubicBezTo>
                  <a:cubicBezTo>
                    <a:pt x="3064590" y="2333835"/>
                    <a:pt x="2378558" y="3006968"/>
                    <a:pt x="1532295" y="3006968"/>
                  </a:cubicBezTo>
                  <a:cubicBezTo>
                    <a:pt x="686032" y="3006968"/>
                    <a:pt x="0" y="2333835"/>
                    <a:pt x="0" y="1503484"/>
                  </a:cubicBezTo>
                  <a:close/>
                </a:path>
              </a:pathLst>
            </a:custGeom>
            <a:solidFill>
              <a:srgbClr val="68BBCE"/>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474199" tIns="465760" rIns="474199" bIns="465760" numCol="1" spcCol="1270" anchor="ctr" anchorCtr="0">
              <a:noAutofit/>
            </a:bodyPr>
            <a:lstStyle/>
            <a:p>
              <a:pPr marL="0" lvl="0" indent="0" algn="ctr" defTabSz="889000">
                <a:lnSpc>
                  <a:spcPct val="90000"/>
                </a:lnSpc>
                <a:spcBef>
                  <a:spcPct val="0"/>
                </a:spcBef>
                <a:spcAft>
                  <a:spcPts val="900"/>
                </a:spcAft>
                <a:buNone/>
              </a:pPr>
              <a:r>
                <a:rPr lang="en-GB" sz="2000" b="1" kern="1200" dirty="0">
                  <a:solidFill>
                    <a:schemeClr val="bg1"/>
                  </a:solidFill>
                  <a:latin typeface="Arial" panose="020B0604020202020204" pitchFamily="34" charset="0"/>
                  <a:cs typeface="Arial" panose="020B0604020202020204" pitchFamily="34" charset="0"/>
                </a:rPr>
                <a:t>Placement time</a:t>
              </a:r>
            </a:p>
            <a:p>
              <a:pPr marL="0" lvl="0" indent="0" algn="ctr" defTabSz="889000">
                <a:lnSpc>
                  <a:spcPct val="90000"/>
                </a:lnSpc>
                <a:spcBef>
                  <a:spcPct val="0"/>
                </a:spcBef>
                <a:spcAft>
                  <a:spcPct val="35000"/>
                </a:spcAft>
                <a:buNone/>
              </a:pPr>
              <a:r>
                <a:rPr lang="en-GB" sz="2000" b="0" kern="1200" dirty="0">
                  <a:solidFill>
                    <a:schemeClr val="tx1"/>
                  </a:solidFill>
                  <a:latin typeface="Arial" panose="020B0604020202020204" pitchFamily="34" charset="0"/>
                  <a:cs typeface="Arial" panose="020B0604020202020204" pitchFamily="34" charset="0"/>
                </a:rPr>
                <a:t>‘Traditional’ GP learning model – students practice clinical and consultation skills</a:t>
              </a:r>
            </a:p>
          </p:txBody>
        </p:sp>
        <p:sp>
          <p:nvSpPr>
            <p:cNvPr id="16" name="Freeform: Shape 15">
              <a:extLst>
                <a:ext uri="{FF2B5EF4-FFF2-40B4-BE49-F238E27FC236}">
                  <a16:creationId xmlns:a16="http://schemas.microsoft.com/office/drawing/2014/main" id="{68AC1C25-04BF-6F3A-4C2D-1C51ACDD3618}"/>
                </a:ext>
              </a:extLst>
            </p:cNvPr>
            <p:cNvSpPr/>
            <p:nvPr/>
          </p:nvSpPr>
          <p:spPr>
            <a:xfrm>
              <a:off x="14449730" y="4096668"/>
              <a:ext cx="3607804" cy="3420000"/>
            </a:xfrm>
            <a:custGeom>
              <a:avLst/>
              <a:gdLst>
                <a:gd name="connsiteX0" fmla="*/ 0 w 3235558"/>
                <a:gd name="connsiteY0" fmla="*/ 1347350 h 2694700"/>
                <a:gd name="connsiteX1" fmla="*/ 1617779 w 3235558"/>
                <a:gd name="connsiteY1" fmla="*/ 0 h 2694700"/>
                <a:gd name="connsiteX2" fmla="*/ 3235558 w 3235558"/>
                <a:gd name="connsiteY2" fmla="*/ 1347350 h 2694700"/>
                <a:gd name="connsiteX3" fmla="*/ 1617779 w 3235558"/>
                <a:gd name="connsiteY3" fmla="*/ 2694700 h 2694700"/>
                <a:gd name="connsiteX4" fmla="*/ 0 w 3235558"/>
                <a:gd name="connsiteY4" fmla="*/ 1347350 h 2694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5558" h="2694700">
                  <a:moveTo>
                    <a:pt x="0" y="1347350"/>
                  </a:moveTo>
                  <a:cubicBezTo>
                    <a:pt x="0" y="603229"/>
                    <a:pt x="724304" y="0"/>
                    <a:pt x="1617779" y="0"/>
                  </a:cubicBezTo>
                  <a:cubicBezTo>
                    <a:pt x="2511254" y="0"/>
                    <a:pt x="3235558" y="603229"/>
                    <a:pt x="3235558" y="1347350"/>
                  </a:cubicBezTo>
                  <a:cubicBezTo>
                    <a:pt x="3235558" y="2091471"/>
                    <a:pt x="2511254" y="2694700"/>
                    <a:pt x="1617779" y="2694700"/>
                  </a:cubicBezTo>
                  <a:cubicBezTo>
                    <a:pt x="724304" y="2694700"/>
                    <a:pt x="0" y="2091471"/>
                    <a:pt x="0" y="1347350"/>
                  </a:cubicBezTo>
                  <a:close/>
                </a:path>
              </a:pathLst>
            </a:custGeom>
            <a:solidFill>
              <a:srgbClr val="68BBCE"/>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499236" tIns="420030" rIns="499236" bIns="420030" numCol="1" spcCol="1270" anchor="ctr" anchorCtr="0">
              <a:noAutofit/>
            </a:bodyPr>
            <a:lstStyle/>
            <a:p>
              <a:pPr marL="0" lvl="0" indent="0" algn="ctr" defTabSz="889000">
                <a:lnSpc>
                  <a:spcPct val="90000"/>
                </a:lnSpc>
                <a:spcBef>
                  <a:spcPct val="0"/>
                </a:spcBef>
                <a:spcAft>
                  <a:spcPts val="900"/>
                </a:spcAft>
                <a:buNone/>
              </a:pPr>
              <a:r>
                <a:rPr lang="en-GB" sz="2000" b="1" kern="1200" dirty="0">
                  <a:solidFill>
                    <a:schemeClr val="bg1"/>
                  </a:solidFill>
                  <a:latin typeface="Arial" panose="020B0604020202020204" pitchFamily="34" charset="0"/>
                  <a:cs typeface="Arial" panose="020B0604020202020204" pitchFamily="34" charset="0"/>
                </a:rPr>
                <a:t>Virtual tutorials </a:t>
              </a:r>
            </a:p>
            <a:p>
              <a:pPr marL="0" lvl="0" indent="0" algn="ctr" defTabSz="889000">
                <a:lnSpc>
                  <a:spcPct val="90000"/>
                </a:lnSpc>
                <a:spcBef>
                  <a:spcPct val="0"/>
                </a:spcBef>
                <a:spcAft>
                  <a:spcPct val="35000"/>
                </a:spcAft>
                <a:buNone/>
              </a:pPr>
              <a:r>
                <a:rPr lang="en-GB" sz="2000" kern="1200" dirty="0">
                  <a:solidFill>
                    <a:schemeClr val="tx2"/>
                  </a:solidFill>
                  <a:latin typeface="Arial" panose="020B0604020202020204" pitchFamily="34" charset="0"/>
                  <a:cs typeface="Arial" panose="020B0604020202020204" pitchFamily="34" charset="0"/>
                </a:rPr>
                <a:t>based on VPC video resource</a:t>
              </a:r>
              <a:r>
                <a:rPr lang="en-GB" sz="2000" kern="1200" baseline="30000" dirty="0">
                  <a:solidFill>
                    <a:schemeClr val="tx2"/>
                  </a:solidFill>
                  <a:latin typeface="Arial" panose="020B0604020202020204" pitchFamily="34" charset="0"/>
                  <a:cs typeface="Arial" panose="020B0604020202020204" pitchFamily="34" charset="0"/>
                </a:rPr>
                <a:t>6 </a:t>
              </a:r>
              <a:r>
                <a:rPr lang="en-GB" sz="2000" kern="1200" baseline="0" dirty="0">
                  <a:solidFill>
                    <a:schemeClr val="tx2"/>
                  </a:solidFill>
                  <a:latin typeface="Arial" panose="020B0604020202020204" pitchFamily="34" charset="0"/>
                  <a:cs typeface="Arial" panose="020B0604020202020204" pitchFamily="34" charset="0"/>
                </a:rPr>
                <a:t>– real life video patient cases deconstructed in tutor led zoom tutorials</a:t>
              </a:r>
              <a:endParaRPr lang="en-GB" sz="2000" kern="1200" dirty="0">
                <a:solidFill>
                  <a:schemeClr val="tx2"/>
                </a:solidFill>
                <a:latin typeface="Arial" panose="020B0604020202020204" pitchFamily="34" charset="0"/>
                <a:cs typeface="Arial" panose="020B0604020202020204" pitchFamily="34" charset="0"/>
              </a:endParaRPr>
            </a:p>
          </p:txBody>
        </p:sp>
        <p:sp>
          <p:nvSpPr>
            <p:cNvPr id="18" name="Freeform: Shape 17">
              <a:extLst>
                <a:ext uri="{FF2B5EF4-FFF2-40B4-BE49-F238E27FC236}">
                  <a16:creationId xmlns:a16="http://schemas.microsoft.com/office/drawing/2014/main" id="{F754C90F-559F-8E12-A78D-7754BDFDBF92}"/>
                </a:ext>
              </a:extLst>
            </p:cNvPr>
            <p:cNvSpPr/>
            <p:nvPr/>
          </p:nvSpPr>
          <p:spPr>
            <a:xfrm>
              <a:off x="13279216" y="8261298"/>
              <a:ext cx="3607804" cy="3420000"/>
            </a:xfrm>
            <a:custGeom>
              <a:avLst/>
              <a:gdLst>
                <a:gd name="connsiteX0" fmla="*/ 0 w 3140500"/>
                <a:gd name="connsiteY0" fmla="*/ 1214299 h 2428597"/>
                <a:gd name="connsiteX1" fmla="*/ 1570250 w 3140500"/>
                <a:gd name="connsiteY1" fmla="*/ 0 h 2428597"/>
                <a:gd name="connsiteX2" fmla="*/ 3140500 w 3140500"/>
                <a:gd name="connsiteY2" fmla="*/ 1214299 h 2428597"/>
                <a:gd name="connsiteX3" fmla="*/ 1570250 w 3140500"/>
                <a:gd name="connsiteY3" fmla="*/ 2428598 h 2428597"/>
                <a:gd name="connsiteX4" fmla="*/ 0 w 3140500"/>
                <a:gd name="connsiteY4" fmla="*/ 1214299 h 2428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0500" h="2428597">
                  <a:moveTo>
                    <a:pt x="0" y="1214299"/>
                  </a:moveTo>
                  <a:cubicBezTo>
                    <a:pt x="0" y="543660"/>
                    <a:pt x="703025" y="0"/>
                    <a:pt x="1570250" y="0"/>
                  </a:cubicBezTo>
                  <a:cubicBezTo>
                    <a:pt x="2437475" y="0"/>
                    <a:pt x="3140500" y="543660"/>
                    <a:pt x="3140500" y="1214299"/>
                  </a:cubicBezTo>
                  <a:cubicBezTo>
                    <a:pt x="3140500" y="1884938"/>
                    <a:pt x="2437475" y="2428598"/>
                    <a:pt x="1570250" y="2428598"/>
                  </a:cubicBezTo>
                  <a:cubicBezTo>
                    <a:pt x="703025" y="2428598"/>
                    <a:pt x="0" y="1884938"/>
                    <a:pt x="0" y="1214299"/>
                  </a:cubicBezTo>
                  <a:close/>
                </a:path>
              </a:pathLst>
            </a:custGeom>
            <a:solidFill>
              <a:srgbClr val="68BBCE"/>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485316" tIns="381060" rIns="485316" bIns="381060" numCol="1" spcCol="1270" anchor="ctr" anchorCtr="0">
              <a:noAutofit/>
            </a:bodyPr>
            <a:lstStyle/>
            <a:p>
              <a:pPr marL="0" lvl="0" indent="0" algn="ctr" defTabSz="889000">
                <a:lnSpc>
                  <a:spcPct val="90000"/>
                </a:lnSpc>
                <a:spcBef>
                  <a:spcPct val="0"/>
                </a:spcBef>
                <a:spcAft>
                  <a:spcPts val="900"/>
                </a:spcAft>
                <a:buNone/>
              </a:pPr>
              <a:r>
                <a:rPr lang="en-GB" sz="2000" b="1" kern="1200" dirty="0">
                  <a:solidFill>
                    <a:schemeClr val="bg1"/>
                  </a:solidFill>
                  <a:latin typeface="Arial" panose="020B0604020202020204" pitchFamily="34" charset="0"/>
                  <a:cs typeface="Arial" panose="020B0604020202020204" pitchFamily="34" charset="0"/>
                </a:rPr>
                <a:t>Online content</a:t>
              </a:r>
            </a:p>
            <a:p>
              <a:pPr marL="0" lvl="0" indent="0" algn="ctr" defTabSz="889000">
                <a:lnSpc>
                  <a:spcPct val="90000"/>
                </a:lnSpc>
                <a:spcBef>
                  <a:spcPct val="0"/>
                </a:spcBef>
                <a:spcAft>
                  <a:spcPct val="35000"/>
                </a:spcAft>
                <a:buNone/>
              </a:pPr>
              <a:r>
                <a:rPr lang="en-GB" sz="2000" kern="1200" dirty="0">
                  <a:solidFill>
                    <a:schemeClr val="tx1"/>
                  </a:solidFill>
                  <a:latin typeface="Arial" panose="020B0604020202020204" pitchFamily="34" charset="0"/>
                  <a:cs typeface="Arial" panose="020B0604020202020204" pitchFamily="34" charset="0"/>
                </a:rPr>
                <a:t>Bespoke online student resources,  aligned to curriculum </a:t>
              </a:r>
            </a:p>
          </p:txBody>
        </p:sp>
        <p:sp>
          <p:nvSpPr>
            <p:cNvPr id="19" name="Freeform: Shape 18">
              <a:extLst>
                <a:ext uri="{FF2B5EF4-FFF2-40B4-BE49-F238E27FC236}">
                  <a16:creationId xmlns:a16="http://schemas.microsoft.com/office/drawing/2014/main" id="{5036F46F-1D57-D20E-9CEE-4871FDB1DBC6}"/>
                </a:ext>
              </a:extLst>
            </p:cNvPr>
            <p:cNvSpPr/>
            <p:nvPr/>
          </p:nvSpPr>
          <p:spPr>
            <a:xfrm>
              <a:off x="8426133" y="9493652"/>
              <a:ext cx="3607804" cy="3420000"/>
            </a:xfrm>
            <a:custGeom>
              <a:avLst/>
              <a:gdLst>
                <a:gd name="connsiteX0" fmla="*/ 0 w 3388392"/>
                <a:gd name="connsiteY0" fmla="*/ 1409453 h 2818906"/>
                <a:gd name="connsiteX1" fmla="*/ 1694196 w 3388392"/>
                <a:gd name="connsiteY1" fmla="*/ 0 h 2818906"/>
                <a:gd name="connsiteX2" fmla="*/ 3388392 w 3388392"/>
                <a:gd name="connsiteY2" fmla="*/ 1409453 h 2818906"/>
                <a:gd name="connsiteX3" fmla="*/ 1694196 w 3388392"/>
                <a:gd name="connsiteY3" fmla="*/ 2818906 h 2818906"/>
                <a:gd name="connsiteX4" fmla="*/ 0 w 3388392"/>
                <a:gd name="connsiteY4" fmla="*/ 1409453 h 2818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8392" h="2818906">
                  <a:moveTo>
                    <a:pt x="0" y="1409453"/>
                  </a:moveTo>
                  <a:cubicBezTo>
                    <a:pt x="0" y="631034"/>
                    <a:pt x="758517" y="0"/>
                    <a:pt x="1694196" y="0"/>
                  </a:cubicBezTo>
                  <a:cubicBezTo>
                    <a:pt x="2629875" y="0"/>
                    <a:pt x="3388392" y="631034"/>
                    <a:pt x="3388392" y="1409453"/>
                  </a:cubicBezTo>
                  <a:cubicBezTo>
                    <a:pt x="3388392" y="2187872"/>
                    <a:pt x="2629875" y="2818906"/>
                    <a:pt x="1694196" y="2818906"/>
                  </a:cubicBezTo>
                  <a:cubicBezTo>
                    <a:pt x="758517" y="2818906"/>
                    <a:pt x="0" y="2187872"/>
                    <a:pt x="0" y="1409453"/>
                  </a:cubicBezTo>
                  <a:close/>
                </a:path>
              </a:pathLst>
            </a:custGeom>
            <a:solidFill>
              <a:srgbClr val="68BBCE"/>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21619" tIns="438219" rIns="521619" bIns="438219" numCol="1" spcCol="1270" anchor="ctr" anchorCtr="0">
              <a:noAutofit/>
            </a:bodyPr>
            <a:lstStyle/>
            <a:p>
              <a:pPr marL="0" lvl="0" indent="0" algn="ctr" defTabSz="889000">
                <a:lnSpc>
                  <a:spcPct val="100000"/>
                </a:lnSpc>
                <a:spcBef>
                  <a:spcPct val="0"/>
                </a:spcBef>
                <a:spcAft>
                  <a:spcPts val="900"/>
                </a:spcAft>
                <a:buNone/>
              </a:pPr>
              <a:r>
                <a:rPr lang="en-GB" sz="2000" b="1" kern="1200" dirty="0">
                  <a:latin typeface="Arial" panose="020B0604020202020204" pitchFamily="34" charset="0"/>
                  <a:cs typeface="Arial" panose="020B0604020202020204" pitchFamily="34" charset="0"/>
                </a:rPr>
                <a:t>Composite </a:t>
              </a:r>
              <a:br>
                <a:rPr lang="en-GB" sz="2000" b="1" kern="1200" dirty="0">
                  <a:latin typeface="Arial" panose="020B0604020202020204" pitchFamily="34" charset="0"/>
                  <a:cs typeface="Arial" panose="020B0604020202020204" pitchFamily="34" charset="0"/>
                </a:rPr>
              </a:br>
              <a:r>
                <a:rPr lang="en-GB" sz="2000" b="1" kern="1200" dirty="0">
                  <a:latin typeface="Arial" panose="020B0604020202020204" pitchFamily="34" charset="0"/>
                  <a:cs typeface="Arial" panose="020B0604020202020204" pitchFamily="34" charset="0"/>
                </a:rPr>
                <a:t>narrative animation</a:t>
              </a:r>
            </a:p>
            <a:p>
              <a:pPr marL="0" lvl="0" indent="0" algn="ctr" defTabSz="889000">
                <a:lnSpc>
                  <a:spcPct val="100000"/>
                </a:lnSpc>
                <a:spcBef>
                  <a:spcPct val="0"/>
                </a:spcBef>
                <a:spcAft>
                  <a:spcPts val="0"/>
                </a:spcAft>
                <a:buNone/>
              </a:pPr>
              <a:r>
                <a:rPr lang="en-GB" sz="2000" kern="1200" dirty="0">
                  <a:solidFill>
                    <a:srgbClr val="00213B"/>
                  </a:solidFill>
                  <a:latin typeface="Arial" panose="020B0604020202020204" pitchFamily="34" charset="0"/>
                  <a:cs typeface="Arial" panose="020B0604020202020204" pitchFamily="34" charset="0"/>
                </a:rPr>
                <a:t>Use of ‘Nadya’ case to consider psychological wellbeing</a:t>
              </a:r>
            </a:p>
          </p:txBody>
        </p:sp>
        <p:sp>
          <p:nvSpPr>
            <p:cNvPr id="20" name="Freeform: Shape 19">
              <a:extLst>
                <a:ext uri="{FF2B5EF4-FFF2-40B4-BE49-F238E27FC236}">
                  <a16:creationId xmlns:a16="http://schemas.microsoft.com/office/drawing/2014/main" id="{B046FEE6-C962-A114-5CDE-46C6B0F0CEF2}"/>
                </a:ext>
              </a:extLst>
            </p:cNvPr>
            <p:cNvSpPr/>
            <p:nvPr/>
          </p:nvSpPr>
          <p:spPr>
            <a:xfrm>
              <a:off x="3206582" y="8261298"/>
              <a:ext cx="3607804" cy="3420000"/>
            </a:xfrm>
            <a:custGeom>
              <a:avLst/>
              <a:gdLst>
                <a:gd name="connsiteX0" fmla="*/ 0 w 4004953"/>
                <a:gd name="connsiteY0" fmla="*/ 1702549 h 3405097"/>
                <a:gd name="connsiteX1" fmla="*/ 2002477 w 4004953"/>
                <a:gd name="connsiteY1" fmla="*/ 0 h 3405097"/>
                <a:gd name="connsiteX2" fmla="*/ 4004954 w 4004953"/>
                <a:gd name="connsiteY2" fmla="*/ 1702549 h 3405097"/>
                <a:gd name="connsiteX3" fmla="*/ 2002477 w 4004953"/>
                <a:gd name="connsiteY3" fmla="*/ 3405098 h 3405097"/>
                <a:gd name="connsiteX4" fmla="*/ 0 w 4004953"/>
                <a:gd name="connsiteY4" fmla="*/ 1702549 h 3405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4953" h="3405097">
                  <a:moveTo>
                    <a:pt x="0" y="1702549"/>
                  </a:moveTo>
                  <a:cubicBezTo>
                    <a:pt x="0" y="762257"/>
                    <a:pt x="896539" y="0"/>
                    <a:pt x="2002477" y="0"/>
                  </a:cubicBezTo>
                  <a:cubicBezTo>
                    <a:pt x="3108415" y="0"/>
                    <a:pt x="4004954" y="762257"/>
                    <a:pt x="4004954" y="1702549"/>
                  </a:cubicBezTo>
                  <a:cubicBezTo>
                    <a:pt x="4004954" y="2642841"/>
                    <a:pt x="3108415" y="3405098"/>
                    <a:pt x="2002477" y="3405098"/>
                  </a:cubicBezTo>
                  <a:cubicBezTo>
                    <a:pt x="896539" y="3405098"/>
                    <a:pt x="0" y="2642841"/>
                    <a:pt x="0" y="1702549"/>
                  </a:cubicBezTo>
                  <a:close/>
                </a:path>
              </a:pathLst>
            </a:custGeom>
            <a:solidFill>
              <a:srgbClr val="68BBCE"/>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11912" tIns="524065" rIns="611912" bIns="524065" numCol="1" spcCol="1270" anchor="ctr" anchorCtr="0">
              <a:noAutofit/>
            </a:bodyPr>
            <a:lstStyle/>
            <a:p>
              <a:pPr marL="0" lvl="0" indent="0" algn="ctr" defTabSz="889000">
                <a:lnSpc>
                  <a:spcPct val="90000"/>
                </a:lnSpc>
                <a:spcBef>
                  <a:spcPct val="0"/>
                </a:spcBef>
                <a:spcAft>
                  <a:spcPct val="35000"/>
                </a:spcAft>
                <a:buNone/>
              </a:pPr>
              <a:endParaRPr lang="en-GB" sz="2000" b="1" kern="1200" dirty="0">
                <a:solidFill>
                  <a:schemeClr val="bg1"/>
                </a:solidFill>
                <a:latin typeface="Arial" panose="020B0604020202020204" pitchFamily="34" charset="0"/>
                <a:cs typeface="Arial" panose="020B0604020202020204" pitchFamily="34" charset="0"/>
              </a:endParaRPr>
            </a:p>
            <a:p>
              <a:pPr marL="0" lvl="0" indent="0" algn="ctr" defTabSz="889000">
                <a:lnSpc>
                  <a:spcPct val="90000"/>
                </a:lnSpc>
                <a:spcBef>
                  <a:spcPct val="0"/>
                </a:spcBef>
                <a:spcAft>
                  <a:spcPts val="900"/>
                </a:spcAft>
                <a:buNone/>
              </a:pPr>
              <a:r>
                <a:rPr lang="en-GB" sz="2000" b="1" kern="1200" dirty="0">
                  <a:solidFill>
                    <a:schemeClr val="bg1"/>
                  </a:solidFill>
                  <a:latin typeface="Arial" panose="020B0604020202020204" pitchFamily="34" charset="0"/>
                  <a:cs typeface="Arial" panose="020B0604020202020204" pitchFamily="34" charset="0"/>
                </a:rPr>
                <a:t>Isabel platform</a:t>
              </a:r>
            </a:p>
            <a:p>
              <a:pPr marL="0" lvl="0" indent="0" algn="ctr" defTabSz="889000">
                <a:lnSpc>
                  <a:spcPct val="90000"/>
                </a:lnSpc>
                <a:spcBef>
                  <a:spcPct val="0"/>
                </a:spcBef>
                <a:spcAft>
                  <a:spcPct val="35000"/>
                </a:spcAft>
                <a:buNone/>
              </a:pPr>
              <a:r>
                <a:rPr lang="en-GB" sz="2000" kern="1200" dirty="0">
                  <a:solidFill>
                    <a:schemeClr val="tx1"/>
                  </a:solidFill>
                  <a:latin typeface="Arial" panose="020B0604020202020204" pitchFamily="34" charset="0"/>
                  <a:cs typeface="Arial" panose="020B0604020202020204" pitchFamily="34" charset="0"/>
                </a:rPr>
                <a:t>Case based learning centred on clinical reasoning, following a patient whose medical and social needs increase in complexity, with tutor facilitated debrief</a:t>
              </a:r>
            </a:p>
            <a:p>
              <a:pPr marL="0" lvl="0" indent="0" algn="ctr" defTabSz="889000">
                <a:lnSpc>
                  <a:spcPct val="90000"/>
                </a:lnSpc>
                <a:spcBef>
                  <a:spcPct val="0"/>
                </a:spcBef>
                <a:spcAft>
                  <a:spcPct val="35000"/>
                </a:spcAft>
                <a:buNone/>
              </a:pPr>
              <a:endParaRPr lang="en-GB" sz="2000" kern="1200" dirty="0">
                <a:latin typeface="Arial" panose="020B0604020202020204" pitchFamily="34" charset="0"/>
                <a:cs typeface="Arial" panose="020B0604020202020204" pitchFamily="34" charset="0"/>
              </a:endParaRPr>
            </a:p>
          </p:txBody>
        </p:sp>
        <p:sp>
          <p:nvSpPr>
            <p:cNvPr id="21" name="Freeform: Shape 20">
              <a:extLst>
                <a:ext uri="{FF2B5EF4-FFF2-40B4-BE49-F238E27FC236}">
                  <a16:creationId xmlns:a16="http://schemas.microsoft.com/office/drawing/2014/main" id="{743B723E-5050-5FE5-ED20-AE03E342AB74}"/>
                </a:ext>
              </a:extLst>
            </p:cNvPr>
            <p:cNvSpPr/>
            <p:nvPr/>
          </p:nvSpPr>
          <p:spPr>
            <a:xfrm>
              <a:off x="2230982" y="4096668"/>
              <a:ext cx="3607804" cy="3420000"/>
            </a:xfrm>
            <a:custGeom>
              <a:avLst/>
              <a:gdLst>
                <a:gd name="connsiteX0" fmla="*/ 0 w 3941590"/>
                <a:gd name="connsiteY0" fmla="*/ 1618338 h 3236675"/>
                <a:gd name="connsiteX1" fmla="*/ 1970795 w 3941590"/>
                <a:gd name="connsiteY1" fmla="*/ 0 h 3236675"/>
                <a:gd name="connsiteX2" fmla="*/ 3941590 w 3941590"/>
                <a:gd name="connsiteY2" fmla="*/ 1618338 h 3236675"/>
                <a:gd name="connsiteX3" fmla="*/ 1970795 w 3941590"/>
                <a:gd name="connsiteY3" fmla="*/ 3236676 h 3236675"/>
                <a:gd name="connsiteX4" fmla="*/ 0 w 3941590"/>
                <a:gd name="connsiteY4" fmla="*/ 1618338 h 323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1590" h="3236675">
                  <a:moveTo>
                    <a:pt x="0" y="1618338"/>
                  </a:moveTo>
                  <a:cubicBezTo>
                    <a:pt x="0" y="724555"/>
                    <a:pt x="882355" y="0"/>
                    <a:pt x="1970795" y="0"/>
                  </a:cubicBezTo>
                  <a:cubicBezTo>
                    <a:pt x="3059235" y="0"/>
                    <a:pt x="3941590" y="724555"/>
                    <a:pt x="3941590" y="1618338"/>
                  </a:cubicBezTo>
                  <a:cubicBezTo>
                    <a:pt x="3941590" y="2512121"/>
                    <a:pt x="3059235" y="3236676"/>
                    <a:pt x="1970795" y="3236676"/>
                  </a:cubicBezTo>
                  <a:cubicBezTo>
                    <a:pt x="882355" y="3236676"/>
                    <a:pt x="0" y="2512121"/>
                    <a:pt x="0" y="1618338"/>
                  </a:cubicBezTo>
                  <a:close/>
                </a:path>
              </a:pathLst>
            </a:custGeom>
            <a:solidFill>
              <a:srgbClr val="68BBCE"/>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02632" tIns="499400" rIns="602632" bIns="499400" numCol="1" spcCol="1270" anchor="ctr" anchorCtr="0">
              <a:noAutofit/>
            </a:bodyPr>
            <a:lstStyle/>
            <a:p>
              <a:pPr marL="0" lvl="0" indent="0" algn="ctr" defTabSz="889000">
                <a:lnSpc>
                  <a:spcPct val="90000"/>
                </a:lnSpc>
                <a:spcBef>
                  <a:spcPct val="0"/>
                </a:spcBef>
                <a:spcAft>
                  <a:spcPts val="900"/>
                </a:spcAft>
                <a:buNone/>
              </a:pPr>
              <a:r>
                <a:rPr lang="en-GB" sz="2000" b="1" kern="1200" dirty="0">
                  <a:solidFill>
                    <a:schemeClr val="bg1"/>
                  </a:solidFill>
                  <a:latin typeface="Arial" panose="020B0604020202020204" pitchFamily="34" charset="0"/>
                  <a:cs typeface="Arial" panose="020B0604020202020204" pitchFamily="34" charset="0"/>
                </a:rPr>
                <a:t>Zoom telephone triage</a:t>
              </a:r>
              <a:r>
                <a:rPr lang="en-GB" sz="2000" b="1" kern="1200" baseline="30000" dirty="0">
                  <a:solidFill>
                    <a:schemeClr val="bg1"/>
                  </a:solidFill>
                  <a:latin typeface="Arial" panose="020B0604020202020204" pitchFamily="34" charset="0"/>
                  <a:cs typeface="Arial" panose="020B0604020202020204" pitchFamily="34" charset="0"/>
                </a:rPr>
                <a:t>7</a:t>
              </a:r>
            </a:p>
            <a:p>
              <a:pPr marL="0" lvl="0" indent="0" algn="ctr" defTabSz="889000">
                <a:lnSpc>
                  <a:spcPct val="90000"/>
                </a:lnSpc>
                <a:spcBef>
                  <a:spcPct val="0"/>
                </a:spcBef>
                <a:spcAft>
                  <a:spcPct val="35000"/>
                </a:spcAft>
                <a:buNone/>
              </a:pPr>
              <a:r>
                <a:rPr lang="en-GB" sz="2000" b="0" i="0" kern="1200" dirty="0">
                  <a:solidFill>
                    <a:schemeClr val="tx1"/>
                  </a:solidFill>
                  <a:latin typeface="Arial" panose="020B0604020202020204" pitchFamily="34" charset="0"/>
                  <a:cs typeface="Arial" panose="020B0604020202020204" pitchFamily="34" charset="0"/>
                </a:rPr>
                <a:t>Enables a ‘safe’ space to practice telephone consultation with simulated patents, with peer and tutor feedback</a:t>
              </a:r>
            </a:p>
          </p:txBody>
        </p:sp>
        <p:sp>
          <p:nvSpPr>
            <p:cNvPr id="22" name="Freeform: Shape 21">
              <a:extLst>
                <a:ext uri="{FF2B5EF4-FFF2-40B4-BE49-F238E27FC236}">
                  <a16:creationId xmlns:a16="http://schemas.microsoft.com/office/drawing/2014/main" id="{1BFE62E7-6C2D-167D-606A-9E2F4F4DA190}"/>
                </a:ext>
              </a:extLst>
            </p:cNvPr>
            <p:cNvSpPr/>
            <p:nvPr/>
          </p:nvSpPr>
          <p:spPr>
            <a:xfrm>
              <a:off x="5932233" y="1159702"/>
              <a:ext cx="3607804" cy="3420000"/>
            </a:xfrm>
            <a:custGeom>
              <a:avLst/>
              <a:gdLst>
                <a:gd name="connsiteX0" fmla="*/ 0 w 3783767"/>
                <a:gd name="connsiteY0" fmla="*/ 1511772 h 3023543"/>
                <a:gd name="connsiteX1" fmla="*/ 1891884 w 3783767"/>
                <a:gd name="connsiteY1" fmla="*/ 0 h 3023543"/>
                <a:gd name="connsiteX2" fmla="*/ 3783768 w 3783767"/>
                <a:gd name="connsiteY2" fmla="*/ 1511772 h 3023543"/>
                <a:gd name="connsiteX3" fmla="*/ 1891884 w 3783767"/>
                <a:gd name="connsiteY3" fmla="*/ 3023544 h 3023543"/>
                <a:gd name="connsiteX4" fmla="*/ 0 w 3783767"/>
                <a:gd name="connsiteY4" fmla="*/ 1511772 h 3023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3767" h="3023543">
                  <a:moveTo>
                    <a:pt x="0" y="1511772"/>
                  </a:moveTo>
                  <a:cubicBezTo>
                    <a:pt x="0" y="676843"/>
                    <a:pt x="847025" y="0"/>
                    <a:pt x="1891884" y="0"/>
                  </a:cubicBezTo>
                  <a:cubicBezTo>
                    <a:pt x="2936743" y="0"/>
                    <a:pt x="3783768" y="676843"/>
                    <a:pt x="3783768" y="1511772"/>
                  </a:cubicBezTo>
                  <a:cubicBezTo>
                    <a:pt x="3783768" y="2346701"/>
                    <a:pt x="2936743" y="3023544"/>
                    <a:pt x="1891884" y="3023544"/>
                  </a:cubicBezTo>
                  <a:cubicBezTo>
                    <a:pt x="847025" y="3023544"/>
                    <a:pt x="0" y="2346701"/>
                    <a:pt x="0" y="1511772"/>
                  </a:cubicBezTo>
                  <a:close/>
                </a:path>
              </a:pathLst>
            </a:custGeom>
            <a:solidFill>
              <a:srgbClr val="68BBCE"/>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79520" tIns="468188" rIns="579520" bIns="468188" numCol="1" spcCol="1270" anchor="ctr" anchorCtr="0">
              <a:noAutofit/>
            </a:bodyPr>
            <a:lstStyle/>
            <a:p>
              <a:pPr marL="0" lvl="0" indent="0" algn="ctr" defTabSz="889000">
                <a:lnSpc>
                  <a:spcPct val="100000"/>
                </a:lnSpc>
                <a:spcBef>
                  <a:spcPct val="0"/>
                </a:spcBef>
                <a:spcAft>
                  <a:spcPts val="900"/>
                </a:spcAft>
                <a:buNone/>
              </a:pPr>
              <a:r>
                <a:rPr lang="en-GB" sz="2000" b="1" kern="1200" dirty="0">
                  <a:solidFill>
                    <a:schemeClr val="bg1"/>
                  </a:solidFill>
                  <a:latin typeface="Arial" panose="020B0604020202020204" pitchFamily="34" charset="0"/>
                  <a:cs typeface="Arial" panose="020B0604020202020204" pitchFamily="34" charset="0"/>
                </a:rPr>
                <a:t>Thematic GP learning </a:t>
              </a:r>
            </a:p>
            <a:p>
              <a:pPr marL="0" lvl="0" indent="0" algn="ctr" defTabSz="889000">
                <a:lnSpc>
                  <a:spcPct val="100000"/>
                </a:lnSpc>
                <a:spcBef>
                  <a:spcPct val="0"/>
                </a:spcBef>
                <a:spcAft>
                  <a:spcPts val="0"/>
                </a:spcAft>
                <a:buNone/>
              </a:pPr>
              <a:r>
                <a:rPr lang="en-GB" sz="2000" kern="1200" dirty="0">
                  <a:solidFill>
                    <a:schemeClr val="tx2"/>
                  </a:solidFill>
                  <a:latin typeface="Arial" panose="020B0604020202020204" pitchFamily="34" charset="0"/>
                  <a:cs typeface="Arial" panose="020B0604020202020204" pitchFamily="34" charset="0"/>
                </a:rPr>
                <a:t>Vertical strands in communication skills, professionalism, resilience and QIA develop and extend prior learning</a:t>
              </a:r>
            </a:p>
          </p:txBody>
        </p:sp>
      </p:grpSp>
      <p:grpSp>
        <p:nvGrpSpPr>
          <p:cNvPr id="2048" name="Group 2047">
            <a:extLst>
              <a:ext uri="{FF2B5EF4-FFF2-40B4-BE49-F238E27FC236}">
                <a16:creationId xmlns:a16="http://schemas.microsoft.com/office/drawing/2014/main" id="{5F5128E6-9C52-A7C4-06A4-F5B10DB6459B}"/>
              </a:ext>
            </a:extLst>
          </p:cNvPr>
          <p:cNvGrpSpPr/>
          <p:nvPr/>
        </p:nvGrpSpPr>
        <p:grpSpPr>
          <a:xfrm>
            <a:off x="20999554" y="11322181"/>
            <a:ext cx="20725965" cy="7474818"/>
            <a:chOff x="16622486" y="18651485"/>
            <a:chExt cx="25139869" cy="11399109"/>
          </a:xfrm>
        </p:grpSpPr>
        <p:pic>
          <p:nvPicPr>
            <p:cNvPr id="2050" name="Picture 2049" descr="Diagram&#10;&#10;Description automatically generated">
              <a:extLst>
                <a:ext uri="{FF2B5EF4-FFF2-40B4-BE49-F238E27FC236}">
                  <a16:creationId xmlns:a16="http://schemas.microsoft.com/office/drawing/2014/main" id="{42A5BC85-BCE9-30D6-1122-083E7BDF0A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854352" y="18651485"/>
              <a:ext cx="24908003" cy="11399109"/>
            </a:xfrm>
            <a:prstGeom prst="rect">
              <a:avLst/>
            </a:prstGeom>
          </p:spPr>
        </p:pic>
        <p:sp>
          <p:nvSpPr>
            <p:cNvPr id="2051" name="Rectangle 2050">
              <a:extLst>
                <a:ext uri="{FF2B5EF4-FFF2-40B4-BE49-F238E27FC236}">
                  <a16:creationId xmlns:a16="http://schemas.microsoft.com/office/drawing/2014/main" id="{AF0CEC8E-EAFE-D0A6-50AD-28855F6A4D4C}"/>
                </a:ext>
              </a:extLst>
            </p:cNvPr>
            <p:cNvSpPr/>
            <p:nvPr/>
          </p:nvSpPr>
          <p:spPr bwMode="auto">
            <a:xfrm>
              <a:off x="16622486" y="20965886"/>
              <a:ext cx="671602" cy="6360621"/>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42963" rtl="0" eaLnBrk="0" fontAlgn="base" latinLnBrk="0" hangingPunct="0">
                <a:lnSpc>
                  <a:spcPct val="100000"/>
                </a:lnSpc>
                <a:spcBef>
                  <a:spcPct val="0"/>
                </a:spcBef>
                <a:spcAft>
                  <a:spcPct val="0"/>
                </a:spcAft>
                <a:buClrTx/>
                <a:buSzTx/>
                <a:buFontTx/>
                <a:buNone/>
                <a:tabLst/>
              </a:pPr>
              <a:endParaRPr kumimoji="0" lang="en-GB" sz="2200" b="0" i="0" u="none" strike="noStrike" cap="none" normalizeH="0" baseline="0">
                <a:ln>
                  <a:noFill/>
                </a:ln>
                <a:solidFill>
                  <a:schemeClr val="tx1"/>
                </a:solidFill>
                <a:effectLst/>
                <a:latin typeface="Times New Roman" pitchFamily="18" charset="0"/>
              </a:endParaRPr>
            </a:p>
          </p:txBody>
        </p:sp>
      </p:grpSp>
      <p:sp>
        <p:nvSpPr>
          <p:cNvPr id="2052" name="TextBox 2051">
            <a:extLst>
              <a:ext uri="{FF2B5EF4-FFF2-40B4-BE49-F238E27FC236}">
                <a16:creationId xmlns:a16="http://schemas.microsoft.com/office/drawing/2014/main" id="{5D54333E-C3F8-760A-7FB9-C358B69C7B8F}"/>
              </a:ext>
            </a:extLst>
          </p:cNvPr>
          <p:cNvSpPr txBox="1"/>
          <p:nvPr/>
        </p:nvSpPr>
        <p:spPr>
          <a:xfrm>
            <a:off x="29325439" y="12979789"/>
            <a:ext cx="4952014" cy="3147318"/>
          </a:xfrm>
          <a:prstGeom prst="rect">
            <a:avLst/>
          </a:prstGeom>
          <a:solidFill>
            <a:srgbClr val="A9D8E3"/>
          </a:solidFill>
        </p:spPr>
        <p:txBody>
          <a:bodyPr wrap="square" lIns="180000" tIns="324000" rIns="180000" bIns="324000" rtlCol="0">
            <a:spAutoFit/>
          </a:bodyPr>
          <a:lstStyle/>
          <a:p>
            <a:pPr algn="ctr">
              <a:spcBef>
                <a:spcPts val="1200"/>
              </a:spcBef>
              <a:spcAft>
                <a:spcPts val="1200"/>
              </a:spcAft>
            </a:pPr>
            <a:r>
              <a:rPr lang="en-GB" sz="2700" b="1" dirty="0">
                <a:latin typeface="Arial" panose="020B0604020202020204" pitchFamily="34" charset="0"/>
                <a:cs typeface="Arial" panose="020B0604020202020204" pitchFamily="34" charset="0"/>
              </a:rPr>
              <a:t>A blended teaching model, incorporating virtual and face to face teaching, has proved a resilient and positive GP teaching model at Glasgow.</a:t>
            </a:r>
          </a:p>
        </p:txBody>
      </p:sp>
    </p:spTree>
    <p:extLst>
      <p:ext uri="{BB962C8B-B14F-4D97-AF65-F5344CB8AC3E}">
        <p14:creationId xmlns:p14="http://schemas.microsoft.com/office/powerpoint/2010/main" val="3357126083"/>
      </p:ext>
    </p:extLst>
  </p:cSld>
  <p:clrMapOvr>
    <a:masterClrMapping/>
  </p:clrMapOvr>
  <p:transition spd="slow"/>
</p:sld>
</file>

<file path=ppt/theme/theme1.xml><?xml version="1.0" encoding="utf-8"?>
<a:theme xmlns:a="http://schemas.openxmlformats.org/drawingml/2006/main" name="Leere PrÆ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E"/>
      </a:hlink>
      <a:folHlink>
        <a:srgbClr val="0000EE"/>
      </a:folHlink>
    </a:clrScheme>
    <a:fontScheme name="Leere PrÆ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42963" rtl="0" eaLnBrk="0" fontAlgn="base" latinLnBrk="0" hangingPunct="0">
          <a:lnSpc>
            <a:spcPct val="100000"/>
          </a:lnSpc>
          <a:spcBef>
            <a:spcPct val="0"/>
          </a:spcBef>
          <a:spcAft>
            <a:spcPct val="0"/>
          </a:spcAft>
          <a:buClrTx/>
          <a:buSzTx/>
          <a:buFontTx/>
          <a:buNone/>
          <a:tabLst/>
          <a:defRPr kumimoji="0" lang="de-DE"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42963" rtl="0" eaLnBrk="0" fontAlgn="base" latinLnBrk="0" hangingPunct="0">
          <a:lnSpc>
            <a:spcPct val="100000"/>
          </a:lnSpc>
          <a:spcBef>
            <a:spcPct val="0"/>
          </a:spcBef>
          <a:spcAft>
            <a:spcPct val="0"/>
          </a:spcAft>
          <a:buClrTx/>
          <a:buSzTx/>
          <a:buFontTx/>
          <a:buNone/>
          <a:tabLst/>
          <a:defRPr kumimoji="0" lang="de-DE"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eere PrÆ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Æ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Æ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Æ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Æ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Æ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Æ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Leere PrÆsentation.pot</Template>
  <TotalTime>5988</TotalTime>
  <Pages>1</Pages>
  <Words>662</Words>
  <Application>Microsoft Macintosh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Leere PrÆsentation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Jane Goodfellow</dc:creator>
  <cp:lastModifiedBy>Katie Brown</cp:lastModifiedBy>
  <cp:revision>607</cp:revision>
  <cp:lastPrinted>2000-10-16T07:09:34Z</cp:lastPrinted>
  <dcterms:created xsi:type="dcterms:W3CDTF">2000-10-15T14:50:39Z</dcterms:created>
  <dcterms:modified xsi:type="dcterms:W3CDTF">2023-01-18T12:24:15Z</dcterms:modified>
</cp:coreProperties>
</file>