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15" r:id="rId2"/>
    <p:sldId id="519" r:id="rId3"/>
    <p:sldId id="282" r:id="rId4"/>
    <p:sldId id="510" r:id="rId5"/>
    <p:sldId id="521" r:id="rId6"/>
    <p:sldId id="283" r:id="rId7"/>
    <p:sldId id="523" r:id="rId8"/>
    <p:sldId id="260" r:id="rId9"/>
    <p:sldId id="525" r:id="rId10"/>
    <p:sldId id="5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76560"/>
  </p:normalViewPr>
  <p:slideViewPr>
    <p:cSldViewPr snapToGrid="0">
      <p:cViewPr varScale="1">
        <p:scale>
          <a:sx n="34" d="100"/>
          <a:sy n="34" d="100"/>
        </p:scale>
        <p:origin x="52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924B6-6AC5-4B17-A868-C0A9DF4486C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6D5F393B-8D5B-44D5-BC5B-E364B1C0665C}">
      <dgm:prSet phldrT="[Text]" phldr="0"/>
      <dgm:spPr/>
      <dgm:t>
        <a:bodyPr/>
        <a:lstStyle/>
        <a:p>
          <a:pPr rtl="0"/>
          <a:r>
            <a:rPr lang="en-GB" dirty="0">
              <a:latin typeface="Arial" panose="020B0604020202020204"/>
            </a:rPr>
            <a:t>What do people entering the field think is required?</a:t>
          </a:r>
          <a:endParaRPr lang="en-GB" dirty="0"/>
        </a:p>
      </dgm:t>
    </dgm:pt>
    <dgm:pt modelId="{812CBB96-4D37-4F39-974D-439E97E8B11C}" type="parTrans" cxnId="{3E6AE8B9-BA35-4737-97C9-861A1F55C8DC}">
      <dgm:prSet/>
      <dgm:spPr/>
      <dgm:t>
        <a:bodyPr/>
        <a:lstStyle/>
        <a:p>
          <a:endParaRPr lang="en-GB"/>
        </a:p>
      </dgm:t>
    </dgm:pt>
    <dgm:pt modelId="{FA3ABA73-0DB3-4DDA-A6EB-0093B8639723}" type="sibTrans" cxnId="{3E6AE8B9-BA35-4737-97C9-861A1F55C8DC}">
      <dgm:prSet/>
      <dgm:spPr/>
      <dgm:t>
        <a:bodyPr/>
        <a:lstStyle/>
        <a:p>
          <a:endParaRPr lang="en-GB"/>
        </a:p>
      </dgm:t>
    </dgm:pt>
    <dgm:pt modelId="{8122D8F0-FD7D-4214-BEBC-62AFC79F0179}">
      <dgm:prSet phldrT="[Text]" phldr="0"/>
      <dgm:spPr/>
      <dgm:t>
        <a:bodyPr/>
        <a:lstStyle/>
        <a:p>
          <a:pPr rtl="0"/>
          <a:r>
            <a:rPr lang="en-GB" dirty="0">
              <a:latin typeface="Arial" panose="020B0604020202020204"/>
            </a:rPr>
            <a:t>Student questionnaire &amp; focus group</a:t>
          </a:r>
          <a:endParaRPr lang="en-GB" dirty="0"/>
        </a:p>
      </dgm:t>
    </dgm:pt>
    <dgm:pt modelId="{97EFECB3-4A19-42F0-AA15-513A84A188E4}" type="parTrans" cxnId="{BB44F73A-32BD-445B-8511-C187860AA05F}">
      <dgm:prSet/>
      <dgm:spPr/>
      <dgm:t>
        <a:bodyPr/>
        <a:lstStyle/>
        <a:p>
          <a:endParaRPr lang="en-GB"/>
        </a:p>
      </dgm:t>
    </dgm:pt>
    <dgm:pt modelId="{3D5A931E-B758-4C28-B021-DEA04D28F441}" type="sibTrans" cxnId="{BB44F73A-32BD-445B-8511-C187860AA05F}">
      <dgm:prSet/>
      <dgm:spPr/>
      <dgm:t>
        <a:bodyPr/>
        <a:lstStyle/>
        <a:p>
          <a:endParaRPr lang="en-GB"/>
        </a:p>
      </dgm:t>
    </dgm:pt>
    <dgm:pt modelId="{6F6A14E5-0246-4233-B648-4AD7C32EC000}">
      <dgm:prSet phldr="0"/>
      <dgm:spPr/>
      <dgm:t>
        <a:bodyPr/>
        <a:lstStyle/>
        <a:p>
          <a:pPr rtl="0"/>
          <a:r>
            <a:rPr lang="en-GB" dirty="0">
              <a:latin typeface="Arial" panose="020B0604020202020204"/>
            </a:rPr>
            <a:t>What do those IN the field expect for a career?</a:t>
          </a:r>
        </a:p>
      </dgm:t>
    </dgm:pt>
    <dgm:pt modelId="{25EDB609-CDF7-4F74-8BE4-8C700D3511C6}" type="parTrans" cxnId="{0DBF0B69-7F36-43E9-839C-64D3FC400D9B}">
      <dgm:prSet/>
      <dgm:spPr/>
      <dgm:t>
        <a:bodyPr/>
        <a:lstStyle/>
        <a:p>
          <a:endParaRPr lang="en-GB"/>
        </a:p>
      </dgm:t>
    </dgm:pt>
    <dgm:pt modelId="{A3EB3B7E-D4C4-4471-BAA4-51DDF5E7C227}" type="sibTrans" cxnId="{0DBF0B69-7F36-43E9-839C-64D3FC400D9B}">
      <dgm:prSet/>
      <dgm:spPr/>
      <dgm:t>
        <a:bodyPr/>
        <a:lstStyle/>
        <a:p>
          <a:endParaRPr lang="en-GB"/>
        </a:p>
      </dgm:t>
    </dgm:pt>
    <dgm:pt modelId="{B12A3447-5BD4-43C4-B031-5E4FF38F6534}">
      <dgm:prSet phldr="0"/>
      <dgm:spPr/>
      <dgm:t>
        <a:bodyPr/>
        <a:lstStyle/>
        <a:p>
          <a:r>
            <a:rPr lang="en-GB" dirty="0">
              <a:latin typeface="Arial" panose="020B0604020202020204"/>
            </a:rPr>
            <a:t>Questionnaire</a:t>
          </a:r>
        </a:p>
      </dgm:t>
    </dgm:pt>
    <dgm:pt modelId="{D012D8A8-B09F-4D8E-98DE-C4CA612661F6}" type="parTrans" cxnId="{3AA7B346-0C33-4825-B6D6-3F180A7E8C8A}">
      <dgm:prSet/>
      <dgm:spPr/>
      <dgm:t>
        <a:bodyPr/>
        <a:lstStyle/>
        <a:p>
          <a:endParaRPr lang="en-GB"/>
        </a:p>
      </dgm:t>
    </dgm:pt>
    <dgm:pt modelId="{FA353B21-22E0-4071-A58D-A4C06D47A3CB}" type="sibTrans" cxnId="{3AA7B346-0C33-4825-B6D6-3F180A7E8C8A}">
      <dgm:prSet/>
      <dgm:spPr/>
      <dgm:t>
        <a:bodyPr/>
        <a:lstStyle/>
        <a:p>
          <a:endParaRPr lang="en-GB"/>
        </a:p>
      </dgm:t>
    </dgm:pt>
    <dgm:pt modelId="{E4992F79-AB8E-4D9C-8B1A-F48C1DC86648}">
      <dgm:prSet phldr="0"/>
      <dgm:spPr/>
      <dgm:t>
        <a:bodyPr/>
        <a:lstStyle/>
        <a:p>
          <a:pPr rtl="0"/>
          <a:r>
            <a:rPr lang="en-GB" dirty="0">
              <a:latin typeface="Arial" panose="020B0604020202020204"/>
            </a:rPr>
            <a:t>How do we raise awareness of other aspects of the career?</a:t>
          </a:r>
        </a:p>
      </dgm:t>
    </dgm:pt>
    <dgm:pt modelId="{DC14255D-4AD5-474B-BD9C-BB871595860C}" type="parTrans" cxnId="{8ABE1008-8531-490B-8C9A-CFA435587DDF}">
      <dgm:prSet/>
      <dgm:spPr/>
      <dgm:t>
        <a:bodyPr/>
        <a:lstStyle/>
        <a:p>
          <a:endParaRPr lang="en-GB"/>
        </a:p>
      </dgm:t>
    </dgm:pt>
    <dgm:pt modelId="{1649CF05-D060-4EDD-A4D8-73E8C475E3C7}" type="sibTrans" cxnId="{8ABE1008-8531-490B-8C9A-CFA435587DDF}">
      <dgm:prSet/>
      <dgm:spPr/>
      <dgm:t>
        <a:bodyPr/>
        <a:lstStyle/>
        <a:p>
          <a:endParaRPr lang="en-GB"/>
        </a:p>
      </dgm:t>
    </dgm:pt>
    <dgm:pt modelId="{420C1AF7-D5A8-4182-A91A-50851F3568AE}">
      <dgm:prSet phldr="0"/>
      <dgm:spPr/>
      <dgm:t>
        <a:bodyPr/>
        <a:lstStyle/>
        <a:p>
          <a:r>
            <a:rPr lang="en-GB">
              <a:latin typeface="Arial" panose="020B0604020202020204"/>
            </a:rPr>
            <a:t>Workshops</a:t>
          </a:r>
        </a:p>
      </dgm:t>
    </dgm:pt>
    <dgm:pt modelId="{FCEF74BF-BFBD-490E-87FB-415142234A1C}" type="parTrans" cxnId="{2797376F-FBB9-40E7-8412-5F6EDB0D2E5B}">
      <dgm:prSet/>
      <dgm:spPr/>
      <dgm:t>
        <a:bodyPr/>
        <a:lstStyle/>
        <a:p>
          <a:endParaRPr lang="en-GB"/>
        </a:p>
      </dgm:t>
    </dgm:pt>
    <dgm:pt modelId="{CD5AEFE0-0010-453D-B51C-5E7A6063ED9B}" type="sibTrans" cxnId="{2797376F-FBB9-40E7-8412-5F6EDB0D2E5B}">
      <dgm:prSet/>
      <dgm:spPr/>
      <dgm:t>
        <a:bodyPr/>
        <a:lstStyle/>
        <a:p>
          <a:endParaRPr lang="en-GB"/>
        </a:p>
      </dgm:t>
    </dgm:pt>
    <dgm:pt modelId="{06D7F41D-E192-459D-8C5F-D1619FB56006}">
      <dgm:prSet phldr="0"/>
      <dgm:spPr/>
      <dgm:t>
        <a:bodyPr/>
        <a:lstStyle/>
        <a:p>
          <a:pPr rtl="0"/>
          <a:r>
            <a:rPr lang="en-GB" dirty="0"/>
            <a:t>Online course</a:t>
          </a:r>
        </a:p>
      </dgm:t>
    </dgm:pt>
    <dgm:pt modelId="{72F4094A-A401-431F-8BF3-B9AE5F7300BD}" type="parTrans" cxnId="{CA02E68E-2240-4913-AC5A-A2CB89E2C3EC}">
      <dgm:prSet/>
      <dgm:spPr/>
      <dgm:t>
        <a:bodyPr/>
        <a:lstStyle/>
        <a:p>
          <a:endParaRPr lang="en-GB"/>
        </a:p>
      </dgm:t>
    </dgm:pt>
    <dgm:pt modelId="{D7CAD1A3-8A4A-492F-8ADD-AAFFDAA984D8}" type="sibTrans" cxnId="{CA02E68E-2240-4913-AC5A-A2CB89E2C3EC}">
      <dgm:prSet/>
      <dgm:spPr/>
      <dgm:t>
        <a:bodyPr/>
        <a:lstStyle/>
        <a:p>
          <a:endParaRPr lang="en-GB"/>
        </a:p>
      </dgm:t>
    </dgm:pt>
    <dgm:pt modelId="{913DAFBB-17FA-6C4C-A5E6-E80C0A3A6995}">
      <dgm:prSet phldrT="[Text]" phldr="0"/>
      <dgm:spPr/>
      <dgm:t>
        <a:bodyPr/>
        <a:lstStyle/>
        <a:p>
          <a:pPr rtl="0"/>
          <a:r>
            <a:rPr lang="en-GB" dirty="0"/>
            <a:t>How does the field </a:t>
          </a:r>
          <a:r>
            <a:rPr lang="en-GB"/>
            <a:t>appear externally?</a:t>
          </a:r>
          <a:endParaRPr lang="en-GB" dirty="0"/>
        </a:p>
      </dgm:t>
    </dgm:pt>
    <dgm:pt modelId="{5C64756D-3D52-5940-B2DD-E558A79C5A11}" type="parTrans" cxnId="{6AEC62A9-8E71-924E-86F2-D834A590C94A}">
      <dgm:prSet/>
      <dgm:spPr/>
      <dgm:t>
        <a:bodyPr/>
        <a:lstStyle/>
        <a:p>
          <a:endParaRPr lang="en-GB"/>
        </a:p>
      </dgm:t>
    </dgm:pt>
    <dgm:pt modelId="{70F22A96-A6AE-6F4F-8463-E7AEDD1DD85F}" type="sibTrans" cxnId="{6AEC62A9-8E71-924E-86F2-D834A590C94A}">
      <dgm:prSet/>
      <dgm:spPr/>
      <dgm:t>
        <a:bodyPr/>
        <a:lstStyle/>
        <a:p>
          <a:endParaRPr lang="en-GB"/>
        </a:p>
      </dgm:t>
    </dgm:pt>
    <dgm:pt modelId="{8BE82E58-EE80-104D-80B8-E7F8DED1411D}">
      <dgm:prSet phldrT="[Text]" phldr="0"/>
      <dgm:spPr/>
      <dgm:t>
        <a:bodyPr/>
        <a:lstStyle/>
        <a:p>
          <a:r>
            <a:rPr lang="en-GB" dirty="0">
              <a:latin typeface="Arial" panose="020B0604020202020204"/>
            </a:rPr>
            <a:t>Review of job adverts</a:t>
          </a:r>
          <a:endParaRPr lang="en-GB" dirty="0"/>
        </a:p>
      </dgm:t>
    </dgm:pt>
    <dgm:pt modelId="{7496275D-4E30-984C-A98B-E96263B08088}" type="parTrans" cxnId="{755B5A63-95B4-BB4E-8068-670FFC01B01B}">
      <dgm:prSet/>
      <dgm:spPr/>
      <dgm:t>
        <a:bodyPr/>
        <a:lstStyle/>
        <a:p>
          <a:endParaRPr lang="en-GB"/>
        </a:p>
      </dgm:t>
    </dgm:pt>
    <dgm:pt modelId="{171CA6C5-D0AA-3F43-8EB2-182C3AC9B73B}" type="sibTrans" cxnId="{755B5A63-95B4-BB4E-8068-670FFC01B01B}">
      <dgm:prSet/>
      <dgm:spPr/>
      <dgm:t>
        <a:bodyPr/>
        <a:lstStyle/>
        <a:p>
          <a:endParaRPr lang="en-GB"/>
        </a:p>
      </dgm:t>
    </dgm:pt>
    <dgm:pt modelId="{119BDD72-37F3-8549-9B92-68FD2A75F4FE}">
      <dgm:prSet/>
      <dgm:spPr/>
      <dgm:t>
        <a:bodyPr/>
        <a:lstStyle/>
        <a:p>
          <a:pPr rtl="0"/>
          <a:r>
            <a:rPr lang="en-GB">
              <a:latin typeface="Arial" panose="020B0604020202020204"/>
            </a:rPr>
            <a:t>Image analysis of websites</a:t>
          </a:r>
          <a:endParaRPr lang="en-GB" dirty="0">
            <a:latin typeface="Arial" panose="020B0604020202020204"/>
          </a:endParaRPr>
        </a:p>
      </dgm:t>
    </dgm:pt>
    <dgm:pt modelId="{C9CAD566-8DBB-5641-A132-065C895D1575}" type="parTrans" cxnId="{416B38CB-CEE3-2E43-A1C5-CDD72A6EBB76}">
      <dgm:prSet/>
      <dgm:spPr/>
      <dgm:t>
        <a:bodyPr/>
        <a:lstStyle/>
        <a:p>
          <a:endParaRPr lang="en-GB"/>
        </a:p>
      </dgm:t>
    </dgm:pt>
    <dgm:pt modelId="{FBDFDAA4-6DCA-4A49-8795-D7203DDFE66C}" type="sibTrans" cxnId="{416B38CB-CEE3-2E43-A1C5-CDD72A6EBB76}">
      <dgm:prSet/>
      <dgm:spPr/>
      <dgm:t>
        <a:bodyPr/>
        <a:lstStyle/>
        <a:p>
          <a:endParaRPr lang="en-GB"/>
        </a:p>
      </dgm:t>
    </dgm:pt>
    <dgm:pt modelId="{A39894B4-85B8-40F9-8727-8801D3ACE959}" type="pres">
      <dgm:prSet presAssocID="{EE1924B6-6AC5-4B17-A868-C0A9DF4486C4}" presName="linear" presStyleCnt="0">
        <dgm:presLayoutVars>
          <dgm:dir/>
          <dgm:animLvl val="lvl"/>
          <dgm:resizeHandles val="exact"/>
        </dgm:presLayoutVars>
      </dgm:prSet>
      <dgm:spPr/>
    </dgm:pt>
    <dgm:pt modelId="{F1D058DE-EB9B-5345-824C-789DB4A5E615}" type="pres">
      <dgm:prSet presAssocID="{913DAFBB-17FA-6C4C-A5E6-E80C0A3A6995}" presName="parentLin" presStyleCnt="0"/>
      <dgm:spPr/>
    </dgm:pt>
    <dgm:pt modelId="{37489C8D-9024-7F46-92F7-E3F1DC035427}" type="pres">
      <dgm:prSet presAssocID="{913DAFBB-17FA-6C4C-A5E6-E80C0A3A6995}" presName="parentLeftMargin" presStyleLbl="node1" presStyleIdx="0" presStyleCnt="4"/>
      <dgm:spPr/>
    </dgm:pt>
    <dgm:pt modelId="{0F75BC39-429C-9C4D-9B0F-8445FF481F96}" type="pres">
      <dgm:prSet presAssocID="{913DAFBB-17FA-6C4C-A5E6-E80C0A3A6995}" presName="parentText" presStyleLbl="node1" presStyleIdx="0" presStyleCnt="4">
        <dgm:presLayoutVars>
          <dgm:chMax val="0"/>
          <dgm:bulletEnabled val="1"/>
        </dgm:presLayoutVars>
      </dgm:prSet>
      <dgm:spPr/>
    </dgm:pt>
    <dgm:pt modelId="{AE118693-ADED-6949-9C89-61C44DB1816C}" type="pres">
      <dgm:prSet presAssocID="{913DAFBB-17FA-6C4C-A5E6-E80C0A3A6995}" presName="negativeSpace" presStyleCnt="0"/>
      <dgm:spPr/>
    </dgm:pt>
    <dgm:pt modelId="{7EE98ABE-60D8-7D4E-9CE5-5A4CE727FC4E}" type="pres">
      <dgm:prSet presAssocID="{913DAFBB-17FA-6C4C-A5E6-E80C0A3A6995}" presName="childText" presStyleLbl="conFgAcc1" presStyleIdx="0" presStyleCnt="4">
        <dgm:presLayoutVars>
          <dgm:bulletEnabled val="1"/>
        </dgm:presLayoutVars>
      </dgm:prSet>
      <dgm:spPr/>
    </dgm:pt>
    <dgm:pt modelId="{B1EDDCA8-6E31-C348-8CB7-79A0D8578A3D}" type="pres">
      <dgm:prSet presAssocID="{70F22A96-A6AE-6F4F-8463-E7AEDD1DD85F}" presName="spaceBetweenRectangles" presStyleCnt="0"/>
      <dgm:spPr/>
    </dgm:pt>
    <dgm:pt modelId="{376084A4-9151-4B5C-A478-68450A516E6C}" type="pres">
      <dgm:prSet presAssocID="{6D5F393B-8D5B-44D5-BC5B-E364B1C0665C}" presName="parentLin" presStyleCnt="0"/>
      <dgm:spPr/>
    </dgm:pt>
    <dgm:pt modelId="{CAA85BA1-8A76-40AA-BBC4-C8FE42DFDA27}" type="pres">
      <dgm:prSet presAssocID="{6D5F393B-8D5B-44D5-BC5B-E364B1C0665C}" presName="parentLeftMargin" presStyleLbl="node1" presStyleIdx="0" presStyleCnt="4"/>
      <dgm:spPr/>
    </dgm:pt>
    <dgm:pt modelId="{E2B45739-EB1A-42ED-9914-174D773B70F1}" type="pres">
      <dgm:prSet presAssocID="{6D5F393B-8D5B-44D5-BC5B-E364B1C0665C}" presName="parentText" presStyleLbl="node1" presStyleIdx="1" presStyleCnt="4">
        <dgm:presLayoutVars>
          <dgm:chMax val="0"/>
          <dgm:bulletEnabled val="1"/>
        </dgm:presLayoutVars>
      </dgm:prSet>
      <dgm:spPr/>
    </dgm:pt>
    <dgm:pt modelId="{C5B35232-BF47-446E-B397-0B3038F0027F}" type="pres">
      <dgm:prSet presAssocID="{6D5F393B-8D5B-44D5-BC5B-E364B1C0665C}" presName="negativeSpace" presStyleCnt="0"/>
      <dgm:spPr/>
    </dgm:pt>
    <dgm:pt modelId="{633D4516-29DC-48F0-B256-76569FB2B2BE}" type="pres">
      <dgm:prSet presAssocID="{6D5F393B-8D5B-44D5-BC5B-E364B1C0665C}" presName="childText" presStyleLbl="conFgAcc1" presStyleIdx="1" presStyleCnt="4">
        <dgm:presLayoutVars>
          <dgm:bulletEnabled val="1"/>
        </dgm:presLayoutVars>
      </dgm:prSet>
      <dgm:spPr/>
    </dgm:pt>
    <dgm:pt modelId="{C95F4F28-DB40-4058-BC39-5D45312E80E2}" type="pres">
      <dgm:prSet presAssocID="{FA3ABA73-0DB3-4DDA-A6EB-0093B8639723}" presName="spaceBetweenRectangles" presStyleCnt="0"/>
      <dgm:spPr/>
    </dgm:pt>
    <dgm:pt modelId="{2055AC68-81DC-4EC2-A06D-166087D0F0F4}" type="pres">
      <dgm:prSet presAssocID="{6F6A14E5-0246-4233-B648-4AD7C32EC000}" presName="parentLin" presStyleCnt="0"/>
      <dgm:spPr/>
    </dgm:pt>
    <dgm:pt modelId="{C21287DA-497C-424B-BCAA-CF3101BE64C7}" type="pres">
      <dgm:prSet presAssocID="{6F6A14E5-0246-4233-B648-4AD7C32EC000}" presName="parentLeftMargin" presStyleLbl="node1" presStyleIdx="1" presStyleCnt="4"/>
      <dgm:spPr/>
    </dgm:pt>
    <dgm:pt modelId="{42718AC2-987A-4367-BBCE-7C4AE2D892B8}" type="pres">
      <dgm:prSet presAssocID="{6F6A14E5-0246-4233-B648-4AD7C32EC000}" presName="parentText" presStyleLbl="node1" presStyleIdx="2" presStyleCnt="4">
        <dgm:presLayoutVars>
          <dgm:chMax val="0"/>
          <dgm:bulletEnabled val="1"/>
        </dgm:presLayoutVars>
      </dgm:prSet>
      <dgm:spPr/>
    </dgm:pt>
    <dgm:pt modelId="{30200834-F913-4550-BB30-94D307AADAF6}" type="pres">
      <dgm:prSet presAssocID="{6F6A14E5-0246-4233-B648-4AD7C32EC000}" presName="negativeSpace" presStyleCnt="0"/>
      <dgm:spPr/>
    </dgm:pt>
    <dgm:pt modelId="{7AFDEBED-E8CE-4B01-99BF-6B222BB4B477}" type="pres">
      <dgm:prSet presAssocID="{6F6A14E5-0246-4233-B648-4AD7C32EC000}" presName="childText" presStyleLbl="conFgAcc1" presStyleIdx="2" presStyleCnt="4">
        <dgm:presLayoutVars>
          <dgm:bulletEnabled val="1"/>
        </dgm:presLayoutVars>
      </dgm:prSet>
      <dgm:spPr/>
    </dgm:pt>
    <dgm:pt modelId="{673663FC-2F9B-44A1-86A7-7C2CC94C484B}" type="pres">
      <dgm:prSet presAssocID="{A3EB3B7E-D4C4-4471-BAA4-51DDF5E7C227}" presName="spaceBetweenRectangles" presStyleCnt="0"/>
      <dgm:spPr/>
    </dgm:pt>
    <dgm:pt modelId="{98A3C28C-B2D4-44CA-9D9B-98F8ECC6A863}" type="pres">
      <dgm:prSet presAssocID="{E4992F79-AB8E-4D9C-8B1A-F48C1DC86648}" presName="parentLin" presStyleCnt="0"/>
      <dgm:spPr/>
    </dgm:pt>
    <dgm:pt modelId="{36F63448-23C0-48C2-9807-C56475B60A98}" type="pres">
      <dgm:prSet presAssocID="{E4992F79-AB8E-4D9C-8B1A-F48C1DC86648}" presName="parentLeftMargin" presStyleLbl="node1" presStyleIdx="2" presStyleCnt="4"/>
      <dgm:spPr/>
    </dgm:pt>
    <dgm:pt modelId="{28934520-C33C-4233-9F08-B02BC4886C80}" type="pres">
      <dgm:prSet presAssocID="{E4992F79-AB8E-4D9C-8B1A-F48C1DC86648}" presName="parentText" presStyleLbl="node1" presStyleIdx="3" presStyleCnt="4">
        <dgm:presLayoutVars>
          <dgm:chMax val="0"/>
          <dgm:bulletEnabled val="1"/>
        </dgm:presLayoutVars>
      </dgm:prSet>
      <dgm:spPr/>
    </dgm:pt>
    <dgm:pt modelId="{A927E74B-F785-482D-BD34-8F2CE0CFC527}" type="pres">
      <dgm:prSet presAssocID="{E4992F79-AB8E-4D9C-8B1A-F48C1DC86648}" presName="negativeSpace" presStyleCnt="0"/>
      <dgm:spPr/>
    </dgm:pt>
    <dgm:pt modelId="{0DECDCED-C25F-4D98-9C23-722A532195EA}" type="pres">
      <dgm:prSet presAssocID="{E4992F79-AB8E-4D9C-8B1A-F48C1DC86648}" presName="childText" presStyleLbl="conFgAcc1" presStyleIdx="3" presStyleCnt="4">
        <dgm:presLayoutVars>
          <dgm:bulletEnabled val="1"/>
        </dgm:presLayoutVars>
      </dgm:prSet>
      <dgm:spPr/>
    </dgm:pt>
  </dgm:ptLst>
  <dgm:cxnLst>
    <dgm:cxn modelId="{74345001-6BB8-4945-99FB-76AC508B5C5B}" type="presOf" srcId="{913DAFBB-17FA-6C4C-A5E6-E80C0A3A6995}" destId="{0F75BC39-429C-9C4D-9B0F-8445FF481F96}" srcOrd="1" destOrd="0" presId="urn:microsoft.com/office/officeart/2005/8/layout/list1"/>
    <dgm:cxn modelId="{8ABE1008-8531-490B-8C9A-CFA435587DDF}" srcId="{EE1924B6-6AC5-4B17-A868-C0A9DF4486C4}" destId="{E4992F79-AB8E-4D9C-8B1A-F48C1DC86648}" srcOrd="3" destOrd="0" parTransId="{DC14255D-4AD5-474B-BD9C-BB871595860C}" sibTransId="{1649CF05-D060-4EDD-A4D8-73E8C475E3C7}"/>
    <dgm:cxn modelId="{78E02929-F63A-4F76-B4A9-AB8074488F69}" type="presOf" srcId="{420C1AF7-D5A8-4182-A91A-50851F3568AE}" destId="{7AFDEBED-E8CE-4B01-99BF-6B222BB4B477}" srcOrd="0" destOrd="1" presId="urn:microsoft.com/office/officeart/2005/8/layout/list1"/>
    <dgm:cxn modelId="{BB44F73A-32BD-445B-8511-C187860AA05F}" srcId="{6D5F393B-8D5B-44D5-BC5B-E364B1C0665C}" destId="{8122D8F0-FD7D-4214-BEBC-62AFC79F0179}" srcOrd="0" destOrd="0" parTransId="{97EFECB3-4A19-42F0-AA15-513A84A188E4}" sibTransId="{3D5A931E-B758-4C28-B021-DEA04D28F441}"/>
    <dgm:cxn modelId="{BBE10940-E867-BD42-9E16-6EA01990587D}" type="presOf" srcId="{913DAFBB-17FA-6C4C-A5E6-E80C0A3A6995}" destId="{37489C8D-9024-7F46-92F7-E3F1DC035427}" srcOrd="0" destOrd="0" presId="urn:microsoft.com/office/officeart/2005/8/layout/list1"/>
    <dgm:cxn modelId="{10861640-60ED-42FB-9D64-88FA27C56870}" type="presOf" srcId="{8122D8F0-FD7D-4214-BEBC-62AFC79F0179}" destId="{633D4516-29DC-48F0-B256-76569FB2B2BE}" srcOrd="0" destOrd="0" presId="urn:microsoft.com/office/officeart/2005/8/layout/list1"/>
    <dgm:cxn modelId="{EC1E275D-28D5-4895-B8DC-B304AE4C0747}" type="presOf" srcId="{E4992F79-AB8E-4D9C-8B1A-F48C1DC86648}" destId="{28934520-C33C-4233-9F08-B02BC4886C80}" srcOrd="1" destOrd="0" presId="urn:microsoft.com/office/officeart/2005/8/layout/list1"/>
    <dgm:cxn modelId="{0BC9A962-CA2E-4BD4-91DF-BC6447993ED0}" type="presOf" srcId="{6D5F393B-8D5B-44D5-BC5B-E364B1C0665C}" destId="{E2B45739-EB1A-42ED-9914-174D773B70F1}" srcOrd="1" destOrd="0" presId="urn:microsoft.com/office/officeart/2005/8/layout/list1"/>
    <dgm:cxn modelId="{119BD262-A0B5-4548-86C9-3087E848A78D}" type="presOf" srcId="{8BE82E58-EE80-104D-80B8-E7F8DED1411D}" destId="{7EE98ABE-60D8-7D4E-9CE5-5A4CE727FC4E}" srcOrd="0" destOrd="0" presId="urn:microsoft.com/office/officeart/2005/8/layout/list1"/>
    <dgm:cxn modelId="{755B5A63-95B4-BB4E-8068-670FFC01B01B}" srcId="{913DAFBB-17FA-6C4C-A5E6-E80C0A3A6995}" destId="{8BE82E58-EE80-104D-80B8-E7F8DED1411D}" srcOrd="0" destOrd="0" parTransId="{7496275D-4E30-984C-A98B-E96263B08088}" sibTransId="{171CA6C5-D0AA-3F43-8EB2-182C3AC9B73B}"/>
    <dgm:cxn modelId="{3AA7B346-0C33-4825-B6D6-3F180A7E8C8A}" srcId="{6F6A14E5-0246-4233-B648-4AD7C32EC000}" destId="{B12A3447-5BD4-43C4-B031-5E4FF38F6534}" srcOrd="0" destOrd="0" parTransId="{D012D8A8-B09F-4D8E-98DE-C4CA612661F6}" sibTransId="{FA353B21-22E0-4071-A58D-A4C06D47A3CB}"/>
    <dgm:cxn modelId="{0DBF0B69-7F36-43E9-839C-64D3FC400D9B}" srcId="{EE1924B6-6AC5-4B17-A868-C0A9DF4486C4}" destId="{6F6A14E5-0246-4233-B648-4AD7C32EC000}" srcOrd="2" destOrd="0" parTransId="{25EDB609-CDF7-4F74-8BE4-8C700D3511C6}" sibTransId="{A3EB3B7E-D4C4-4471-BAA4-51DDF5E7C227}"/>
    <dgm:cxn modelId="{E356566E-74D7-4628-BF57-A9C8E65E72B4}" type="presOf" srcId="{6D5F393B-8D5B-44D5-BC5B-E364B1C0665C}" destId="{CAA85BA1-8A76-40AA-BBC4-C8FE42DFDA27}" srcOrd="0" destOrd="0" presId="urn:microsoft.com/office/officeart/2005/8/layout/list1"/>
    <dgm:cxn modelId="{2797376F-FBB9-40E7-8412-5F6EDB0D2E5B}" srcId="{6F6A14E5-0246-4233-B648-4AD7C32EC000}" destId="{420C1AF7-D5A8-4182-A91A-50851F3568AE}" srcOrd="1" destOrd="0" parTransId="{FCEF74BF-BFBD-490E-87FB-415142234A1C}" sibTransId="{CD5AEFE0-0010-453D-B51C-5E7A6063ED9B}"/>
    <dgm:cxn modelId="{BC8E548A-B8CC-4C2B-A86B-32018DAD4667}" type="presOf" srcId="{06D7F41D-E192-459D-8C5F-D1619FB56006}" destId="{0DECDCED-C25F-4D98-9C23-722A532195EA}" srcOrd="0" destOrd="0" presId="urn:microsoft.com/office/officeart/2005/8/layout/list1"/>
    <dgm:cxn modelId="{CA02E68E-2240-4913-AC5A-A2CB89E2C3EC}" srcId="{E4992F79-AB8E-4D9C-8B1A-F48C1DC86648}" destId="{06D7F41D-E192-459D-8C5F-D1619FB56006}" srcOrd="0" destOrd="0" parTransId="{72F4094A-A401-431F-8BF3-B9AE5F7300BD}" sibTransId="{D7CAD1A3-8A4A-492F-8ADD-AAFFDAA984D8}"/>
    <dgm:cxn modelId="{30426091-7D04-489B-A6B9-A788D183951B}" type="presOf" srcId="{E4992F79-AB8E-4D9C-8B1A-F48C1DC86648}" destId="{36F63448-23C0-48C2-9807-C56475B60A98}" srcOrd="0" destOrd="0" presId="urn:microsoft.com/office/officeart/2005/8/layout/list1"/>
    <dgm:cxn modelId="{598C1895-C2EC-B54A-A08E-3B0D1362EB36}" type="presOf" srcId="{119BDD72-37F3-8549-9B92-68FD2A75F4FE}" destId="{7EE98ABE-60D8-7D4E-9CE5-5A4CE727FC4E}" srcOrd="0" destOrd="1" presId="urn:microsoft.com/office/officeart/2005/8/layout/list1"/>
    <dgm:cxn modelId="{7E4567A5-18FC-40B3-88BD-C8A617D1A8E1}" type="presOf" srcId="{EE1924B6-6AC5-4B17-A868-C0A9DF4486C4}" destId="{A39894B4-85B8-40F9-8727-8801D3ACE959}" srcOrd="0" destOrd="0" presId="urn:microsoft.com/office/officeart/2005/8/layout/list1"/>
    <dgm:cxn modelId="{6AEC62A9-8E71-924E-86F2-D834A590C94A}" srcId="{EE1924B6-6AC5-4B17-A868-C0A9DF4486C4}" destId="{913DAFBB-17FA-6C4C-A5E6-E80C0A3A6995}" srcOrd="0" destOrd="0" parTransId="{5C64756D-3D52-5940-B2DD-E558A79C5A11}" sibTransId="{70F22A96-A6AE-6F4F-8463-E7AEDD1DD85F}"/>
    <dgm:cxn modelId="{3E6AE8B9-BA35-4737-97C9-861A1F55C8DC}" srcId="{EE1924B6-6AC5-4B17-A868-C0A9DF4486C4}" destId="{6D5F393B-8D5B-44D5-BC5B-E364B1C0665C}" srcOrd="1" destOrd="0" parTransId="{812CBB96-4D37-4F39-974D-439E97E8B11C}" sibTransId="{FA3ABA73-0DB3-4DDA-A6EB-0093B8639723}"/>
    <dgm:cxn modelId="{6CA868CA-B52E-4B1F-BD3F-DE3B133E7CAA}" type="presOf" srcId="{6F6A14E5-0246-4233-B648-4AD7C32EC000}" destId="{C21287DA-497C-424B-BCAA-CF3101BE64C7}" srcOrd="0" destOrd="0" presId="urn:microsoft.com/office/officeart/2005/8/layout/list1"/>
    <dgm:cxn modelId="{416B38CB-CEE3-2E43-A1C5-CDD72A6EBB76}" srcId="{913DAFBB-17FA-6C4C-A5E6-E80C0A3A6995}" destId="{119BDD72-37F3-8549-9B92-68FD2A75F4FE}" srcOrd="1" destOrd="0" parTransId="{C9CAD566-8DBB-5641-A132-065C895D1575}" sibTransId="{FBDFDAA4-6DCA-4A49-8795-D7203DDFE66C}"/>
    <dgm:cxn modelId="{6BEAB7CE-E7D4-479E-A233-CF92FB4FE942}" type="presOf" srcId="{6F6A14E5-0246-4233-B648-4AD7C32EC000}" destId="{42718AC2-987A-4367-BBCE-7C4AE2D892B8}" srcOrd="1" destOrd="0" presId="urn:microsoft.com/office/officeart/2005/8/layout/list1"/>
    <dgm:cxn modelId="{AA1D5FFF-1242-47E3-A5B7-8EC77B4B012B}" type="presOf" srcId="{B12A3447-5BD4-43C4-B031-5E4FF38F6534}" destId="{7AFDEBED-E8CE-4B01-99BF-6B222BB4B477}" srcOrd="0" destOrd="0" presId="urn:microsoft.com/office/officeart/2005/8/layout/list1"/>
    <dgm:cxn modelId="{2F9736DC-9307-A340-9118-8B6B5880AB9A}" type="presParOf" srcId="{A39894B4-85B8-40F9-8727-8801D3ACE959}" destId="{F1D058DE-EB9B-5345-824C-789DB4A5E615}" srcOrd="0" destOrd="0" presId="urn:microsoft.com/office/officeart/2005/8/layout/list1"/>
    <dgm:cxn modelId="{67E71E93-B959-C649-A9F1-1BFD211E440D}" type="presParOf" srcId="{F1D058DE-EB9B-5345-824C-789DB4A5E615}" destId="{37489C8D-9024-7F46-92F7-E3F1DC035427}" srcOrd="0" destOrd="0" presId="urn:microsoft.com/office/officeart/2005/8/layout/list1"/>
    <dgm:cxn modelId="{254EC0FA-5521-C64D-962C-932517898A3B}" type="presParOf" srcId="{F1D058DE-EB9B-5345-824C-789DB4A5E615}" destId="{0F75BC39-429C-9C4D-9B0F-8445FF481F96}" srcOrd="1" destOrd="0" presId="urn:microsoft.com/office/officeart/2005/8/layout/list1"/>
    <dgm:cxn modelId="{76498CBB-097A-B949-8A9E-6487C775210E}" type="presParOf" srcId="{A39894B4-85B8-40F9-8727-8801D3ACE959}" destId="{AE118693-ADED-6949-9C89-61C44DB1816C}" srcOrd="1" destOrd="0" presId="urn:microsoft.com/office/officeart/2005/8/layout/list1"/>
    <dgm:cxn modelId="{4B8E4B31-0FBD-E84B-8653-510428E88963}" type="presParOf" srcId="{A39894B4-85B8-40F9-8727-8801D3ACE959}" destId="{7EE98ABE-60D8-7D4E-9CE5-5A4CE727FC4E}" srcOrd="2" destOrd="0" presId="urn:microsoft.com/office/officeart/2005/8/layout/list1"/>
    <dgm:cxn modelId="{1C5132CC-EED9-3746-9FD0-D0E64B71DADE}" type="presParOf" srcId="{A39894B4-85B8-40F9-8727-8801D3ACE959}" destId="{B1EDDCA8-6E31-C348-8CB7-79A0D8578A3D}" srcOrd="3" destOrd="0" presId="urn:microsoft.com/office/officeart/2005/8/layout/list1"/>
    <dgm:cxn modelId="{D13AD08F-DBF7-4585-A98F-6FF12FE994E3}" type="presParOf" srcId="{A39894B4-85B8-40F9-8727-8801D3ACE959}" destId="{376084A4-9151-4B5C-A478-68450A516E6C}" srcOrd="4" destOrd="0" presId="urn:microsoft.com/office/officeart/2005/8/layout/list1"/>
    <dgm:cxn modelId="{B835E2E6-740E-482A-BD02-51547BF8201F}" type="presParOf" srcId="{376084A4-9151-4B5C-A478-68450A516E6C}" destId="{CAA85BA1-8A76-40AA-BBC4-C8FE42DFDA27}" srcOrd="0" destOrd="0" presId="urn:microsoft.com/office/officeart/2005/8/layout/list1"/>
    <dgm:cxn modelId="{D151B9C6-4640-4D91-AFF6-96A4B3A502F0}" type="presParOf" srcId="{376084A4-9151-4B5C-A478-68450A516E6C}" destId="{E2B45739-EB1A-42ED-9914-174D773B70F1}" srcOrd="1" destOrd="0" presId="urn:microsoft.com/office/officeart/2005/8/layout/list1"/>
    <dgm:cxn modelId="{BDDFF8DC-2385-421E-BE83-1695444AE947}" type="presParOf" srcId="{A39894B4-85B8-40F9-8727-8801D3ACE959}" destId="{C5B35232-BF47-446E-B397-0B3038F0027F}" srcOrd="5" destOrd="0" presId="urn:microsoft.com/office/officeart/2005/8/layout/list1"/>
    <dgm:cxn modelId="{5581DB9F-2478-4107-B748-E219347B762D}" type="presParOf" srcId="{A39894B4-85B8-40F9-8727-8801D3ACE959}" destId="{633D4516-29DC-48F0-B256-76569FB2B2BE}" srcOrd="6" destOrd="0" presId="urn:microsoft.com/office/officeart/2005/8/layout/list1"/>
    <dgm:cxn modelId="{05C8CCB2-B6B3-4B50-8666-6389BD52FF33}" type="presParOf" srcId="{A39894B4-85B8-40F9-8727-8801D3ACE959}" destId="{C95F4F28-DB40-4058-BC39-5D45312E80E2}" srcOrd="7" destOrd="0" presId="urn:microsoft.com/office/officeart/2005/8/layout/list1"/>
    <dgm:cxn modelId="{26D30AB9-A13C-460C-8E6F-64110EC5EE9C}" type="presParOf" srcId="{A39894B4-85B8-40F9-8727-8801D3ACE959}" destId="{2055AC68-81DC-4EC2-A06D-166087D0F0F4}" srcOrd="8" destOrd="0" presId="urn:microsoft.com/office/officeart/2005/8/layout/list1"/>
    <dgm:cxn modelId="{64E0ABE4-3E61-4348-AB01-93224CBFF20D}" type="presParOf" srcId="{2055AC68-81DC-4EC2-A06D-166087D0F0F4}" destId="{C21287DA-497C-424B-BCAA-CF3101BE64C7}" srcOrd="0" destOrd="0" presId="urn:microsoft.com/office/officeart/2005/8/layout/list1"/>
    <dgm:cxn modelId="{A2C9A997-DA7E-4EB4-92B9-CAE7E19A8648}" type="presParOf" srcId="{2055AC68-81DC-4EC2-A06D-166087D0F0F4}" destId="{42718AC2-987A-4367-BBCE-7C4AE2D892B8}" srcOrd="1" destOrd="0" presId="urn:microsoft.com/office/officeart/2005/8/layout/list1"/>
    <dgm:cxn modelId="{81BF76AB-8119-47A2-9A07-DBD19E386DF8}" type="presParOf" srcId="{A39894B4-85B8-40F9-8727-8801D3ACE959}" destId="{30200834-F913-4550-BB30-94D307AADAF6}" srcOrd="9" destOrd="0" presId="urn:microsoft.com/office/officeart/2005/8/layout/list1"/>
    <dgm:cxn modelId="{4782E817-9C59-4D44-BAC7-5B7C970EFCB4}" type="presParOf" srcId="{A39894B4-85B8-40F9-8727-8801D3ACE959}" destId="{7AFDEBED-E8CE-4B01-99BF-6B222BB4B477}" srcOrd="10" destOrd="0" presId="urn:microsoft.com/office/officeart/2005/8/layout/list1"/>
    <dgm:cxn modelId="{589BEA01-2EA7-46D0-9D83-830C5BFD9D53}" type="presParOf" srcId="{A39894B4-85B8-40F9-8727-8801D3ACE959}" destId="{673663FC-2F9B-44A1-86A7-7C2CC94C484B}" srcOrd="11" destOrd="0" presId="urn:microsoft.com/office/officeart/2005/8/layout/list1"/>
    <dgm:cxn modelId="{B312BF46-9556-4F88-8049-1A213953C4FD}" type="presParOf" srcId="{A39894B4-85B8-40F9-8727-8801D3ACE959}" destId="{98A3C28C-B2D4-44CA-9D9B-98F8ECC6A863}" srcOrd="12" destOrd="0" presId="urn:microsoft.com/office/officeart/2005/8/layout/list1"/>
    <dgm:cxn modelId="{07567A40-B838-45E4-A7C5-2E2378EDE8B1}" type="presParOf" srcId="{98A3C28C-B2D4-44CA-9D9B-98F8ECC6A863}" destId="{36F63448-23C0-48C2-9807-C56475B60A98}" srcOrd="0" destOrd="0" presId="urn:microsoft.com/office/officeart/2005/8/layout/list1"/>
    <dgm:cxn modelId="{DC01E5AE-712D-43E7-AC9B-97F4967EFD94}" type="presParOf" srcId="{98A3C28C-B2D4-44CA-9D9B-98F8ECC6A863}" destId="{28934520-C33C-4233-9F08-B02BC4886C80}" srcOrd="1" destOrd="0" presId="urn:microsoft.com/office/officeart/2005/8/layout/list1"/>
    <dgm:cxn modelId="{B77C130E-292C-4EDD-A975-AD8F385E2D56}" type="presParOf" srcId="{A39894B4-85B8-40F9-8727-8801D3ACE959}" destId="{A927E74B-F785-482D-BD34-8F2CE0CFC527}" srcOrd="13" destOrd="0" presId="urn:microsoft.com/office/officeart/2005/8/layout/list1"/>
    <dgm:cxn modelId="{42575BC7-7B90-4D73-98D0-7D6E36C85152}" type="presParOf" srcId="{A39894B4-85B8-40F9-8727-8801D3ACE959}" destId="{0DECDCED-C25F-4D98-9C23-722A532195E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98ABE-60D8-7D4E-9CE5-5A4CE727FC4E}">
      <dsp:nvSpPr>
        <dsp:cNvPr id="0" name=""/>
        <dsp:cNvSpPr/>
      </dsp:nvSpPr>
      <dsp:spPr>
        <a:xfrm>
          <a:off x="0" y="2223500"/>
          <a:ext cx="8191315" cy="10489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737" tIns="374904" rIns="63573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a:rPr>
            <a:t>Review of job adverts</a:t>
          </a:r>
          <a:endParaRPr lang="en-GB" sz="1800" kern="1200" dirty="0"/>
        </a:p>
        <a:p>
          <a:pPr marL="171450" lvl="1" indent="-171450" algn="l" defTabSz="800100" rtl="0">
            <a:lnSpc>
              <a:spcPct val="90000"/>
            </a:lnSpc>
            <a:spcBef>
              <a:spcPct val="0"/>
            </a:spcBef>
            <a:spcAft>
              <a:spcPct val="15000"/>
            </a:spcAft>
            <a:buChar char="•"/>
          </a:pPr>
          <a:r>
            <a:rPr lang="en-GB" sz="1800" kern="1200">
              <a:latin typeface="Arial" panose="020B0604020202020204"/>
            </a:rPr>
            <a:t>Image analysis of websites</a:t>
          </a:r>
          <a:endParaRPr lang="en-GB" sz="1800" kern="1200" dirty="0">
            <a:latin typeface="Arial" panose="020B0604020202020204"/>
          </a:endParaRPr>
        </a:p>
      </dsp:txBody>
      <dsp:txXfrm>
        <a:off x="0" y="2223500"/>
        <a:ext cx="8191315" cy="1048950"/>
      </dsp:txXfrm>
    </dsp:sp>
    <dsp:sp modelId="{0F75BC39-429C-9C4D-9B0F-8445FF481F96}">
      <dsp:nvSpPr>
        <dsp:cNvPr id="0" name=""/>
        <dsp:cNvSpPr/>
      </dsp:nvSpPr>
      <dsp:spPr>
        <a:xfrm>
          <a:off x="409565" y="1957820"/>
          <a:ext cx="5733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29" tIns="0" rIns="216729" bIns="0" numCol="1" spcCol="1270" anchor="ctr" anchorCtr="0">
          <a:noAutofit/>
        </a:bodyPr>
        <a:lstStyle/>
        <a:p>
          <a:pPr marL="0" lvl="0" indent="0" algn="l" defTabSz="800100" rtl="0">
            <a:lnSpc>
              <a:spcPct val="90000"/>
            </a:lnSpc>
            <a:spcBef>
              <a:spcPct val="0"/>
            </a:spcBef>
            <a:spcAft>
              <a:spcPct val="35000"/>
            </a:spcAft>
            <a:buNone/>
          </a:pPr>
          <a:r>
            <a:rPr lang="en-GB" sz="1800" kern="1200" dirty="0"/>
            <a:t>How does the field </a:t>
          </a:r>
          <a:r>
            <a:rPr lang="en-GB" sz="1800" kern="1200"/>
            <a:t>appear externally?</a:t>
          </a:r>
          <a:endParaRPr lang="en-GB" sz="1800" kern="1200" dirty="0"/>
        </a:p>
      </dsp:txBody>
      <dsp:txXfrm>
        <a:off x="435504" y="1983759"/>
        <a:ext cx="5682042" cy="479482"/>
      </dsp:txXfrm>
    </dsp:sp>
    <dsp:sp modelId="{633D4516-29DC-48F0-B256-76569FB2B2BE}">
      <dsp:nvSpPr>
        <dsp:cNvPr id="0" name=""/>
        <dsp:cNvSpPr/>
      </dsp:nvSpPr>
      <dsp:spPr>
        <a:xfrm>
          <a:off x="0" y="3635330"/>
          <a:ext cx="8191315" cy="765450"/>
        </a:xfrm>
        <a:prstGeom prst="rect">
          <a:avLst/>
        </a:prstGeom>
        <a:solidFill>
          <a:schemeClr val="lt1">
            <a:alpha val="90000"/>
            <a:hueOff val="0"/>
            <a:satOff val="0"/>
            <a:lumOff val="0"/>
            <a:alphaOff val="0"/>
          </a:schemeClr>
        </a:solidFill>
        <a:ln w="12700" cap="flat" cmpd="sng" algn="ctr">
          <a:solidFill>
            <a:schemeClr val="accent4">
              <a:hueOff val="-2463334"/>
              <a:satOff val="0"/>
              <a:lumOff val="38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737" tIns="374904" rIns="635737" bIns="128016"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a:latin typeface="Arial" panose="020B0604020202020204"/>
            </a:rPr>
            <a:t>Student questionnaire &amp; focus group</a:t>
          </a:r>
          <a:endParaRPr lang="en-GB" sz="1800" kern="1200" dirty="0"/>
        </a:p>
      </dsp:txBody>
      <dsp:txXfrm>
        <a:off x="0" y="3635330"/>
        <a:ext cx="8191315" cy="765450"/>
      </dsp:txXfrm>
    </dsp:sp>
    <dsp:sp modelId="{E2B45739-EB1A-42ED-9914-174D773B70F1}">
      <dsp:nvSpPr>
        <dsp:cNvPr id="0" name=""/>
        <dsp:cNvSpPr/>
      </dsp:nvSpPr>
      <dsp:spPr>
        <a:xfrm>
          <a:off x="409565" y="3369650"/>
          <a:ext cx="5733920" cy="531360"/>
        </a:xfrm>
        <a:prstGeom prst="roundRect">
          <a:avLst/>
        </a:prstGeom>
        <a:solidFill>
          <a:schemeClr val="accent4">
            <a:hueOff val="-2463334"/>
            <a:satOff val="0"/>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29" tIns="0" rIns="216729" bIns="0" numCol="1" spcCol="1270" anchor="ctr" anchorCtr="0">
          <a:noAutofit/>
        </a:bodyPr>
        <a:lstStyle/>
        <a:p>
          <a:pPr marL="0" lvl="0" indent="0" algn="l" defTabSz="800100" rtl="0">
            <a:lnSpc>
              <a:spcPct val="90000"/>
            </a:lnSpc>
            <a:spcBef>
              <a:spcPct val="0"/>
            </a:spcBef>
            <a:spcAft>
              <a:spcPct val="35000"/>
            </a:spcAft>
            <a:buNone/>
          </a:pPr>
          <a:r>
            <a:rPr lang="en-GB" sz="1800" kern="1200" dirty="0">
              <a:latin typeface="Arial" panose="020B0604020202020204"/>
            </a:rPr>
            <a:t>What do people entering the field think is required?</a:t>
          </a:r>
          <a:endParaRPr lang="en-GB" sz="1800" kern="1200" dirty="0"/>
        </a:p>
      </dsp:txBody>
      <dsp:txXfrm>
        <a:off x="435504" y="3395589"/>
        <a:ext cx="5682042" cy="479482"/>
      </dsp:txXfrm>
    </dsp:sp>
    <dsp:sp modelId="{7AFDEBED-E8CE-4B01-99BF-6B222BB4B477}">
      <dsp:nvSpPr>
        <dsp:cNvPr id="0" name=""/>
        <dsp:cNvSpPr/>
      </dsp:nvSpPr>
      <dsp:spPr>
        <a:xfrm>
          <a:off x="0" y="4763660"/>
          <a:ext cx="8191315" cy="1020600"/>
        </a:xfrm>
        <a:prstGeom prst="rect">
          <a:avLst/>
        </a:prstGeom>
        <a:solidFill>
          <a:schemeClr val="lt1">
            <a:alpha val="90000"/>
            <a:hueOff val="0"/>
            <a:satOff val="0"/>
            <a:lumOff val="0"/>
            <a:alphaOff val="0"/>
          </a:schemeClr>
        </a:solidFill>
        <a:ln w="12700" cap="flat" cmpd="sng" algn="ctr">
          <a:solidFill>
            <a:schemeClr val="accent4">
              <a:hueOff val="-4926668"/>
              <a:satOff val="0"/>
              <a:lumOff val="77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737" tIns="374904" rIns="63573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a:rPr>
            <a:t>Questionnaire</a:t>
          </a:r>
        </a:p>
        <a:p>
          <a:pPr marL="171450" lvl="1" indent="-171450" algn="l" defTabSz="800100">
            <a:lnSpc>
              <a:spcPct val="90000"/>
            </a:lnSpc>
            <a:spcBef>
              <a:spcPct val="0"/>
            </a:spcBef>
            <a:spcAft>
              <a:spcPct val="15000"/>
            </a:spcAft>
            <a:buChar char="•"/>
          </a:pPr>
          <a:r>
            <a:rPr lang="en-GB" sz="1800" kern="1200">
              <a:latin typeface="Arial" panose="020B0604020202020204"/>
            </a:rPr>
            <a:t>Workshops</a:t>
          </a:r>
        </a:p>
      </dsp:txBody>
      <dsp:txXfrm>
        <a:off x="0" y="4763660"/>
        <a:ext cx="8191315" cy="1020600"/>
      </dsp:txXfrm>
    </dsp:sp>
    <dsp:sp modelId="{42718AC2-987A-4367-BBCE-7C4AE2D892B8}">
      <dsp:nvSpPr>
        <dsp:cNvPr id="0" name=""/>
        <dsp:cNvSpPr/>
      </dsp:nvSpPr>
      <dsp:spPr>
        <a:xfrm>
          <a:off x="409565" y="4497980"/>
          <a:ext cx="5733920" cy="531360"/>
        </a:xfrm>
        <a:prstGeom prst="roundRect">
          <a:avLst/>
        </a:prstGeom>
        <a:solidFill>
          <a:schemeClr val="accent4">
            <a:hueOff val="-4926668"/>
            <a:satOff val="0"/>
            <a:lumOff val="7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29" tIns="0" rIns="216729" bIns="0" numCol="1" spcCol="1270" anchor="ctr" anchorCtr="0">
          <a:noAutofit/>
        </a:bodyPr>
        <a:lstStyle/>
        <a:p>
          <a:pPr marL="0" lvl="0" indent="0" algn="l" defTabSz="800100" rtl="0">
            <a:lnSpc>
              <a:spcPct val="90000"/>
            </a:lnSpc>
            <a:spcBef>
              <a:spcPct val="0"/>
            </a:spcBef>
            <a:spcAft>
              <a:spcPct val="35000"/>
            </a:spcAft>
            <a:buNone/>
          </a:pPr>
          <a:r>
            <a:rPr lang="en-GB" sz="1800" kern="1200" dirty="0">
              <a:latin typeface="Arial" panose="020B0604020202020204"/>
            </a:rPr>
            <a:t>What do those IN the field expect for a career?</a:t>
          </a:r>
        </a:p>
      </dsp:txBody>
      <dsp:txXfrm>
        <a:off x="435504" y="4523919"/>
        <a:ext cx="5682042" cy="479482"/>
      </dsp:txXfrm>
    </dsp:sp>
    <dsp:sp modelId="{0DECDCED-C25F-4D98-9C23-722A532195EA}">
      <dsp:nvSpPr>
        <dsp:cNvPr id="0" name=""/>
        <dsp:cNvSpPr/>
      </dsp:nvSpPr>
      <dsp:spPr>
        <a:xfrm>
          <a:off x="0" y="6147140"/>
          <a:ext cx="8191315" cy="765450"/>
        </a:xfrm>
        <a:prstGeom prst="rect">
          <a:avLst/>
        </a:prstGeom>
        <a:solidFill>
          <a:schemeClr val="lt1">
            <a:alpha val="90000"/>
            <a:hueOff val="0"/>
            <a:satOff val="0"/>
            <a:lumOff val="0"/>
            <a:alphaOff val="0"/>
          </a:schemeClr>
        </a:solidFill>
        <a:ln w="12700" cap="flat" cmpd="sng" algn="ctr">
          <a:solidFill>
            <a:schemeClr val="accent4">
              <a:hueOff val="-7390002"/>
              <a:satOff val="0"/>
              <a:lumOff val="1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737" tIns="374904" rIns="635737" bIns="128016"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a:t>Online course</a:t>
          </a:r>
        </a:p>
      </dsp:txBody>
      <dsp:txXfrm>
        <a:off x="0" y="6147140"/>
        <a:ext cx="8191315" cy="765450"/>
      </dsp:txXfrm>
    </dsp:sp>
    <dsp:sp modelId="{28934520-C33C-4233-9F08-B02BC4886C80}">
      <dsp:nvSpPr>
        <dsp:cNvPr id="0" name=""/>
        <dsp:cNvSpPr/>
      </dsp:nvSpPr>
      <dsp:spPr>
        <a:xfrm>
          <a:off x="409565" y="5881460"/>
          <a:ext cx="5733920" cy="531360"/>
        </a:xfrm>
        <a:prstGeom prst="roundRect">
          <a:avLst/>
        </a:prstGeom>
        <a:solidFill>
          <a:schemeClr val="accent4">
            <a:hueOff val="-7390002"/>
            <a:satOff val="0"/>
            <a:lumOff val="1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29" tIns="0" rIns="216729" bIns="0" numCol="1" spcCol="1270" anchor="ctr" anchorCtr="0">
          <a:noAutofit/>
        </a:bodyPr>
        <a:lstStyle/>
        <a:p>
          <a:pPr marL="0" lvl="0" indent="0" algn="l" defTabSz="800100" rtl="0">
            <a:lnSpc>
              <a:spcPct val="90000"/>
            </a:lnSpc>
            <a:spcBef>
              <a:spcPct val="0"/>
            </a:spcBef>
            <a:spcAft>
              <a:spcPct val="35000"/>
            </a:spcAft>
            <a:buNone/>
          </a:pPr>
          <a:r>
            <a:rPr lang="en-GB" sz="1800" kern="1200" dirty="0">
              <a:latin typeface="Arial" panose="020B0604020202020204"/>
            </a:rPr>
            <a:t>How do we raise awareness of other aspects of the career?</a:t>
          </a:r>
        </a:p>
      </dsp:txBody>
      <dsp:txXfrm>
        <a:off x="435504" y="5907399"/>
        <a:ext cx="56820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a:p>
        </p:txBody>
      </p:sp>
    </p:spTree>
    <p:extLst>
      <p:ext uri="{BB962C8B-B14F-4D97-AF65-F5344CB8AC3E}">
        <p14:creationId xmlns:p14="http://schemas.microsoft.com/office/powerpoint/2010/main" val="57217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14A6F4-ADD7-4F65-BD21-16B71858156B}" type="slidenum">
              <a:rPr lang="en-GB" smtClean="0"/>
              <a:t>6</a:t>
            </a:fld>
            <a:endParaRPr lang="en-GB"/>
          </a:p>
        </p:txBody>
      </p:sp>
    </p:spTree>
    <p:extLst>
      <p:ext uri="{BB962C8B-B14F-4D97-AF65-F5344CB8AC3E}">
        <p14:creationId xmlns:p14="http://schemas.microsoft.com/office/powerpoint/2010/main" val="306501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14A6F4-ADD7-4F65-BD21-16B71858156B}" type="slidenum">
              <a:rPr lang="en-GB" smtClean="0"/>
              <a:t>7</a:t>
            </a:fld>
            <a:endParaRPr lang="en-GB"/>
          </a:p>
        </p:txBody>
      </p:sp>
    </p:spTree>
    <p:extLst>
      <p:ext uri="{BB962C8B-B14F-4D97-AF65-F5344CB8AC3E}">
        <p14:creationId xmlns:p14="http://schemas.microsoft.com/office/powerpoint/2010/main" val="291759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Incorporating digital twinning more closely with traditional fieldwork will make marine science more accessible, both to those within the field and those who interact with it. From our survey we can see the general the consensus is that aspects of research could be made more accessible through involving digital twinning. But to make this work within marine science, digital twins needs to be included at the proposal stage of research programmes and therefore it is crucial to raise awareness of these issues and opportunities with senior scientists and PIs.</a:t>
            </a:r>
          </a:p>
        </p:txBody>
      </p:sp>
      <p:sp>
        <p:nvSpPr>
          <p:cNvPr id="4" name="Slide Number Placeholder 3"/>
          <p:cNvSpPr>
            <a:spLocks noGrp="1"/>
          </p:cNvSpPr>
          <p:nvPr>
            <p:ph type="sldNum" sz="quarter" idx="5"/>
          </p:nvPr>
        </p:nvSpPr>
        <p:spPr/>
        <p:txBody>
          <a:bodyPr/>
          <a:lstStyle/>
          <a:p>
            <a:fld id="{DA14A6F4-ADD7-4F65-BD21-16B71858156B}" type="slidenum">
              <a:rPr lang="en-GB" smtClean="0"/>
              <a:t>8</a:t>
            </a:fld>
            <a:endParaRPr lang="en-GB"/>
          </a:p>
        </p:txBody>
      </p:sp>
    </p:spTree>
    <p:extLst>
      <p:ext uri="{BB962C8B-B14F-4D97-AF65-F5344CB8AC3E}">
        <p14:creationId xmlns:p14="http://schemas.microsoft.com/office/powerpoint/2010/main" val="102031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2186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25172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083C-B3F3-4B10-AFDC-86072B8F3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F2AECA-FFBE-400A-8559-6B13DCDBE6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CE3499-3F91-4B61-AF5C-AEA922FFD77C}"/>
              </a:ext>
            </a:extLst>
          </p:cNvPr>
          <p:cNvSpPr>
            <a:spLocks noGrp="1"/>
          </p:cNvSpPr>
          <p:nvPr>
            <p:ph type="dt" sz="half" idx="10"/>
          </p:nvPr>
        </p:nvSpPr>
        <p:spPr/>
        <p:txBody>
          <a:bodyPr/>
          <a:lstStyle/>
          <a:p>
            <a:fld id="{10F3E3D1-B211-495C-B358-E207101A5A18}" type="datetimeFigureOut">
              <a:rPr lang="en-GB" smtClean="0"/>
              <a:t>29/09/2022</a:t>
            </a:fld>
            <a:endParaRPr lang="en-GB"/>
          </a:p>
        </p:txBody>
      </p:sp>
      <p:sp>
        <p:nvSpPr>
          <p:cNvPr id="5" name="Footer Placeholder 4">
            <a:extLst>
              <a:ext uri="{FF2B5EF4-FFF2-40B4-BE49-F238E27FC236}">
                <a16:creationId xmlns:a16="http://schemas.microsoft.com/office/drawing/2014/main" id="{2E39F205-AA8C-45E8-BA77-3EAC97111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A20B7-2C2E-4B97-AFEF-253E347A9680}"/>
              </a:ext>
            </a:extLst>
          </p:cNvPr>
          <p:cNvSpPr>
            <a:spLocks noGrp="1"/>
          </p:cNvSpPr>
          <p:nvPr>
            <p:ph type="sldNum" sz="quarter" idx="12"/>
          </p:nvPr>
        </p:nvSpPr>
        <p:spPr/>
        <p:txBody>
          <a:bodyPr/>
          <a:lstStyle/>
          <a:p>
            <a:fld id="{943EA7D1-86A4-49FF-8A48-1A63CDC5EBB5}" type="slidenum">
              <a:rPr lang="en-GB" smtClean="0"/>
              <a:t>‹#›</a:t>
            </a:fld>
            <a:endParaRPr lang="en-GB"/>
          </a:p>
        </p:txBody>
      </p:sp>
    </p:spTree>
    <p:extLst>
      <p:ext uri="{BB962C8B-B14F-4D97-AF65-F5344CB8AC3E}">
        <p14:creationId xmlns:p14="http://schemas.microsoft.com/office/powerpoint/2010/main" val="83371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29/09/2022</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 id="2147483692" r:id="rId10"/>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flickr.com/photos/queensucanada/8616736168/" TargetMode="External"/><Relationship Id="rId7" Type="http://schemas.openxmlformats.org/officeDocument/2006/relationships/hyperlink" Target="https://www.eliwhitney.org/7/projects/2017/python" TargetMode="External"/><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iversity of Aberdeen logo with the university crest in red white and blue. It also has the year 1495 at the top.">
            <a:extLst>
              <a:ext uri="{FF2B5EF4-FFF2-40B4-BE49-F238E27FC236}">
                <a16:creationId xmlns:a16="http://schemas.microsoft.com/office/drawing/2014/main" id="{C7FC83D2-C52C-4257-AAEF-29F623E1CA08}"/>
              </a:ext>
            </a:extLst>
          </p:cNvPr>
          <p:cNvPicPr>
            <a:picLocks noChangeAspect="1"/>
          </p:cNvPicPr>
          <p:nvPr/>
        </p:nvPicPr>
        <p:blipFill rotWithShape="1">
          <a:blip r:embed="rId2">
            <a:extLst>
              <a:ext uri="{28A0092B-C50C-407E-A947-70E740481C1C}">
                <a14:useLocalDpi xmlns:a14="http://schemas.microsoft.com/office/drawing/2010/main" val="0"/>
              </a:ext>
            </a:extLst>
          </a:blip>
          <a:srcRect t="23949" b="15294"/>
          <a:stretch/>
        </p:blipFill>
        <p:spPr>
          <a:xfrm>
            <a:off x="8096000" y="6126186"/>
            <a:ext cx="2954065" cy="710869"/>
          </a:xfrm>
          <a:prstGeom prst="rect">
            <a:avLst/>
          </a:prstGeom>
        </p:spPr>
      </p:pic>
      <p:cxnSp>
        <p:nvCxnSpPr>
          <p:cNvPr id="12" name="Straight Connector 11">
            <a:extLst>
              <a:ext uri="{FF2B5EF4-FFF2-40B4-BE49-F238E27FC236}">
                <a16:creationId xmlns:a16="http://schemas.microsoft.com/office/drawing/2014/main" id="{1DEF7252-7EE7-44FB-8754-2805F1AA9401}"/>
              </a:ext>
            </a:extLst>
          </p:cNvPr>
          <p:cNvCxnSpPr/>
          <p:nvPr/>
        </p:nvCxnSpPr>
        <p:spPr>
          <a:xfrm>
            <a:off x="431008" y="5524348"/>
            <a:ext cx="117609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British Antarctic Survey logo which includes a blue sphere with Antarctica in white in the middle and has the 'Natural environment research council' in captial letters at the bottom of the logo.">
            <a:extLst>
              <a:ext uri="{FF2B5EF4-FFF2-40B4-BE49-F238E27FC236}">
                <a16:creationId xmlns:a16="http://schemas.microsoft.com/office/drawing/2014/main" id="{FE117529-9865-4B77-AE66-BA1CB2EA4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301" y="5563643"/>
            <a:ext cx="2749501" cy="612661"/>
          </a:xfrm>
          <a:prstGeom prst="rect">
            <a:avLst/>
          </a:prstGeom>
        </p:spPr>
      </p:pic>
      <p:pic>
        <p:nvPicPr>
          <p:cNvPr id="11" name="Picture 10" descr="University of East Anglia logo. Black letters reading UEA with a pink star in the middle.">
            <a:extLst>
              <a:ext uri="{FF2B5EF4-FFF2-40B4-BE49-F238E27FC236}">
                <a16:creationId xmlns:a16="http://schemas.microsoft.com/office/drawing/2014/main" id="{E6F9D26D-821F-454C-BE92-7348FEAFDA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218" y="6142307"/>
            <a:ext cx="1054627" cy="626978"/>
          </a:xfrm>
          <a:prstGeom prst="rect">
            <a:avLst/>
          </a:prstGeom>
        </p:spPr>
      </p:pic>
      <p:pic>
        <p:nvPicPr>
          <p:cNvPr id="15" name="Picture 14" descr="The University of Ediburgh logo with the University crest in black and white. The crest has a black diagonal cross and a book in the middle.">
            <a:extLst>
              <a:ext uri="{FF2B5EF4-FFF2-40B4-BE49-F238E27FC236}">
                <a16:creationId xmlns:a16="http://schemas.microsoft.com/office/drawing/2014/main" id="{563F5386-F0C4-45E3-B373-2997B0B12F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62" y="6214023"/>
            <a:ext cx="2558395" cy="612660"/>
          </a:xfrm>
          <a:prstGeom prst="rect">
            <a:avLst/>
          </a:prstGeom>
        </p:spPr>
      </p:pic>
      <p:pic>
        <p:nvPicPr>
          <p:cNvPr id="18" name="Picture 17" descr="National Oceanography Centre logo with a blue and white sphere showing land, seafloor, ocean and atmosphere.">
            <a:extLst>
              <a:ext uri="{FF2B5EF4-FFF2-40B4-BE49-F238E27FC236}">
                <a16:creationId xmlns:a16="http://schemas.microsoft.com/office/drawing/2014/main" id="{8ED9E3BB-3A74-4441-AAA9-0050D4915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967" y="5432475"/>
            <a:ext cx="2361021" cy="1011304"/>
          </a:xfrm>
          <a:prstGeom prst="rect">
            <a:avLst/>
          </a:prstGeom>
        </p:spPr>
      </p:pic>
      <p:pic>
        <p:nvPicPr>
          <p:cNvPr id="26" name="Picture 25" descr="The Challenger Society for Marine Science logo. It has a blue background with a a white outline of HMS Challenger in the middle and the text 'The Challenger Society for Marine Science' curving around it.">
            <a:extLst>
              <a:ext uri="{FF2B5EF4-FFF2-40B4-BE49-F238E27FC236}">
                <a16:creationId xmlns:a16="http://schemas.microsoft.com/office/drawing/2014/main" id="{9AB7EE4C-FF1F-4634-862C-23EDAE9673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3602" y="5520542"/>
            <a:ext cx="1535963" cy="1329963"/>
          </a:xfrm>
          <a:prstGeom prst="rect">
            <a:avLst/>
          </a:prstGeom>
        </p:spPr>
      </p:pic>
      <p:pic>
        <p:nvPicPr>
          <p:cNvPr id="14" name="Picture 4" descr="Icon&#10;&#10;Description automatically generated">
            <a:extLst>
              <a:ext uri="{FF2B5EF4-FFF2-40B4-BE49-F238E27FC236}">
                <a16:creationId xmlns:a16="http://schemas.microsoft.com/office/drawing/2014/main" id="{6C167F2B-E192-AC42-BF14-C0C9A50F8BA3}"/>
              </a:ext>
            </a:extLst>
          </p:cNvPr>
          <p:cNvPicPr>
            <a:picLocks noChangeAspect="1"/>
          </p:cNvPicPr>
          <p:nvPr/>
        </p:nvPicPr>
        <p:blipFill rotWithShape="1">
          <a:blip r:embed="rId8"/>
          <a:srcRect l="1" r="3980" b="359"/>
          <a:stretch/>
        </p:blipFill>
        <p:spPr>
          <a:xfrm>
            <a:off x="9614565" y="1421359"/>
            <a:ext cx="2058073" cy="2135710"/>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2" name="Rectangle 1">
            <a:extLst>
              <a:ext uri="{FF2B5EF4-FFF2-40B4-BE49-F238E27FC236}">
                <a16:creationId xmlns:a16="http://schemas.microsoft.com/office/drawing/2014/main" id="{122B02AC-7737-92C0-EE0B-5911683AABC7}"/>
              </a:ext>
            </a:extLst>
          </p:cNvPr>
          <p:cNvSpPr/>
          <p:nvPr/>
        </p:nvSpPr>
        <p:spPr>
          <a:xfrm>
            <a:off x="951114" y="1557352"/>
            <a:ext cx="9071427" cy="1938992"/>
          </a:xfrm>
          <a:prstGeom prst="rect">
            <a:avLst/>
          </a:prstGeom>
        </p:spPr>
        <p:txBody>
          <a:bodyPr wrap="square">
            <a:spAutoFit/>
          </a:bodyPr>
          <a:lstStyle/>
          <a:p>
            <a:r>
              <a:rPr lang="en-GB" sz="3600" dirty="0"/>
              <a:t>Is first-hand fieldwork still the best way into a career in marine sciences? </a:t>
            </a:r>
          </a:p>
          <a:p>
            <a:r>
              <a:rPr lang="en-GB" sz="2400" dirty="0"/>
              <a:t>Highlighting digital twinning of the oceans as a complementary and more inclusive pathway into a career in the marine sciences</a:t>
            </a:r>
          </a:p>
        </p:txBody>
      </p:sp>
      <p:sp>
        <p:nvSpPr>
          <p:cNvPr id="3" name="Rectangle 2">
            <a:extLst>
              <a:ext uri="{FF2B5EF4-FFF2-40B4-BE49-F238E27FC236}">
                <a16:creationId xmlns:a16="http://schemas.microsoft.com/office/drawing/2014/main" id="{ED33254F-F24E-91AA-32BE-B2D056E68FDF}"/>
              </a:ext>
            </a:extLst>
          </p:cNvPr>
          <p:cNvSpPr/>
          <p:nvPr/>
        </p:nvSpPr>
        <p:spPr>
          <a:xfrm>
            <a:off x="978271" y="3786543"/>
            <a:ext cx="10536791" cy="1384995"/>
          </a:xfrm>
          <a:prstGeom prst="rect">
            <a:avLst/>
          </a:prstGeom>
        </p:spPr>
        <p:txBody>
          <a:bodyPr wrap="square">
            <a:spAutoFit/>
          </a:bodyPr>
          <a:lstStyle/>
          <a:p>
            <a:r>
              <a:rPr lang="en-GB" sz="2800" b="1" dirty="0"/>
              <a:t>Anna McGregor</a:t>
            </a:r>
            <a:r>
              <a:rPr lang="en-GB" sz="2800" baseline="30000" dirty="0"/>
              <a:t>1</a:t>
            </a:r>
            <a:r>
              <a:rPr lang="en-GB" sz="2800" dirty="0"/>
              <a:t>, Ben Fisher</a:t>
            </a:r>
            <a:r>
              <a:rPr lang="en-GB" sz="2800" baseline="30000" dirty="0"/>
              <a:t>2</a:t>
            </a:r>
            <a:r>
              <a:rPr lang="en-GB" sz="2800" dirty="0"/>
              <a:t>, Chelsey A. Baker</a:t>
            </a:r>
            <a:r>
              <a:rPr lang="en-GB" sz="2800" baseline="30000" dirty="0"/>
              <a:t>3</a:t>
            </a:r>
            <a:r>
              <a:rPr lang="en-GB" sz="2800" dirty="0"/>
              <a:t>, Carol Robinson</a:t>
            </a:r>
            <a:r>
              <a:rPr lang="en-GB" sz="2800" baseline="30000" dirty="0"/>
              <a:t>4</a:t>
            </a:r>
            <a:r>
              <a:rPr lang="en-GB" sz="2800" dirty="0"/>
              <a:t>, Gillian M. Damerell</a:t>
            </a:r>
            <a:r>
              <a:rPr lang="en-GB" sz="2800" baseline="30000" dirty="0"/>
              <a:t>4</a:t>
            </a:r>
            <a:r>
              <a:rPr lang="en-GB" sz="2800" dirty="0"/>
              <a:t>, Cecilia M. Liszka</a:t>
            </a:r>
            <a:r>
              <a:rPr lang="en-GB" sz="2800" baseline="30000" dirty="0"/>
              <a:t>5</a:t>
            </a:r>
            <a:r>
              <a:rPr lang="en-GB" sz="2800" dirty="0"/>
              <a:t>, Natasha Simmonds</a:t>
            </a:r>
            <a:r>
              <a:rPr lang="en-GB" sz="2800" baseline="30000" dirty="0"/>
              <a:t>6</a:t>
            </a:r>
            <a:r>
              <a:rPr lang="en-GB" sz="2800" dirty="0"/>
              <a:t>, Sophie Fielding</a:t>
            </a:r>
            <a:r>
              <a:rPr lang="en-GB" sz="2800" baseline="30000" dirty="0"/>
              <a:t>5</a:t>
            </a:r>
            <a:r>
              <a:rPr lang="en-GB" sz="2800" dirty="0"/>
              <a:t>, and </a:t>
            </a:r>
            <a:r>
              <a:rPr lang="en-GB" sz="2800" dirty="0" err="1"/>
              <a:t>Pilvi</a:t>
            </a:r>
            <a:r>
              <a:rPr lang="en-GB" sz="2800" dirty="0"/>
              <a:t> Muschitiello</a:t>
            </a:r>
            <a:r>
              <a:rPr lang="en-GB" sz="2800" baseline="30000" dirty="0"/>
              <a:t>5</a:t>
            </a:r>
            <a:r>
              <a:rPr lang="en-GB" sz="2800" dirty="0"/>
              <a:t> </a:t>
            </a:r>
          </a:p>
        </p:txBody>
      </p:sp>
      <p:sp>
        <p:nvSpPr>
          <p:cNvPr id="4" name="Rectangle 3">
            <a:extLst>
              <a:ext uri="{FF2B5EF4-FFF2-40B4-BE49-F238E27FC236}">
                <a16:creationId xmlns:a16="http://schemas.microsoft.com/office/drawing/2014/main" id="{2A1CAA7E-3045-9D94-F184-7D3AA40690ED}"/>
              </a:ext>
            </a:extLst>
          </p:cNvPr>
          <p:cNvSpPr/>
          <p:nvPr/>
        </p:nvSpPr>
        <p:spPr>
          <a:xfrm flipH="1">
            <a:off x="4260699" y="5950633"/>
            <a:ext cx="423685" cy="584775"/>
          </a:xfrm>
          <a:prstGeom prst="rect">
            <a:avLst/>
          </a:prstGeom>
          <a:noFill/>
        </p:spPr>
        <p:txBody>
          <a:bodyPr wrap="square" lIns="91440" tIns="45720" rIns="91440" bIns="45720">
            <a:spAutoFit/>
          </a:bodyPr>
          <a:lstStyle/>
          <a:p>
            <a:pPr algn="ctr"/>
            <a:endParaRPr lang="en-GB" sz="3200" b="0" cap="none" spc="0" dirty="0">
              <a:ln w="0"/>
              <a:gradFill>
                <a:gsLst>
                  <a:gs pos="21000">
                    <a:srgbClr val="53575C"/>
                  </a:gs>
                  <a:gs pos="88000">
                    <a:srgbClr val="C5C7CA"/>
                  </a:gs>
                </a:gsLst>
                <a:lin ang="5400000"/>
              </a:gradFill>
              <a:effectLst/>
            </a:endParaRPr>
          </a:p>
        </p:txBody>
      </p:sp>
      <p:sp>
        <p:nvSpPr>
          <p:cNvPr id="6" name="Rectangle 5">
            <a:extLst>
              <a:ext uri="{FF2B5EF4-FFF2-40B4-BE49-F238E27FC236}">
                <a16:creationId xmlns:a16="http://schemas.microsoft.com/office/drawing/2014/main" id="{A191F853-5E87-9676-5429-33FE17205462}"/>
              </a:ext>
            </a:extLst>
          </p:cNvPr>
          <p:cNvSpPr/>
          <p:nvPr/>
        </p:nvSpPr>
        <p:spPr>
          <a:xfrm>
            <a:off x="360878" y="6280753"/>
            <a:ext cx="340158" cy="461665"/>
          </a:xfrm>
          <a:prstGeom prst="rect">
            <a:avLst/>
          </a:prstGeom>
          <a:noFill/>
        </p:spPr>
        <p:txBody>
          <a:bodyPr wrap="none" lIns="91440" tIns="45720" rIns="91440" bIns="45720">
            <a:spAutoFit/>
          </a:bodyPr>
          <a:lstStyle/>
          <a:p>
            <a:pPr algn="ctr"/>
            <a:r>
              <a:rPr lang="en-GB" sz="2400" b="0" cap="none" spc="0" dirty="0">
                <a:ln w="0"/>
                <a:solidFill>
                  <a:schemeClr val="tx1"/>
                </a:solidFill>
                <a:effectLst>
                  <a:outerShdw blurRad="38100" dist="19050" dir="2700000" algn="tl" rotWithShape="0">
                    <a:schemeClr val="dk1">
                      <a:alpha val="40000"/>
                    </a:schemeClr>
                  </a:outerShdw>
                </a:effectLst>
              </a:rPr>
              <a:t>2</a:t>
            </a:r>
          </a:p>
        </p:txBody>
      </p:sp>
      <p:sp>
        <p:nvSpPr>
          <p:cNvPr id="24" name="Rectangle 23">
            <a:extLst>
              <a:ext uri="{FF2B5EF4-FFF2-40B4-BE49-F238E27FC236}">
                <a16:creationId xmlns:a16="http://schemas.microsoft.com/office/drawing/2014/main" id="{A74FBF2B-07A4-3586-1AA5-072DCBC50C9E}"/>
              </a:ext>
            </a:extLst>
          </p:cNvPr>
          <p:cNvSpPr/>
          <p:nvPr/>
        </p:nvSpPr>
        <p:spPr>
          <a:xfrm>
            <a:off x="2440343" y="5633346"/>
            <a:ext cx="340158" cy="461665"/>
          </a:xfrm>
          <a:prstGeom prst="rect">
            <a:avLst/>
          </a:prstGeom>
          <a:noFill/>
        </p:spPr>
        <p:txBody>
          <a:bodyPr wrap="none" lIns="91440" tIns="45720" rIns="91440" bIns="45720">
            <a:spAutoFit/>
          </a:bodyPr>
          <a:lstStyle/>
          <a:p>
            <a:pPr algn="ctr"/>
            <a:r>
              <a:rPr lang="en-GB" sz="2400" dirty="0">
                <a:ln w="0"/>
                <a:effectLst>
                  <a:outerShdw blurRad="38100" dist="19050" dir="2700000" algn="tl" rotWithShape="0">
                    <a:schemeClr val="dk1">
                      <a:alpha val="40000"/>
                    </a:schemeClr>
                  </a:outerShdw>
                </a:effectLst>
              </a:rPr>
              <a:t>3</a:t>
            </a:r>
            <a:endParaRPr lang="en-GB" sz="24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622B5ABC-3221-C62A-4DD5-FA7987D7695A}"/>
              </a:ext>
            </a:extLst>
          </p:cNvPr>
          <p:cNvSpPr/>
          <p:nvPr/>
        </p:nvSpPr>
        <p:spPr>
          <a:xfrm>
            <a:off x="4652945" y="6240832"/>
            <a:ext cx="340158" cy="461665"/>
          </a:xfrm>
          <a:prstGeom prst="rect">
            <a:avLst/>
          </a:prstGeom>
          <a:noFill/>
        </p:spPr>
        <p:txBody>
          <a:bodyPr wrap="none" lIns="91440" tIns="45720" rIns="91440" bIns="45720">
            <a:spAutoFit/>
          </a:bodyPr>
          <a:lstStyle/>
          <a:p>
            <a:pPr algn="ctr"/>
            <a:r>
              <a:rPr lang="en-GB" sz="2400" b="0" cap="none" spc="0" dirty="0">
                <a:ln w="0"/>
                <a:solidFill>
                  <a:schemeClr val="tx1"/>
                </a:solidFill>
                <a:effectLst>
                  <a:outerShdw blurRad="38100" dist="19050" dir="2700000" algn="tl" rotWithShape="0">
                    <a:schemeClr val="dk1">
                      <a:alpha val="40000"/>
                    </a:schemeClr>
                  </a:outerShdw>
                </a:effectLst>
              </a:rPr>
              <a:t>4</a:t>
            </a:r>
          </a:p>
        </p:txBody>
      </p:sp>
      <p:sp>
        <p:nvSpPr>
          <p:cNvPr id="29" name="Rectangle 28">
            <a:extLst>
              <a:ext uri="{FF2B5EF4-FFF2-40B4-BE49-F238E27FC236}">
                <a16:creationId xmlns:a16="http://schemas.microsoft.com/office/drawing/2014/main" id="{FE77AFEB-0192-24FD-BEBE-8926A5AC94CF}"/>
              </a:ext>
            </a:extLst>
          </p:cNvPr>
          <p:cNvSpPr/>
          <p:nvPr/>
        </p:nvSpPr>
        <p:spPr>
          <a:xfrm>
            <a:off x="8268289" y="6243020"/>
            <a:ext cx="340158" cy="461665"/>
          </a:xfrm>
          <a:prstGeom prst="rect">
            <a:avLst/>
          </a:prstGeom>
          <a:noFill/>
        </p:spPr>
        <p:txBody>
          <a:bodyPr wrap="none" lIns="91440" tIns="45720" rIns="91440" bIns="45720">
            <a:spAutoFit/>
          </a:bodyPr>
          <a:lstStyle/>
          <a:p>
            <a:pPr algn="ctr"/>
            <a:r>
              <a:rPr lang="en-GB" sz="2400" dirty="0">
                <a:ln w="0"/>
                <a:effectLst>
                  <a:outerShdw blurRad="38100" dist="19050" dir="2700000" algn="tl" rotWithShape="0">
                    <a:schemeClr val="dk1">
                      <a:alpha val="40000"/>
                    </a:schemeClr>
                  </a:outerShdw>
                </a:effectLst>
              </a:rPr>
              <a:t>6</a:t>
            </a:r>
            <a:endParaRPr lang="en-GB" sz="2400" b="0"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69A6293E-7064-C880-5D8A-7AF8119BAD3A}"/>
              </a:ext>
            </a:extLst>
          </p:cNvPr>
          <p:cNvSpPr/>
          <p:nvPr/>
        </p:nvSpPr>
        <p:spPr>
          <a:xfrm>
            <a:off x="5834175" y="5709071"/>
            <a:ext cx="340158" cy="461665"/>
          </a:xfrm>
          <a:prstGeom prst="rect">
            <a:avLst/>
          </a:prstGeom>
          <a:noFill/>
        </p:spPr>
        <p:txBody>
          <a:bodyPr wrap="none" lIns="91440" tIns="45720" rIns="91440" bIns="45720">
            <a:spAutoFit/>
          </a:bodyPr>
          <a:lstStyle/>
          <a:p>
            <a:pPr algn="ctr"/>
            <a:r>
              <a:rPr lang="en-GB" sz="2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210439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FFE8D2E6-CE5E-9344-8A5F-03E8D2B1A773}"/>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13" name="TextBox 12">
              <a:extLst>
                <a:ext uri="{FF2B5EF4-FFF2-40B4-BE49-F238E27FC236}">
                  <a16:creationId xmlns:a16="http://schemas.microsoft.com/office/drawing/2014/main" id="{2C0453A2-AEE0-5240-8453-87A32EE76A19}"/>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DFC026-C260-A146-90D3-068313FC637F}"/>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15" name="Group 14">
              <a:extLst>
                <a:ext uri="{FF2B5EF4-FFF2-40B4-BE49-F238E27FC236}">
                  <a16:creationId xmlns:a16="http://schemas.microsoft.com/office/drawing/2014/main" id="{210452A7-409E-2B4B-BDEB-4830E7E43CE4}"/>
                </a:ext>
              </a:extLst>
            </p:cNvPr>
            <p:cNvGrpSpPr/>
            <p:nvPr/>
          </p:nvGrpSpPr>
          <p:grpSpPr>
            <a:xfrm>
              <a:off x="5868144" y="4759697"/>
              <a:ext cx="870873" cy="246401"/>
              <a:chOff x="-704667" y="465075"/>
              <a:chExt cx="718929" cy="203410"/>
            </a:xfrm>
          </p:grpSpPr>
          <p:pic>
            <p:nvPicPr>
              <p:cNvPr id="16" name="Picture 15">
                <a:extLst>
                  <a:ext uri="{FF2B5EF4-FFF2-40B4-BE49-F238E27FC236}">
                    <a16:creationId xmlns:a16="http://schemas.microsoft.com/office/drawing/2014/main" id="{F19679AC-163D-0141-A7B2-1701C1A60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17" name="Picture 16">
                <a:extLst>
                  <a:ext uri="{FF2B5EF4-FFF2-40B4-BE49-F238E27FC236}">
                    <a16:creationId xmlns:a16="http://schemas.microsoft.com/office/drawing/2014/main" id="{B3BD8E9D-7401-184D-B897-73F772A327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8" name="Picture 17">
                <a:extLst>
                  <a:ext uri="{FF2B5EF4-FFF2-40B4-BE49-F238E27FC236}">
                    <a16:creationId xmlns:a16="http://schemas.microsoft.com/office/drawing/2014/main" id="{0CB68A71-5BDD-A040-A021-252AE28C2F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749577" y="2802950"/>
            <a:ext cx="7737528" cy="2100263"/>
          </a:xfrm>
        </p:spPr>
        <p:txBody>
          <a:bodyPr>
            <a:noAutofit/>
          </a:bodyPr>
          <a:lstStyle/>
          <a:p>
            <a:pPr algn="l"/>
            <a:r>
              <a:rPr lang="en-GB" dirty="0">
                <a:solidFill>
                  <a:schemeClr val="bg1"/>
                </a:solidFill>
              </a:rPr>
              <a:t>Thank you!</a:t>
            </a:r>
            <a:br>
              <a:rPr lang="en-GB" dirty="0">
                <a:solidFill>
                  <a:schemeClr val="bg1"/>
                </a:solidFill>
              </a:rPr>
            </a:br>
            <a:br>
              <a:rPr lang="en-GB" dirty="0">
                <a:solidFill>
                  <a:schemeClr val="bg1"/>
                </a:solidFill>
              </a:rPr>
            </a:br>
            <a:r>
              <a:rPr lang="en-GB" sz="2400" dirty="0" err="1">
                <a:solidFill>
                  <a:schemeClr val="bg1"/>
                </a:solidFill>
              </a:rPr>
              <a:t>anna.mcgregor@glasgow.ac.uk</a:t>
            </a:r>
            <a:br>
              <a:rPr lang="en-GB" sz="2400" dirty="0">
                <a:solidFill>
                  <a:schemeClr val="bg1"/>
                </a:solidFill>
              </a:rPr>
            </a:br>
            <a:r>
              <a:rPr lang="en-GB" sz="2400" dirty="0">
                <a:solidFill>
                  <a:schemeClr val="bg1"/>
                </a:solidFill>
              </a:rPr>
              <a:t>@</a:t>
            </a:r>
            <a:r>
              <a:rPr lang="en-GB" sz="2400" dirty="0" err="1">
                <a:solidFill>
                  <a:schemeClr val="bg1"/>
                </a:solidFill>
              </a:rPr>
              <a:t>AENMcGregor</a:t>
            </a:r>
            <a:endParaRPr lang="en-GB" sz="2400" dirty="0">
              <a:solidFill>
                <a:schemeClr val="bg1"/>
              </a:solidFill>
            </a:endParaRPr>
          </a:p>
        </p:txBody>
      </p:sp>
      <p:pic>
        <p:nvPicPr>
          <p:cNvPr id="1026" name="Picture 2" descr="NERC logo">
            <a:extLst>
              <a:ext uri="{FF2B5EF4-FFF2-40B4-BE49-F238E27FC236}">
                <a16:creationId xmlns:a16="http://schemas.microsoft.com/office/drawing/2014/main" id="{F3ABBEFD-1A3C-914D-B27C-1F7D21E3BA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0370" y="4504324"/>
            <a:ext cx="2601269" cy="693672"/>
          </a:xfrm>
          <a:prstGeom prst="rect">
            <a:avLst/>
          </a:prstGeom>
          <a:solidFill>
            <a:schemeClr val="bg1"/>
          </a:solidFill>
        </p:spPr>
      </p:pic>
      <p:pic>
        <p:nvPicPr>
          <p:cNvPr id="4" name="Picture 3" descr="Logo&#10;&#10;Description automatically generated">
            <a:extLst>
              <a:ext uri="{FF2B5EF4-FFF2-40B4-BE49-F238E27FC236}">
                <a16:creationId xmlns:a16="http://schemas.microsoft.com/office/drawing/2014/main" id="{F69C3EFD-141F-7C42-9C27-F1FFF909CF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1775" y="321201"/>
            <a:ext cx="1947442" cy="1685640"/>
          </a:xfrm>
          <a:prstGeom prst="rect">
            <a:avLst/>
          </a:prstGeom>
        </p:spPr>
      </p:pic>
      <p:grpSp>
        <p:nvGrpSpPr>
          <p:cNvPr id="5" name="Group 4">
            <a:extLst>
              <a:ext uri="{FF2B5EF4-FFF2-40B4-BE49-F238E27FC236}">
                <a16:creationId xmlns:a16="http://schemas.microsoft.com/office/drawing/2014/main" id="{2FC68E4C-1BE8-B049-99E4-6B613D3CA2BD}"/>
              </a:ext>
            </a:extLst>
          </p:cNvPr>
          <p:cNvGrpSpPr/>
          <p:nvPr/>
        </p:nvGrpSpPr>
        <p:grpSpPr>
          <a:xfrm>
            <a:off x="749577" y="4462705"/>
            <a:ext cx="8499122" cy="2100263"/>
            <a:chOff x="753160" y="5827271"/>
            <a:chExt cx="10666596" cy="2100263"/>
          </a:xfrm>
        </p:grpSpPr>
        <p:sp>
          <p:nvSpPr>
            <p:cNvPr id="20" name="Rectangle 19">
              <a:extLst>
                <a:ext uri="{FF2B5EF4-FFF2-40B4-BE49-F238E27FC236}">
                  <a16:creationId xmlns:a16="http://schemas.microsoft.com/office/drawing/2014/main" id="{BD9B8A57-06FD-4249-B61E-BF8EE78705DC}"/>
                </a:ext>
                <a:ext uri="{C183D7F6-B498-43B3-948B-1728B52AA6E4}">
                  <adec:decorative xmlns:adec="http://schemas.microsoft.com/office/drawing/2017/decorative" val="1"/>
                </a:ext>
              </a:extLst>
            </p:cNvPr>
            <p:cNvSpPr/>
            <p:nvPr/>
          </p:nvSpPr>
          <p:spPr bwMode="auto">
            <a:xfrm>
              <a:off x="753160" y="5827271"/>
              <a:ext cx="8788761" cy="210026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1" name="Content Placeholder 2">
              <a:extLst>
                <a:ext uri="{FF2B5EF4-FFF2-40B4-BE49-F238E27FC236}">
                  <a16:creationId xmlns:a16="http://schemas.microsoft.com/office/drawing/2014/main" id="{A0FB2CE4-1CB2-5740-966D-7ADC05617C53}"/>
                </a:ext>
              </a:extLst>
            </p:cNvPr>
            <p:cNvSpPr txBox="1">
              <a:spLocks/>
            </p:cNvSpPr>
            <p:nvPr/>
          </p:nvSpPr>
          <p:spPr>
            <a:xfrm>
              <a:off x="779244" y="6295400"/>
              <a:ext cx="10640512" cy="1581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Mol &amp; Atchison (2019). </a:t>
              </a:r>
              <a:r>
                <a:rPr lang="en-GB" sz="1400" i="1" dirty="0"/>
                <a:t>Journal of Geography in Higher Education, </a:t>
              </a:r>
              <a:r>
                <a:rPr lang="en-GB" sz="1400" dirty="0"/>
                <a:t>43(4), 544-567. </a:t>
              </a:r>
              <a:endParaRPr lang="en-GB" sz="1400" u="sng" dirty="0"/>
            </a:p>
            <a:p>
              <a:r>
                <a:rPr lang="en-GB" sz="1400" dirty="0"/>
                <a:t>Giles et al. (2020) </a:t>
              </a:r>
              <a:r>
                <a:rPr lang="en-GB" sz="1400" i="1" dirty="0"/>
                <a:t>Nat Rev Earth Environ</a:t>
              </a:r>
              <a:r>
                <a:rPr lang="en-GB" sz="1400" dirty="0"/>
                <a:t> </a:t>
              </a:r>
              <a:r>
                <a:rPr lang="en-GB" sz="1400" b="1" dirty="0"/>
                <a:t>1, </a:t>
              </a:r>
              <a:r>
                <a:rPr lang="en-GB" sz="1400" dirty="0"/>
                <a:t>77–78 </a:t>
              </a:r>
            </a:p>
            <a:p>
              <a:r>
                <a:rPr lang="en-GB" sz="1400" dirty="0"/>
                <a:t>John &amp; Khan (2018) Mental health in the field. </a:t>
              </a:r>
              <a:r>
                <a:rPr lang="en-GB" sz="1400" i="1" dirty="0"/>
                <a:t>Nature </a:t>
              </a:r>
              <a:r>
                <a:rPr lang="en-GB" sz="1400" i="1" dirty="0" err="1"/>
                <a:t>Geosci</a:t>
              </a:r>
              <a:r>
                <a:rPr lang="en-GB" sz="1400" dirty="0"/>
                <a:t> </a:t>
              </a:r>
              <a:r>
                <a:rPr lang="en-GB" sz="1400" b="1" dirty="0"/>
                <a:t>11, </a:t>
              </a:r>
              <a:r>
                <a:rPr lang="en-GB" sz="1400" dirty="0"/>
                <a:t>618–620</a:t>
              </a:r>
            </a:p>
            <a:p>
              <a:r>
                <a:rPr lang="en-GB" sz="1400" dirty="0"/>
                <a:t>Stokes et al. (2019) </a:t>
              </a:r>
              <a:r>
                <a:rPr lang="en-GB" sz="1400" i="1" dirty="0"/>
                <a:t>Geosphere</a:t>
              </a:r>
              <a:r>
                <a:rPr lang="en-GB" sz="1400" dirty="0"/>
                <a:t> 15 (6): 1809–1825. </a:t>
              </a:r>
            </a:p>
            <a:p>
              <a:r>
                <a:rPr lang="en-US" sz="1400" dirty="0"/>
                <a:t>Hall &amp; Healey, M., (2005) Area, v. 37(4):446-449</a:t>
              </a:r>
            </a:p>
          </p:txBody>
        </p:sp>
        <p:sp>
          <p:nvSpPr>
            <p:cNvPr id="22" name="Title 1">
              <a:extLst>
                <a:ext uri="{FF2B5EF4-FFF2-40B4-BE49-F238E27FC236}">
                  <a16:creationId xmlns:a16="http://schemas.microsoft.com/office/drawing/2014/main" id="{52A7201C-0E3A-1345-9DAE-A05DA4B5905C}"/>
                </a:ext>
              </a:extLst>
            </p:cNvPr>
            <p:cNvSpPr txBox="1">
              <a:spLocks/>
            </p:cNvSpPr>
            <p:nvPr/>
          </p:nvSpPr>
          <p:spPr>
            <a:xfrm>
              <a:off x="779244" y="5909896"/>
              <a:ext cx="4958793" cy="672073"/>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pPr algn="l"/>
              <a:r>
                <a:rPr lang="en-US" sz="1800" dirty="0">
                  <a:solidFill>
                    <a:schemeClr val="tx1"/>
                  </a:solidFill>
                </a:rPr>
                <a:t>References</a:t>
              </a:r>
            </a:p>
          </p:txBody>
        </p:sp>
      </p:grpSp>
      <p:sp>
        <p:nvSpPr>
          <p:cNvPr id="23" name="Rectangle 22">
            <a:extLst>
              <a:ext uri="{FF2B5EF4-FFF2-40B4-BE49-F238E27FC236}">
                <a16:creationId xmlns:a16="http://schemas.microsoft.com/office/drawing/2014/main" id="{4B743299-08F9-FF9C-2359-E2EE1CC62DAA}"/>
              </a:ext>
            </a:extLst>
          </p:cNvPr>
          <p:cNvSpPr/>
          <p:nvPr/>
        </p:nvSpPr>
        <p:spPr>
          <a:xfrm>
            <a:off x="7114004" y="321201"/>
            <a:ext cx="1828800" cy="21867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2"/>
                </a:solidFill>
              </a:rPr>
              <a:t>Student Survey</a:t>
            </a:r>
          </a:p>
        </p:txBody>
      </p:sp>
      <p:pic>
        <p:nvPicPr>
          <p:cNvPr id="6" name="Picture 5" descr="Qr code&#10;&#10;Description automatically generated">
            <a:extLst>
              <a:ext uri="{FF2B5EF4-FFF2-40B4-BE49-F238E27FC236}">
                <a16:creationId xmlns:a16="http://schemas.microsoft.com/office/drawing/2014/main" id="{412C9923-BF2D-D522-013C-C4DDC57F83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6004" y="590270"/>
            <a:ext cx="1384801" cy="1384801"/>
          </a:xfrm>
          <a:prstGeom prst="rect">
            <a:avLst/>
          </a:prstGeom>
        </p:spPr>
      </p:pic>
      <p:sp>
        <p:nvSpPr>
          <p:cNvPr id="10" name="Rectangle 9">
            <a:extLst>
              <a:ext uri="{FF2B5EF4-FFF2-40B4-BE49-F238E27FC236}">
                <a16:creationId xmlns:a16="http://schemas.microsoft.com/office/drawing/2014/main" id="{5B1C9577-EB6B-3A7A-5401-ABB88D29F8CF}"/>
              </a:ext>
            </a:extLst>
          </p:cNvPr>
          <p:cNvSpPr/>
          <p:nvPr/>
        </p:nvSpPr>
        <p:spPr>
          <a:xfrm>
            <a:off x="3124200" y="321201"/>
            <a:ext cx="1828800" cy="218671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2"/>
                </a:solidFill>
              </a:rPr>
              <a:t>Staff Survey</a:t>
            </a:r>
          </a:p>
        </p:txBody>
      </p:sp>
      <p:pic>
        <p:nvPicPr>
          <p:cNvPr id="8" name="Picture 7" descr="Qr code&#10;&#10;Description automatically generated">
            <a:extLst>
              <a:ext uri="{FF2B5EF4-FFF2-40B4-BE49-F238E27FC236}">
                <a16:creationId xmlns:a16="http://schemas.microsoft.com/office/drawing/2014/main" id="{1EEBED69-15FE-0D11-ACB1-7FD47C3E05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2911" y="644789"/>
            <a:ext cx="1330282" cy="1330282"/>
          </a:xfrm>
          <a:prstGeom prst="rect">
            <a:avLst/>
          </a:prstGeom>
        </p:spPr>
      </p:pic>
    </p:spTree>
    <p:extLst>
      <p:ext uri="{BB962C8B-B14F-4D97-AF65-F5344CB8AC3E}">
        <p14:creationId xmlns:p14="http://schemas.microsoft.com/office/powerpoint/2010/main" val="395392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CE Building">
            <a:extLst>
              <a:ext uri="{FF2B5EF4-FFF2-40B4-BE49-F238E27FC236}">
                <a16:creationId xmlns:a16="http://schemas.microsoft.com/office/drawing/2014/main" id="{F6FC9A54-CC1A-8748-8A94-EE43A79E8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normAutofit fontScale="90000"/>
          </a:bodyPr>
          <a:lstStyle/>
          <a:p>
            <a:pPr algn="l"/>
            <a:r>
              <a:rPr lang="en-GB" u="sng" dirty="0"/>
              <a:t>Motivation</a:t>
            </a:r>
            <a:br>
              <a:rPr lang="en-US" dirty="0">
                <a:cs typeface="Arial"/>
              </a:rPr>
            </a:br>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r>
              <a:rPr lang="en-GB" dirty="0"/>
              <a:t>Fieldwork is seen as entry-way into marine science career</a:t>
            </a:r>
            <a:endParaRPr lang="en-GB" dirty="0">
              <a:cs typeface="Arial"/>
            </a:endParaRPr>
          </a:p>
          <a:p>
            <a:r>
              <a:rPr lang="en-GB" dirty="0"/>
              <a:t>Limitations of fieldwork may create barriers</a:t>
            </a:r>
            <a:endParaRPr lang="en-GB" dirty="0">
              <a:cs typeface="Arial"/>
            </a:endParaRPr>
          </a:p>
          <a:p>
            <a:r>
              <a:rPr lang="en-GB" dirty="0">
                <a:solidFill>
                  <a:srgbClr val="151515"/>
                </a:solidFill>
                <a:cs typeface="Arial"/>
              </a:rPr>
              <a:t>Is this true for both incoming and established scientists?</a:t>
            </a:r>
          </a:p>
          <a:p>
            <a:r>
              <a:rPr lang="en-GB" dirty="0">
                <a:solidFill>
                  <a:srgbClr val="151515"/>
                </a:solidFill>
                <a:cs typeface="Arial"/>
              </a:rPr>
              <a:t>How can we raise awareness of alternative routes into the discipline?</a:t>
            </a:r>
          </a:p>
        </p:txBody>
      </p:sp>
      <p:pic>
        <p:nvPicPr>
          <p:cNvPr id="6" name="Picture 5" descr="An image of two women in hardhats sampling from a large CTD that has been brought on deck of a research vessel.">
            <a:extLst>
              <a:ext uri="{FF2B5EF4-FFF2-40B4-BE49-F238E27FC236}">
                <a16:creationId xmlns:a16="http://schemas.microsoft.com/office/drawing/2014/main" id="{01BF0652-21E8-074E-8504-529CFF681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25" y="2986793"/>
            <a:ext cx="3922510" cy="2941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E60848CE-A7D1-8548-A58F-B49FDE913B35}"/>
              </a:ext>
              <a:ext uri="{C183D7F6-B498-43B3-948B-1728B52AA6E4}">
                <adec:decorative xmlns:adec="http://schemas.microsoft.com/office/drawing/2017/decorative" val="1"/>
              </a:ext>
            </a:extLst>
          </p:cNvPr>
          <p:cNvSpPr/>
          <p:nvPr/>
        </p:nvSpPr>
        <p:spPr bwMode="auto">
          <a:xfrm>
            <a:off x="4715813" y="450742"/>
            <a:ext cx="6686985" cy="72599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a:extLst>
              <a:ext uri="{FF2B5EF4-FFF2-40B4-BE49-F238E27FC236}">
                <a16:creationId xmlns:a16="http://schemas.microsoft.com/office/drawing/2014/main" id="{34A59222-6906-694C-91D9-573FCB5C4571}"/>
              </a:ext>
            </a:extLst>
          </p:cNvPr>
          <p:cNvSpPr txBox="1">
            <a:spLocks/>
          </p:cNvSpPr>
          <p:nvPr/>
        </p:nvSpPr>
        <p:spPr>
          <a:xfrm>
            <a:off x="4715813" y="450742"/>
            <a:ext cx="6653222" cy="67207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Project Summary</a:t>
            </a:r>
          </a:p>
        </p:txBody>
      </p:sp>
    </p:spTree>
    <p:extLst>
      <p:ext uri="{BB962C8B-B14F-4D97-AF65-F5344CB8AC3E}">
        <p14:creationId xmlns:p14="http://schemas.microsoft.com/office/powerpoint/2010/main" val="314172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C1758-617A-44B5-B1CA-C14F81BBB509}"/>
              </a:ext>
            </a:extLst>
          </p:cNvPr>
          <p:cNvSpPr>
            <a:spLocks noGrp="1"/>
          </p:cNvSpPr>
          <p:nvPr>
            <p:ph idx="1"/>
          </p:nvPr>
        </p:nvSpPr>
        <p:spPr>
          <a:xfrm>
            <a:off x="0" y="5959584"/>
            <a:ext cx="11186160" cy="945294"/>
          </a:xfrm>
        </p:spPr>
        <p:txBody>
          <a:bodyPr>
            <a:normAutofit/>
          </a:bodyPr>
          <a:lstStyle/>
          <a:p>
            <a:pPr marL="0" indent="0" algn="ctr">
              <a:buNone/>
            </a:pPr>
            <a:r>
              <a:rPr lang="en-GB" i="1" dirty="0"/>
              <a:t>Marketing of the discipline does not match up with the range of skills required </a:t>
            </a:r>
          </a:p>
          <a:p>
            <a:pPr marL="0" indent="0" algn="ctr">
              <a:buNone/>
            </a:pPr>
            <a:r>
              <a:rPr lang="en-GB" i="1" dirty="0"/>
              <a:t>[Mol &amp; Atchison, 2019]</a:t>
            </a:r>
          </a:p>
        </p:txBody>
      </p:sp>
      <p:grpSp>
        <p:nvGrpSpPr>
          <p:cNvPr id="24" name="Group 23">
            <a:extLst>
              <a:ext uri="{FF2B5EF4-FFF2-40B4-BE49-F238E27FC236}">
                <a16:creationId xmlns:a16="http://schemas.microsoft.com/office/drawing/2014/main" id="{61ECEA84-589B-4982-9E2F-9763B43383B1}"/>
              </a:ext>
            </a:extLst>
          </p:cNvPr>
          <p:cNvGrpSpPr/>
          <p:nvPr/>
        </p:nvGrpSpPr>
        <p:grpSpPr>
          <a:xfrm>
            <a:off x="7590719" y="1481131"/>
            <a:ext cx="3198264" cy="4330124"/>
            <a:chOff x="7600879" y="1611092"/>
            <a:chExt cx="3198264" cy="4330124"/>
          </a:xfrm>
        </p:grpSpPr>
        <p:pic>
          <p:nvPicPr>
            <p:cNvPr id="22" name="Picture 21" descr="Picture of two researchers discussing a poster at a conference.">
              <a:extLst>
                <a:ext uri="{FF2B5EF4-FFF2-40B4-BE49-F238E27FC236}">
                  <a16:creationId xmlns:a16="http://schemas.microsoft.com/office/drawing/2014/main" id="{D95423DF-75C0-4C2E-B76A-A2EA2D234A3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9748" y="1611092"/>
              <a:ext cx="1769395" cy="1180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Picture of a bright orange shrimp in a petri dish with some detritus around it.">
              <a:extLst>
                <a:ext uri="{FF2B5EF4-FFF2-40B4-BE49-F238E27FC236}">
                  <a16:creationId xmlns:a16="http://schemas.microsoft.com/office/drawing/2014/main" id="{A077D437-6D3A-49C5-A521-13F64F4AA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879" y="2201179"/>
              <a:ext cx="1772956" cy="1329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Image of laptop and computer screens showing data and code.">
              <a:extLst>
                <a:ext uri="{FF2B5EF4-FFF2-40B4-BE49-F238E27FC236}">
                  <a16:creationId xmlns:a16="http://schemas.microsoft.com/office/drawing/2014/main" id="{F425FFE8-AADA-4323-9727-634747EC6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31707" y="3043100"/>
              <a:ext cx="1767418" cy="1325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Image of python code.">
              <a:extLst>
                <a:ext uri="{FF2B5EF4-FFF2-40B4-BE49-F238E27FC236}">
                  <a16:creationId xmlns:a16="http://schemas.microsoft.com/office/drawing/2014/main" id="{1B1FB890-0BB3-4890-916F-E388A98A8E9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05659" y="4042670"/>
              <a:ext cx="1769375" cy="1180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Image of a sensor in a box being tested with a laptop in an onshore laboratory.">
              <a:extLst>
                <a:ext uri="{FF2B5EF4-FFF2-40B4-BE49-F238E27FC236}">
                  <a16:creationId xmlns:a16="http://schemas.microsoft.com/office/drawing/2014/main" id="{B771C3E7-0575-4C99-A75F-370F3A791A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9759" y="4614319"/>
              <a:ext cx="1769375" cy="1326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9" name="Group 8">
            <a:extLst>
              <a:ext uri="{FF2B5EF4-FFF2-40B4-BE49-F238E27FC236}">
                <a16:creationId xmlns:a16="http://schemas.microsoft.com/office/drawing/2014/main" id="{D0E99FB2-DDC7-4AC6-815A-B7CF11091D74}"/>
              </a:ext>
            </a:extLst>
          </p:cNvPr>
          <p:cNvGrpSpPr/>
          <p:nvPr/>
        </p:nvGrpSpPr>
        <p:grpSpPr>
          <a:xfrm>
            <a:off x="1252759" y="1634616"/>
            <a:ext cx="4563882" cy="4055633"/>
            <a:chOff x="6511230" y="2360862"/>
            <a:chExt cx="4563882" cy="4055633"/>
          </a:xfrm>
        </p:grpSpPr>
        <p:pic>
          <p:nvPicPr>
            <p:cNvPr id="19" name="Picture 18" descr="Picture of the NOC Vacancies webpage which has a background of people sampling a CTD.">
              <a:extLst>
                <a:ext uri="{FF2B5EF4-FFF2-40B4-BE49-F238E27FC236}">
                  <a16:creationId xmlns:a16="http://schemas.microsoft.com/office/drawing/2014/main" id="{D570975B-F079-4E62-A324-0BDDC22EE29D}"/>
                </a:ext>
              </a:extLst>
            </p:cNvPr>
            <p:cNvPicPr>
              <a:picLocks noChangeAspect="1"/>
            </p:cNvPicPr>
            <p:nvPr/>
          </p:nvPicPr>
          <p:blipFill>
            <a:blip r:embed="rId9"/>
            <a:stretch>
              <a:fillRect/>
            </a:stretch>
          </p:blipFill>
          <p:spPr>
            <a:xfrm rot="630368">
              <a:off x="6631767" y="2360862"/>
              <a:ext cx="4177015" cy="1362010"/>
            </a:xfrm>
            <a:prstGeom prst="rect">
              <a:avLst/>
            </a:prstGeom>
          </p:spPr>
        </p:pic>
        <p:pic>
          <p:nvPicPr>
            <p:cNvPr id="21" name="Picture 20" descr="A screen grab of Google images when you search for 'marine scientist' which returns images of scuba divers.">
              <a:extLst>
                <a:ext uri="{FF2B5EF4-FFF2-40B4-BE49-F238E27FC236}">
                  <a16:creationId xmlns:a16="http://schemas.microsoft.com/office/drawing/2014/main" id="{62D5F156-B1A0-4FE0-B46E-B229C5C4D01B}"/>
                </a:ext>
              </a:extLst>
            </p:cNvPr>
            <p:cNvPicPr>
              <a:picLocks noChangeAspect="1"/>
            </p:cNvPicPr>
            <p:nvPr/>
          </p:nvPicPr>
          <p:blipFill rotWithShape="1">
            <a:blip r:embed="rId10"/>
            <a:srcRect r="49238"/>
            <a:stretch/>
          </p:blipFill>
          <p:spPr>
            <a:xfrm rot="1056038">
              <a:off x="8446163" y="3544573"/>
              <a:ext cx="2628949" cy="1796155"/>
            </a:xfrm>
            <a:prstGeom prst="rect">
              <a:avLst/>
            </a:prstGeom>
          </p:spPr>
        </p:pic>
        <p:pic>
          <p:nvPicPr>
            <p:cNvPr id="23" name="Picture 22" descr="Screen grab of the images that come up on Google when 'ocean scientist' is searched. Images are of scuba divers and people on research vessels. ">
              <a:extLst>
                <a:ext uri="{FF2B5EF4-FFF2-40B4-BE49-F238E27FC236}">
                  <a16:creationId xmlns:a16="http://schemas.microsoft.com/office/drawing/2014/main" id="{C940F9ED-B964-49EC-80F4-2084F7C7ABF0}"/>
                </a:ext>
              </a:extLst>
            </p:cNvPr>
            <p:cNvPicPr>
              <a:picLocks noChangeAspect="1"/>
            </p:cNvPicPr>
            <p:nvPr/>
          </p:nvPicPr>
          <p:blipFill>
            <a:blip r:embed="rId11"/>
            <a:stretch>
              <a:fillRect/>
            </a:stretch>
          </p:blipFill>
          <p:spPr>
            <a:xfrm rot="20836093">
              <a:off x="6511230" y="3330317"/>
              <a:ext cx="2117919" cy="2096857"/>
            </a:xfrm>
            <a:prstGeom prst="rect">
              <a:avLst/>
            </a:prstGeom>
          </p:spPr>
        </p:pic>
        <p:pic>
          <p:nvPicPr>
            <p:cNvPr id="25" name="Picture 24" descr="Screen grab of the British Antarctic Survey's Vacancies page. The page has a picture of fieldwork surrounded by ice.">
              <a:extLst>
                <a:ext uri="{FF2B5EF4-FFF2-40B4-BE49-F238E27FC236}">
                  <a16:creationId xmlns:a16="http://schemas.microsoft.com/office/drawing/2014/main" id="{B2898BEB-C5DF-4C91-9ED5-47C5DACFDE0F}"/>
                </a:ext>
              </a:extLst>
            </p:cNvPr>
            <p:cNvPicPr>
              <a:picLocks noChangeAspect="1"/>
            </p:cNvPicPr>
            <p:nvPr/>
          </p:nvPicPr>
          <p:blipFill>
            <a:blip r:embed="rId12"/>
            <a:stretch>
              <a:fillRect/>
            </a:stretch>
          </p:blipFill>
          <p:spPr>
            <a:xfrm rot="21089840">
              <a:off x="6647578" y="5108679"/>
              <a:ext cx="3880126" cy="1307816"/>
            </a:xfrm>
            <a:prstGeom prst="rect">
              <a:avLst/>
            </a:prstGeom>
          </p:spPr>
        </p:pic>
      </p:grpSp>
      <p:sp>
        <p:nvSpPr>
          <p:cNvPr id="26" name="Title 3">
            <a:extLst>
              <a:ext uri="{FF2B5EF4-FFF2-40B4-BE49-F238E27FC236}">
                <a16:creationId xmlns:a16="http://schemas.microsoft.com/office/drawing/2014/main" id="{439B4E20-D404-AC4D-B501-FEDFE024E25D}"/>
              </a:ext>
            </a:extLst>
          </p:cNvPr>
          <p:cNvSpPr txBox="1">
            <a:spLocks/>
          </p:cNvSpPr>
          <p:nvPr/>
        </p:nvSpPr>
        <p:spPr>
          <a:xfrm>
            <a:off x="5032306" y="387977"/>
            <a:ext cx="6629400" cy="7897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pPr algn="ctr"/>
            <a:r>
              <a:rPr lang="en-US" dirty="0"/>
              <a:t>Perceptions of Marine Science</a:t>
            </a:r>
          </a:p>
        </p:txBody>
      </p:sp>
      <p:grpSp>
        <p:nvGrpSpPr>
          <p:cNvPr id="2" name="Group 1">
            <a:extLst>
              <a:ext uri="{FF2B5EF4-FFF2-40B4-BE49-F238E27FC236}">
                <a16:creationId xmlns:a16="http://schemas.microsoft.com/office/drawing/2014/main" id="{807FA888-ACBE-42FA-82AC-11559E9E505D}"/>
              </a:ext>
            </a:extLst>
          </p:cNvPr>
          <p:cNvGrpSpPr/>
          <p:nvPr/>
        </p:nvGrpSpPr>
        <p:grpSpPr>
          <a:xfrm>
            <a:off x="5639399" y="3270888"/>
            <a:ext cx="1919770" cy="969121"/>
            <a:chOff x="5325587" y="3299038"/>
            <a:chExt cx="1919770" cy="969121"/>
          </a:xfrm>
        </p:grpSpPr>
        <p:sp>
          <p:nvSpPr>
            <p:cNvPr id="10" name="Arrow: Right 9">
              <a:extLst>
                <a:ext uri="{FF2B5EF4-FFF2-40B4-BE49-F238E27FC236}">
                  <a16:creationId xmlns:a16="http://schemas.microsoft.com/office/drawing/2014/main" id="{3153F02E-A147-406C-9812-233D28CA8B01}"/>
                </a:ext>
              </a:extLst>
            </p:cNvPr>
            <p:cNvSpPr/>
            <p:nvPr/>
          </p:nvSpPr>
          <p:spPr>
            <a:xfrm>
              <a:off x="5325587" y="3299038"/>
              <a:ext cx="1919770" cy="969121"/>
            </a:xfrm>
            <a:prstGeom prst="rightArrow">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0DDE6CF3-B406-4D75-914E-8E1B05184F57}"/>
                </a:ext>
              </a:extLst>
            </p:cNvPr>
            <p:cNvSpPr txBox="1"/>
            <p:nvPr/>
          </p:nvSpPr>
          <p:spPr>
            <a:xfrm>
              <a:off x="5461249" y="3576785"/>
              <a:ext cx="13393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51515"/>
                  </a:solidFill>
                  <a:effectLst/>
                  <a:uLnTx/>
                  <a:uFillTx/>
                  <a:latin typeface="Arial" panose="020B0604020202020204"/>
                  <a:ea typeface="+mn-ea"/>
                  <a:cs typeface="+mn-cs"/>
                </a:rPr>
                <a:t>In reality…</a:t>
              </a:r>
            </a:p>
          </p:txBody>
        </p:sp>
      </p:grpSp>
    </p:spTree>
    <p:extLst>
      <p:ext uri="{BB962C8B-B14F-4D97-AF65-F5344CB8AC3E}">
        <p14:creationId xmlns:p14="http://schemas.microsoft.com/office/powerpoint/2010/main" val="23999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3C0DC7C-C1E3-F64A-B496-994BC340B3D7}"/>
              </a:ext>
              <a:ext uri="{C183D7F6-B498-43B3-948B-1728B52AA6E4}">
                <adec:decorative xmlns:adec="http://schemas.microsoft.com/office/drawing/2017/decorative" val="1"/>
              </a:ext>
            </a:extLst>
          </p:cNvPr>
          <p:cNvSpPr/>
          <p:nvPr/>
        </p:nvSpPr>
        <p:spPr bwMode="auto">
          <a:xfrm>
            <a:off x="4715813" y="450743"/>
            <a:ext cx="6686985" cy="809098"/>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graphicFrame>
        <p:nvGraphicFramePr>
          <p:cNvPr id="6" name="Diagram 185">
            <a:extLst>
              <a:ext uri="{FF2B5EF4-FFF2-40B4-BE49-F238E27FC236}">
                <a16:creationId xmlns:a16="http://schemas.microsoft.com/office/drawing/2014/main" id="{3F5F1336-EC5B-C841-AD6E-86E857FED28A}"/>
              </a:ext>
            </a:extLst>
          </p:cNvPr>
          <p:cNvGraphicFramePr/>
          <p:nvPr>
            <p:extLst>
              <p:ext uri="{D42A27DB-BD31-4B8C-83A1-F6EECF244321}">
                <p14:modId xmlns:p14="http://schemas.microsoft.com/office/powerpoint/2010/main" val="3289646885"/>
              </p:ext>
            </p:extLst>
          </p:nvPr>
        </p:nvGraphicFramePr>
        <p:xfrm>
          <a:off x="934049" y="-391431"/>
          <a:ext cx="8191315" cy="8870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45E3AAFA-D8FC-4D41-9DB0-F30FF4C94D3E}"/>
              </a:ext>
            </a:extLst>
          </p:cNvPr>
          <p:cNvSpPr txBox="1">
            <a:spLocks/>
          </p:cNvSpPr>
          <p:nvPr/>
        </p:nvSpPr>
        <p:spPr>
          <a:xfrm>
            <a:off x="5818909" y="365760"/>
            <a:ext cx="5135603" cy="894080"/>
          </a:xfrm>
          <a:prstGeom prst="rect">
            <a:avLst/>
          </a:prstGeom>
        </p:spPr>
        <p:txBody>
          <a:bodyPr anchor="ct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GB" dirty="0"/>
              <a:t>Study Themes &amp; Outcomes</a:t>
            </a:r>
          </a:p>
        </p:txBody>
      </p:sp>
    </p:spTree>
    <p:extLst>
      <p:ext uri="{BB962C8B-B14F-4D97-AF65-F5344CB8AC3E}">
        <p14:creationId xmlns:p14="http://schemas.microsoft.com/office/powerpoint/2010/main" val="51037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439B4E20-D404-AC4D-B501-FEDFE024E25D}"/>
              </a:ext>
            </a:extLst>
          </p:cNvPr>
          <p:cNvSpPr txBox="1">
            <a:spLocks/>
          </p:cNvSpPr>
          <p:nvPr/>
        </p:nvSpPr>
        <p:spPr>
          <a:xfrm>
            <a:off x="5032306" y="387977"/>
            <a:ext cx="6629400" cy="7897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pPr algn="ctr"/>
            <a:r>
              <a:rPr lang="en-US" dirty="0"/>
              <a:t>Systematic Review Progress</a:t>
            </a:r>
          </a:p>
        </p:txBody>
      </p:sp>
      <p:pic>
        <p:nvPicPr>
          <p:cNvPr id="2052" name="Picture 4">
            <a:extLst>
              <a:ext uri="{FF2B5EF4-FFF2-40B4-BE49-F238E27FC236}">
                <a16:creationId xmlns:a16="http://schemas.microsoft.com/office/drawing/2014/main" id="{BD7A2520-4C1F-5F4C-A53F-E315D50AA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04"/>
          <a:stretch/>
        </p:blipFill>
        <p:spPr bwMode="auto">
          <a:xfrm>
            <a:off x="901699" y="1517073"/>
            <a:ext cx="10957792" cy="512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5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95C8BE-5D84-B94B-AB03-8888C6D6AE47}"/>
              </a:ext>
            </a:extLst>
          </p:cNvPr>
          <p:cNvSpPr>
            <a:spLocks noGrp="1"/>
          </p:cNvSpPr>
          <p:nvPr>
            <p:ph type="title"/>
          </p:nvPr>
        </p:nvSpPr>
        <p:spPr>
          <a:xfrm>
            <a:off x="4087906" y="681037"/>
            <a:ext cx="7265894" cy="1009651"/>
          </a:xfrm>
        </p:spPr>
        <p:txBody>
          <a:bodyPr/>
          <a:lstStyle/>
          <a:p>
            <a:r>
              <a:rPr lang="en-US" dirty="0"/>
              <a:t>Student perceptions – thematic analysis</a:t>
            </a:r>
          </a:p>
        </p:txBody>
      </p:sp>
      <p:pic>
        <p:nvPicPr>
          <p:cNvPr id="17" name="Picture 16" descr="Chart, bar chart&#10;&#10;Description automatically generated">
            <a:extLst>
              <a:ext uri="{FF2B5EF4-FFF2-40B4-BE49-F238E27FC236}">
                <a16:creationId xmlns:a16="http://schemas.microsoft.com/office/drawing/2014/main" id="{797517D5-CBBD-5CBA-F36C-312D32BEA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642" y="1690687"/>
            <a:ext cx="6045158" cy="3623755"/>
          </a:xfrm>
          <a:prstGeom prst="rect">
            <a:avLst/>
          </a:prstGeom>
        </p:spPr>
      </p:pic>
      <p:pic>
        <p:nvPicPr>
          <p:cNvPr id="19" name="Picture 18" descr="Chart, bar chart&#10;&#10;Description automatically generated">
            <a:extLst>
              <a:ext uri="{FF2B5EF4-FFF2-40B4-BE49-F238E27FC236}">
                <a16:creationId xmlns:a16="http://schemas.microsoft.com/office/drawing/2014/main" id="{D02F5DBF-EC54-7031-7CEE-0A4C18583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 y="1690687"/>
            <a:ext cx="6028459" cy="3623755"/>
          </a:xfrm>
          <a:prstGeom prst="rect">
            <a:avLst/>
          </a:prstGeom>
        </p:spPr>
      </p:pic>
      <p:sp>
        <p:nvSpPr>
          <p:cNvPr id="20" name="Rectangle 19">
            <a:extLst>
              <a:ext uri="{FF2B5EF4-FFF2-40B4-BE49-F238E27FC236}">
                <a16:creationId xmlns:a16="http://schemas.microsoft.com/office/drawing/2014/main" id="{A92D41BD-779F-2BB3-71E5-E10D8F4E3B9C}"/>
              </a:ext>
            </a:extLst>
          </p:cNvPr>
          <p:cNvSpPr/>
          <p:nvPr/>
        </p:nvSpPr>
        <p:spPr>
          <a:xfrm>
            <a:off x="127000" y="1690689"/>
            <a:ext cx="11938000" cy="3623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66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95C8BE-5D84-B94B-AB03-8888C6D6AE47}"/>
              </a:ext>
            </a:extLst>
          </p:cNvPr>
          <p:cNvSpPr>
            <a:spLocks noGrp="1"/>
          </p:cNvSpPr>
          <p:nvPr>
            <p:ph type="title"/>
          </p:nvPr>
        </p:nvSpPr>
        <p:spPr>
          <a:xfrm>
            <a:off x="4320988" y="681037"/>
            <a:ext cx="7032812" cy="1009651"/>
          </a:xfrm>
        </p:spPr>
        <p:txBody>
          <a:bodyPr/>
          <a:lstStyle/>
          <a:p>
            <a:r>
              <a:rPr lang="en-US" dirty="0"/>
              <a:t>Student perceptions – Likert-scale</a:t>
            </a:r>
          </a:p>
        </p:txBody>
      </p:sp>
      <p:pic>
        <p:nvPicPr>
          <p:cNvPr id="3" name="Picture 2" descr="Chart, bar chart&#10;&#10;Description automatically generated">
            <a:extLst>
              <a:ext uri="{FF2B5EF4-FFF2-40B4-BE49-F238E27FC236}">
                <a16:creationId xmlns:a16="http://schemas.microsoft.com/office/drawing/2014/main" id="{D83AC032-C175-DE6A-67DE-B98829451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 y="1690688"/>
            <a:ext cx="6206115" cy="3638067"/>
          </a:xfrm>
          <a:prstGeom prst="rect">
            <a:avLst/>
          </a:prstGeom>
        </p:spPr>
      </p:pic>
      <p:pic>
        <p:nvPicPr>
          <p:cNvPr id="5" name="Picture 4" descr="Chart, bar chart&#10;&#10;Description automatically generated">
            <a:extLst>
              <a:ext uri="{FF2B5EF4-FFF2-40B4-BE49-F238E27FC236}">
                <a16:creationId xmlns:a16="http://schemas.microsoft.com/office/drawing/2014/main" id="{5974D03F-6304-E549-255B-EA5C0FF7AC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715" y="1690687"/>
            <a:ext cx="5757285" cy="3638067"/>
          </a:xfrm>
          <a:prstGeom prst="rect">
            <a:avLst/>
          </a:prstGeom>
        </p:spPr>
      </p:pic>
      <p:sp>
        <p:nvSpPr>
          <p:cNvPr id="6" name="Rectangle 5">
            <a:extLst>
              <a:ext uri="{FF2B5EF4-FFF2-40B4-BE49-F238E27FC236}">
                <a16:creationId xmlns:a16="http://schemas.microsoft.com/office/drawing/2014/main" id="{D694347C-3EB0-7F72-A397-464FC35CCBA6}"/>
              </a:ext>
            </a:extLst>
          </p:cNvPr>
          <p:cNvSpPr/>
          <p:nvPr/>
        </p:nvSpPr>
        <p:spPr>
          <a:xfrm>
            <a:off x="127000" y="1690688"/>
            <a:ext cx="11938000" cy="3638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91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0FBD3-63A7-4782-ABE9-8776F0F6FD32}"/>
              </a:ext>
            </a:extLst>
          </p:cNvPr>
          <p:cNvPicPr>
            <a:picLocks noChangeAspect="1"/>
          </p:cNvPicPr>
          <p:nvPr/>
        </p:nvPicPr>
        <p:blipFill>
          <a:blip r:embed="rId3"/>
          <a:stretch>
            <a:fillRect/>
          </a:stretch>
        </p:blipFill>
        <p:spPr>
          <a:xfrm>
            <a:off x="5359332" y="1518198"/>
            <a:ext cx="6637183" cy="4300563"/>
          </a:xfrm>
          <a:prstGeom prst="rect">
            <a:avLst/>
          </a:prstGeom>
        </p:spPr>
      </p:pic>
      <p:sp>
        <p:nvSpPr>
          <p:cNvPr id="8" name="TextBox 7">
            <a:extLst>
              <a:ext uri="{FF2B5EF4-FFF2-40B4-BE49-F238E27FC236}">
                <a16:creationId xmlns:a16="http://schemas.microsoft.com/office/drawing/2014/main" id="{8B60DBD3-96CA-3F50-C90E-229D98A01445}"/>
              </a:ext>
            </a:extLst>
          </p:cNvPr>
          <p:cNvSpPr txBox="1"/>
          <p:nvPr/>
        </p:nvSpPr>
        <p:spPr>
          <a:xfrm>
            <a:off x="651154" y="1518198"/>
            <a:ext cx="5444846" cy="4300563"/>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ABB17E97-6276-DF5A-8438-978FC41AAD7D}"/>
              </a:ext>
            </a:extLst>
          </p:cNvPr>
          <p:cNvPicPr>
            <a:picLocks noChangeAspect="1"/>
          </p:cNvPicPr>
          <p:nvPr/>
        </p:nvPicPr>
        <p:blipFill>
          <a:blip r:embed="rId4"/>
          <a:stretch>
            <a:fillRect/>
          </a:stretch>
        </p:blipFill>
        <p:spPr>
          <a:xfrm>
            <a:off x="651154" y="1825624"/>
            <a:ext cx="6171211" cy="3993137"/>
          </a:xfrm>
          <a:prstGeom prst="rect">
            <a:avLst/>
          </a:prstGeom>
        </p:spPr>
      </p:pic>
      <p:sp>
        <p:nvSpPr>
          <p:cNvPr id="9" name="Rectangle 8">
            <a:extLst>
              <a:ext uri="{FF2B5EF4-FFF2-40B4-BE49-F238E27FC236}">
                <a16:creationId xmlns:a16="http://schemas.microsoft.com/office/drawing/2014/main" id="{5A59FF89-8230-B100-2B3A-9F866D9CAF75}"/>
              </a:ext>
            </a:extLst>
          </p:cNvPr>
          <p:cNvSpPr/>
          <p:nvPr/>
        </p:nvSpPr>
        <p:spPr>
          <a:xfrm>
            <a:off x="651154" y="1518198"/>
            <a:ext cx="11345361" cy="43005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F67A05D-7E7F-33D7-63AD-31CD9248EA16}"/>
              </a:ext>
            </a:extLst>
          </p:cNvPr>
          <p:cNvSpPr>
            <a:spLocks noGrp="1"/>
          </p:cNvSpPr>
          <p:nvPr>
            <p:ph type="title"/>
          </p:nvPr>
        </p:nvSpPr>
        <p:spPr/>
        <p:txBody>
          <a:bodyPr/>
          <a:lstStyle/>
          <a:p>
            <a:r>
              <a:rPr lang="en-US" dirty="0"/>
              <a:t>Staff perceptions</a:t>
            </a:r>
          </a:p>
        </p:txBody>
      </p:sp>
    </p:spTree>
    <p:extLst>
      <p:ext uri="{BB962C8B-B14F-4D97-AF65-F5344CB8AC3E}">
        <p14:creationId xmlns:p14="http://schemas.microsoft.com/office/powerpoint/2010/main" val="82222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CE Building">
            <a:extLst>
              <a:ext uri="{FF2B5EF4-FFF2-40B4-BE49-F238E27FC236}">
                <a16:creationId xmlns:a16="http://schemas.microsoft.com/office/drawing/2014/main" id="{F6FC9A54-CC1A-8748-8A94-EE43A79E8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normAutofit/>
          </a:bodyPr>
          <a:lstStyle/>
          <a:p>
            <a:pPr algn="l"/>
            <a:r>
              <a:rPr lang="en-US" dirty="0">
                <a:solidFill>
                  <a:schemeClr val="tx1"/>
                </a:solidFill>
              </a:rPr>
              <a:t>In summary</a:t>
            </a: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r>
              <a:rPr lang="en-US" dirty="0"/>
              <a:t>Disconnect between students &amp; staff</a:t>
            </a:r>
          </a:p>
          <a:p>
            <a:r>
              <a:rPr lang="en-US" dirty="0"/>
              <a:t>Majority view is barriers are financial</a:t>
            </a:r>
          </a:p>
          <a:p>
            <a:r>
              <a:rPr lang="en-US" dirty="0"/>
              <a:t>Good appreciation for digital skills, but not motivator to join discipline</a:t>
            </a:r>
          </a:p>
        </p:txBody>
      </p:sp>
      <p:sp>
        <p:nvSpPr>
          <p:cNvPr id="10" name="Rectangle 9">
            <a:extLst>
              <a:ext uri="{FF2B5EF4-FFF2-40B4-BE49-F238E27FC236}">
                <a16:creationId xmlns:a16="http://schemas.microsoft.com/office/drawing/2014/main" id="{E60848CE-A7D1-8548-A58F-B49FDE913B35}"/>
              </a:ext>
              <a:ext uri="{C183D7F6-B498-43B3-948B-1728B52AA6E4}">
                <adec:decorative xmlns:adec="http://schemas.microsoft.com/office/drawing/2017/decorative" val="1"/>
              </a:ext>
            </a:extLst>
          </p:cNvPr>
          <p:cNvSpPr/>
          <p:nvPr/>
        </p:nvSpPr>
        <p:spPr bwMode="auto">
          <a:xfrm>
            <a:off x="4715813" y="450742"/>
            <a:ext cx="6686985" cy="72599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1" name="Title 1">
            <a:extLst>
              <a:ext uri="{FF2B5EF4-FFF2-40B4-BE49-F238E27FC236}">
                <a16:creationId xmlns:a16="http://schemas.microsoft.com/office/drawing/2014/main" id="{34A59222-6906-694C-91D9-573FCB5C4571}"/>
              </a:ext>
            </a:extLst>
          </p:cNvPr>
          <p:cNvSpPr txBox="1">
            <a:spLocks/>
          </p:cNvSpPr>
          <p:nvPr/>
        </p:nvSpPr>
        <p:spPr>
          <a:xfrm>
            <a:off x="4715813" y="450742"/>
            <a:ext cx="6653222" cy="67207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Conclusions</a:t>
            </a:r>
          </a:p>
        </p:txBody>
      </p:sp>
      <p:pic>
        <p:nvPicPr>
          <p:cNvPr id="3" name="Picture 2" descr="Chart, bar chart&#10;&#10;Description automatically generated">
            <a:extLst>
              <a:ext uri="{FF2B5EF4-FFF2-40B4-BE49-F238E27FC236}">
                <a16:creationId xmlns:a16="http://schemas.microsoft.com/office/drawing/2014/main" id="{10BC8181-B645-2056-4B1D-55A8D6C97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0785" y="3620661"/>
            <a:ext cx="6318250" cy="3094944"/>
          </a:xfrm>
          <a:prstGeom prst="rect">
            <a:avLst/>
          </a:prstGeom>
          <a:ln>
            <a:solidFill>
              <a:schemeClr val="tx1"/>
            </a:solidFill>
          </a:ln>
        </p:spPr>
      </p:pic>
    </p:spTree>
    <p:extLst>
      <p:ext uri="{BB962C8B-B14F-4D97-AF65-F5344CB8AC3E}">
        <p14:creationId xmlns:p14="http://schemas.microsoft.com/office/powerpoint/2010/main" val="271314874"/>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2787</TotalTime>
  <Words>447</Words>
  <Application>Microsoft Office PowerPoint</Application>
  <PresentationFormat>Widescreen</PresentationFormat>
  <Paragraphs>57</Paragraphs>
  <Slides>10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Motivation </vt:lpstr>
      <vt:lpstr>PowerPoint Presentation</vt:lpstr>
      <vt:lpstr>PowerPoint Presentation</vt:lpstr>
      <vt:lpstr>PowerPoint Presentation</vt:lpstr>
      <vt:lpstr>Student perceptions – thematic analysis</vt:lpstr>
      <vt:lpstr>Student perceptions – Likert-scale</vt:lpstr>
      <vt:lpstr>Staff perceptions</vt:lpstr>
      <vt:lpstr>In summary</vt:lpstr>
      <vt:lpstr>Thank you!  anna.mcgregor@glasgow.ac.uk @AENMcGregor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Leigh Bunton</cp:lastModifiedBy>
  <cp:revision>72</cp:revision>
  <dcterms:created xsi:type="dcterms:W3CDTF">2021-01-06T14:22:07Z</dcterms:created>
  <dcterms:modified xsi:type="dcterms:W3CDTF">2022-09-29T09:21:01Z</dcterms:modified>
</cp:coreProperties>
</file>