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6" autoAdjust="0"/>
    <p:restoredTop sz="94660"/>
  </p:normalViewPr>
  <p:slideViewPr>
    <p:cSldViewPr snapToGrid="0">
      <p:cViewPr>
        <p:scale>
          <a:sx n="81" d="100"/>
          <a:sy n="81" d="100"/>
        </p:scale>
        <p:origin x="132" y="-2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C0F28B-45E3-4585-87E3-73838692A70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7200" y="668049"/>
            <a:ext cx="7626795" cy="2841914"/>
          </a:xfrm>
        </p:spPr>
        <p:txBody>
          <a:bodyPr anchor="b">
            <a:normAutofit/>
          </a:bodyPr>
          <a:lstStyle>
            <a:lvl1pPr algn="l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4F755B0-E17A-4B52-A99D-C35BB18BB2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7200" y="3602038"/>
            <a:ext cx="7626795" cy="2501728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390C28-805B-4DA6-A10E-651C0FD017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8048B-57AF-4F53-BC84-8E0A1033FBEC}" type="datetimeFigureOut">
              <a:rPr lang="en-US" smtClean="0"/>
              <a:t>6/25/2021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5EBBA9-C52F-4628-AE0D-DCD1772F91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5BAC57-F8E1-4B54-A111-CB53B32031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A8A1B-4E1E-43EF-8A39-7D4A3879B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5189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4A5B40-C529-41A6-8D06-07AF9430A8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BB5A354-E2A8-4A91-9D7A-36D9E0915CC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5D3944-2E3D-42BC-B83D-7630699D48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8048B-57AF-4F53-BC84-8E0A1033FBEC}" type="datetimeFigureOut">
              <a:rPr lang="en-US" smtClean="0"/>
              <a:t>6/25/2021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FC57FA-204E-4A7A-BAE2-DF17BB0FFB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BDA36D-49FF-495A-8E25-4CCC98E390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A8A1B-4E1E-43EF-8A39-7D4A3879B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9175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544ECD05-4E94-4A60-8FDA-700BF100B0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0"/>
            <a:ext cx="12188952" cy="6858000"/>
          </a:xfrm>
          <a:prstGeom prst="rect">
            <a:avLst/>
          </a:prstGeom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18" name="Color Fill">
            <a:extLst>
              <a:ext uri="{FF2B5EF4-FFF2-40B4-BE49-F238E27FC236}">
                <a16:creationId xmlns:a16="http://schemas.microsoft.com/office/drawing/2014/main" id="{8BCB0EB2-4067-418C-9465-9D4C71240E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>
              <a:lumMod val="75000"/>
              <a:lumOff val="25000"/>
              <a:alpha val="40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>
              <a:solidFill>
                <a:schemeClr val="bg2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04E37999-41E7-446D-8C53-B904C3CE87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0300855" y="0"/>
            <a:ext cx="1891145" cy="5600700"/>
            <a:chOff x="10300855" y="0"/>
            <a:chExt cx="1891145" cy="5600700"/>
          </a:xfrm>
        </p:grpSpPr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438A90E8-87F8-4150-B5EB-E19C8A01AFB9}"/>
                </a:ext>
              </a:extLst>
            </p:cNvPr>
            <p:cNvSpPr/>
            <p:nvPr/>
          </p:nvSpPr>
          <p:spPr>
            <a:xfrm>
              <a:off x="11783194" y="2943021"/>
              <a:ext cx="246527" cy="2465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0" name="Graphic 9">
              <a:extLst>
                <a:ext uri="{FF2B5EF4-FFF2-40B4-BE49-F238E27FC236}">
                  <a16:creationId xmlns:a16="http://schemas.microsoft.com/office/drawing/2014/main" id="{724DCA1C-A8E8-4F90-8FAE-85B1426C108A}"/>
                </a:ext>
              </a:extLst>
            </p:cNvPr>
            <p:cNvSpPr/>
            <p:nvPr/>
          </p:nvSpPr>
          <p:spPr>
            <a:xfrm>
              <a:off x="10330568" y="2199078"/>
              <a:ext cx="1195288" cy="1195289"/>
            </a:xfrm>
            <a:custGeom>
              <a:avLst/>
              <a:gdLst>
                <a:gd name="connsiteX0" fmla="*/ 6861546 w 6861545"/>
                <a:gd name="connsiteY0" fmla="*/ 6861546 h 6861545"/>
                <a:gd name="connsiteX1" fmla="*/ 3435812 w 6861545"/>
                <a:gd name="connsiteY1" fmla="*/ 6861546 h 6861545"/>
                <a:gd name="connsiteX2" fmla="*/ 0 w 6861545"/>
                <a:gd name="connsiteY2" fmla="*/ 3425734 h 6861545"/>
                <a:gd name="connsiteX3" fmla="*/ 0 w 6861545"/>
                <a:gd name="connsiteY3" fmla="*/ 0 h 6861545"/>
                <a:gd name="connsiteX4" fmla="*/ 3425734 w 6861545"/>
                <a:gd name="connsiteY4" fmla="*/ 0 h 6861545"/>
                <a:gd name="connsiteX5" fmla="*/ 6861546 w 6861545"/>
                <a:gd name="connsiteY5" fmla="*/ 3435812 h 6861545"/>
                <a:gd name="connsiteX6" fmla="*/ 6861546 w 6861545"/>
                <a:gd name="connsiteY6" fmla="*/ 6861546 h 68615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861545" h="6861545">
                  <a:moveTo>
                    <a:pt x="6861546" y="6861546"/>
                  </a:moveTo>
                  <a:lnTo>
                    <a:pt x="3435812" y="6861546"/>
                  </a:lnTo>
                  <a:cubicBezTo>
                    <a:pt x="1538245" y="6861546"/>
                    <a:pt x="0" y="5323301"/>
                    <a:pt x="0" y="3425734"/>
                  </a:cubicBezTo>
                  <a:lnTo>
                    <a:pt x="0" y="0"/>
                  </a:lnTo>
                  <a:lnTo>
                    <a:pt x="3425734" y="0"/>
                  </a:lnTo>
                  <a:cubicBezTo>
                    <a:pt x="5323301" y="0"/>
                    <a:pt x="6861546" y="1538245"/>
                    <a:pt x="6861546" y="3435812"/>
                  </a:cubicBezTo>
                  <a:lnTo>
                    <a:pt x="6861546" y="6861546"/>
                  </a:lnTo>
                  <a:close/>
                </a:path>
              </a:pathLst>
            </a:custGeom>
            <a:solidFill>
              <a:schemeClr val="accent1">
                <a:lumMod val="75000"/>
                <a:alpha val="65000"/>
              </a:schemeClr>
            </a:solidFill>
            <a:ln w="9331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/>
              <a:endParaRPr lang="en-US" dirty="0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158D6291-6756-44E3-9FCE-0B2ECA5EE664}"/>
                </a:ext>
              </a:extLst>
            </p:cNvPr>
            <p:cNvSpPr/>
            <p:nvPr/>
          </p:nvSpPr>
          <p:spPr>
            <a:xfrm flipV="1">
              <a:off x="11151383" y="4336822"/>
              <a:ext cx="1040617" cy="1263878"/>
            </a:xfrm>
            <a:custGeom>
              <a:avLst/>
              <a:gdLst>
                <a:gd name="connsiteX0" fmla="*/ 1087069 w 1119832"/>
                <a:gd name="connsiteY0" fmla="*/ 1138 h 1360088"/>
                <a:gd name="connsiteX1" fmla="*/ 1119832 w 1119832"/>
                <a:gd name="connsiteY1" fmla="*/ 3278 h 1360088"/>
                <a:gd name="connsiteX2" fmla="*/ 1119832 w 1119832"/>
                <a:gd name="connsiteY2" fmla="*/ 1097964 h 1360088"/>
                <a:gd name="connsiteX3" fmla="*/ 1109686 w 1119832"/>
                <a:gd name="connsiteY3" fmla="*/ 1109686 h 1360088"/>
                <a:gd name="connsiteX4" fmla="*/ 25249 w 1119832"/>
                <a:gd name="connsiteY4" fmla="*/ 1334840 h 1360088"/>
                <a:gd name="connsiteX5" fmla="*/ 250404 w 1119832"/>
                <a:gd name="connsiteY5" fmla="*/ 250404 h 1360088"/>
                <a:gd name="connsiteX6" fmla="*/ 1087069 w 1119832"/>
                <a:gd name="connsiteY6" fmla="*/ 1138 h 13600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19832" h="1360088">
                  <a:moveTo>
                    <a:pt x="1087069" y="1138"/>
                  </a:moveTo>
                  <a:lnTo>
                    <a:pt x="1119832" y="3278"/>
                  </a:lnTo>
                  <a:lnTo>
                    <a:pt x="1119832" y="1097964"/>
                  </a:lnTo>
                  <a:lnTo>
                    <a:pt x="1109686" y="1109686"/>
                  </a:lnTo>
                  <a:cubicBezTo>
                    <a:pt x="748058" y="1471314"/>
                    <a:pt x="25249" y="1334840"/>
                    <a:pt x="25249" y="1334840"/>
                  </a:cubicBezTo>
                  <a:cubicBezTo>
                    <a:pt x="25249" y="1334840"/>
                    <a:pt x="-111224" y="612032"/>
                    <a:pt x="250404" y="250404"/>
                  </a:cubicBezTo>
                  <a:cubicBezTo>
                    <a:pt x="476422" y="24386"/>
                    <a:pt x="843525" y="-7060"/>
                    <a:pt x="1087069" y="1138"/>
                  </a:cubicBezTo>
                  <a:close/>
                </a:path>
              </a:pathLst>
            </a:custGeom>
            <a:pattFill prst="pct5">
              <a:fgClr>
                <a:schemeClr val="accent4">
                  <a:lumMod val="60000"/>
                  <a:lumOff val="40000"/>
                </a:schemeClr>
              </a:fgClr>
              <a:bgClr>
                <a:schemeClr val="accent1">
                  <a:lumMod val="75000"/>
                </a:schemeClr>
              </a:bgClr>
            </a:pattFill>
            <a:ln w="9525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/>
              <a:endParaRPr lang="en-US" dirty="0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C37CA96E-9DD9-4172-B63B-50DF43B576D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>
              <a:off x="11638492" y="2767655"/>
              <a:ext cx="553508" cy="1567713"/>
            </a:xfrm>
            <a:custGeom>
              <a:avLst/>
              <a:gdLst>
                <a:gd name="connsiteX0" fmla="*/ 612019 w 612019"/>
                <a:gd name="connsiteY0" fmla="*/ 0 h 1733435"/>
                <a:gd name="connsiteX1" fmla="*/ 612019 w 612019"/>
                <a:gd name="connsiteY1" fmla="*/ 1733435 h 1733435"/>
                <a:gd name="connsiteX2" fmla="*/ 180103 w 612019"/>
                <a:gd name="connsiteY2" fmla="*/ 1301519 h 1733435"/>
                <a:gd name="connsiteX3" fmla="*/ 180103 w 612019"/>
                <a:gd name="connsiteY3" fmla="*/ 431916 h 17334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12019" h="1733435">
                  <a:moveTo>
                    <a:pt x="612019" y="0"/>
                  </a:moveTo>
                  <a:lnTo>
                    <a:pt x="612019" y="1733435"/>
                  </a:lnTo>
                  <a:lnTo>
                    <a:pt x="180103" y="1301519"/>
                  </a:lnTo>
                  <a:cubicBezTo>
                    <a:pt x="-60034" y="1061382"/>
                    <a:pt x="-60034" y="672053"/>
                    <a:pt x="180103" y="431916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60000"/>
              </a:schemeClr>
            </a:solidFill>
            <a:ln w="9331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/>
              <a:endParaRPr lang="en-US" dirty="0"/>
            </a:p>
          </p:txBody>
        </p:sp>
        <p:sp>
          <p:nvSpPr>
            <p:cNvPr id="13" name="Graphic 9">
              <a:extLst>
                <a:ext uri="{FF2B5EF4-FFF2-40B4-BE49-F238E27FC236}">
                  <a16:creationId xmlns:a16="http://schemas.microsoft.com/office/drawing/2014/main" id="{B335AFFE-BF3D-491C-8255-692B9DAC6775}"/>
                </a:ext>
              </a:extLst>
            </p:cNvPr>
            <p:cNvSpPr/>
            <p:nvPr/>
          </p:nvSpPr>
          <p:spPr>
            <a:xfrm flipH="1">
              <a:off x="10300855" y="0"/>
              <a:ext cx="1891145" cy="1891145"/>
            </a:xfrm>
            <a:custGeom>
              <a:avLst/>
              <a:gdLst>
                <a:gd name="connsiteX0" fmla="*/ 6861546 w 6861545"/>
                <a:gd name="connsiteY0" fmla="*/ 6861546 h 6861545"/>
                <a:gd name="connsiteX1" fmla="*/ 3435812 w 6861545"/>
                <a:gd name="connsiteY1" fmla="*/ 6861546 h 6861545"/>
                <a:gd name="connsiteX2" fmla="*/ 0 w 6861545"/>
                <a:gd name="connsiteY2" fmla="*/ 3425734 h 6861545"/>
                <a:gd name="connsiteX3" fmla="*/ 0 w 6861545"/>
                <a:gd name="connsiteY3" fmla="*/ 0 h 6861545"/>
                <a:gd name="connsiteX4" fmla="*/ 3425734 w 6861545"/>
                <a:gd name="connsiteY4" fmla="*/ 0 h 6861545"/>
                <a:gd name="connsiteX5" fmla="*/ 6861546 w 6861545"/>
                <a:gd name="connsiteY5" fmla="*/ 3435812 h 6861545"/>
                <a:gd name="connsiteX6" fmla="*/ 6861546 w 6861545"/>
                <a:gd name="connsiteY6" fmla="*/ 6861546 h 68615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861545" h="6861545">
                  <a:moveTo>
                    <a:pt x="6861546" y="6861546"/>
                  </a:moveTo>
                  <a:lnTo>
                    <a:pt x="3435812" y="6861546"/>
                  </a:lnTo>
                  <a:cubicBezTo>
                    <a:pt x="1538245" y="6861546"/>
                    <a:pt x="0" y="5323301"/>
                    <a:pt x="0" y="3425734"/>
                  </a:cubicBezTo>
                  <a:lnTo>
                    <a:pt x="0" y="0"/>
                  </a:lnTo>
                  <a:lnTo>
                    <a:pt x="3425734" y="0"/>
                  </a:lnTo>
                  <a:cubicBezTo>
                    <a:pt x="5323301" y="0"/>
                    <a:pt x="6861546" y="1538245"/>
                    <a:pt x="6861546" y="3435812"/>
                  </a:cubicBezTo>
                  <a:lnTo>
                    <a:pt x="6861546" y="6861546"/>
                  </a:lnTo>
                  <a:close/>
                </a:path>
              </a:pathLst>
            </a:custGeom>
            <a:solidFill>
              <a:schemeClr val="accent1">
                <a:alpha val="60000"/>
              </a:schemeClr>
            </a:solidFill>
            <a:ln w="9331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dirty="0"/>
            </a:p>
          </p:txBody>
        </p:sp>
        <p:sp>
          <p:nvSpPr>
            <p:cNvPr id="14" name="Graphic 9">
              <a:extLst>
                <a:ext uri="{FF2B5EF4-FFF2-40B4-BE49-F238E27FC236}">
                  <a16:creationId xmlns:a16="http://schemas.microsoft.com/office/drawing/2014/main" id="{AA052AAF-7A7C-4EDB-AE2C-FCA3A756C4E5}"/>
                </a:ext>
              </a:extLst>
            </p:cNvPr>
            <p:cNvSpPr/>
            <p:nvPr/>
          </p:nvSpPr>
          <p:spPr>
            <a:xfrm flipH="1">
              <a:off x="10424367" y="122795"/>
              <a:ext cx="1644119" cy="1644119"/>
            </a:xfrm>
            <a:custGeom>
              <a:avLst/>
              <a:gdLst>
                <a:gd name="connsiteX0" fmla="*/ 6861546 w 6861545"/>
                <a:gd name="connsiteY0" fmla="*/ 6861546 h 6861545"/>
                <a:gd name="connsiteX1" fmla="*/ 3435812 w 6861545"/>
                <a:gd name="connsiteY1" fmla="*/ 6861546 h 6861545"/>
                <a:gd name="connsiteX2" fmla="*/ 0 w 6861545"/>
                <a:gd name="connsiteY2" fmla="*/ 3425734 h 6861545"/>
                <a:gd name="connsiteX3" fmla="*/ 0 w 6861545"/>
                <a:gd name="connsiteY3" fmla="*/ 0 h 6861545"/>
                <a:gd name="connsiteX4" fmla="*/ 3425734 w 6861545"/>
                <a:gd name="connsiteY4" fmla="*/ 0 h 6861545"/>
                <a:gd name="connsiteX5" fmla="*/ 6861546 w 6861545"/>
                <a:gd name="connsiteY5" fmla="*/ 3435812 h 6861545"/>
                <a:gd name="connsiteX6" fmla="*/ 6861546 w 6861545"/>
                <a:gd name="connsiteY6" fmla="*/ 6861546 h 68615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861545" h="6861545">
                  <a:moveTo>
                    <a:pt x="6861546" y="6861546"/>
                  </a:moveTo>
                  <a:lnTo>
                    <a:pt x="3435812" y="6861546"/>
                  </a:lnTo>
                  <a:cubicBezTo>
                    <a:pt x="1538245" y="6861546"/>
                    <a:pt x="0" y="5323301"/>
                    <a:pt x="0" y="3425734"/>
                  </a:cubicBezTo>
                  <a:lnTo>
                    <a:pt x="0" y="0"/>
                  </a:lnTo>
                  <a:lnTo>
                    <a:pt x="3425734" y="0"/>
                  </a:lnTo>
                  <a:cubicBezTo>
                    <a:pt x="5323301" y="0"/>
                    <a:pt x="6861546" y="1538245"/>
                    <a:pt x="6861546" y="3435812"/>
                  </a:cubicBezTo>
                  <a:lnTo>
                    <a:pt x="6861546" y="6861546"/>
                  </a:lnTo>
                  <a:close/>
                </a:path>
              </a:pathLst>
            </a:custGeom>
            <a:pattFill prst="pct5">
              <a:fgClr>
                <a:schemeClr val="accent4">
                  <a:lumMod val="60000"/>
                  <a:lumOff val="40000"/>
                </a:schemeClr>
              </a:fgClr>
              <a:bgClr>
                <a:schemeClr val="accent1">
                  <a:lumMod val="75000"/>
                </a:schemeClr>
              </a:bgClr>
            </a:pattFill>
            <a:ln w="9525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dirty="0"/>
            </a:p>
          </p:txBody>
        </p:sp>
      </p:grpSp>
      <p:sp>
        <p:nvSpPr>
          <p:cNvPr id="20" name="Texture">
            <a:extLst>
              <a:ext uri="{FF2B5EF4-FFF2-40B4-BE49-F238E27FC236}">
                <a16:creationId xmlns:a16="http://schemas.microsoft.com/office/drawing/2014/main" id="{31F99E9D-6528-47AC-B178-7032D0E17D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048" y="0"/>
            <a:ext cx="12188952" cy="6858000"/>
          </a:xfrm>
          <a:prstGeom prst="rect">
            <a:avLst/>
          </a:prstGeom>
          <a:blipFill dpi="0" rotWithShape="1">
            <a:blip r:embed="rId2">
              <a:alphaModFix amt="6000"/>
            </a:blip>
            <a:srcRect/>
            <a:tile tx="0" ty="0" sx="100000" sy="100000" flip="none" algn="tl"/>
          </a:blip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Vertical Title 1">
            <a:extLst>
              <a:ext uri="{FF2B5EF4-FFF2-40B4-BE49-F238E27FC236}">
                <a16:creationId xmlns:a16="http://schemas.microsoft.com/office/drawing/2014/main" id="{834DD302-622D-4E42-BD6F-FAAA98B3728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306311" y="668049"/>
            <a:ext cx="2628900" cy="55089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C70D9F5-C907-405F-BE11-571C61745E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668049"/>
            <a:ext cx="6689098" cy="55089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CFD860-3FBD-4FE7-A9FD-1D4A4D10AA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8048B-57AF-4F53-BC84-8E0A1033FBEC}" type="datetimeFigureOut">
              <a:rPr lang="en-US" smtClean="0"/>
              <a:t>6/25/2021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0A367B-81B3-4BD3-9C95-18EC0710A2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7D8E54-346D-4D66-BF99-96DA43F80D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A8A1B-4E1E-43EF-8A39-7D4A3879B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66903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EA2C84-1247-4534-81D1-136C3E1EBB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48D490-CEA6-4844-A537-F749658D37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DAEFC9-887F-4E73-9938-6032D52864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8048B-57AF-4F53-BC84-8E0A1033FBEC}" type="datetimeFigureOut">
              <a:rPr lang="en-US" smtClean="0"/>
              <a:t>6/25/2021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FCF0CF-134A-404E-A177-9FAAA039F8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A1B0DC-2D2C-408B-A577-904A2385C0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A8A1B-4E1E-43EF-8A39-7D4A3879B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62337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B55431-EF88-4771-9699-27EF70A551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68050"/>
            <a:ext cx="7673389" cy="3816588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DAF57C3-A928-4093-B3FC-ECC2194AE9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4589463"/>
            <a:ext cx="7673389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BFD625-A893-46D3-A518-9E969CB4FE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8048B-57AF-4F53-BC84-8E0A1033FBEC}" type="datetimeFigureOut">
              <a:rPr lang="en-US" smtClean="0"/>
              <a:t>6/25/2021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CAD37A-B380-4B65-9FB9-3FB914120E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E773B6-CD13-4451-9BF3-C4102BA5E8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A8A1B-4E1E-43EF-8A39-7D4A3879B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14207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0C1FBD0A-9F7B-4EBB-9982-B55F5F9806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0"/>
            <a:ext cx="12188952" cy="6858000"/>
          </a:xfrm>
          <a:prstGeom prst="rect">
            <a:avLst/>
          </a:prstGeom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Color Fill">
            <a:extLst>
              <a:ext uri="{FF2B5EF4-FFF2-40B4-BE49-F238E27FC236}">
                <a16:creationId xmlns:a16="http://schemas.microsoft.com/office/drawing/2014/main" id="{88CFF0B8-0BA9-4DD9-B7B2-0655DC8419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>
              <a:lumMod val="75000"/>
              <a:lumOff val="25000"/>
              <a:alpha val="40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>
              <a:solidFill>
                <a:schemeClr val="bg2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C77B910E-9B87-4291-987B-6883212CBA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1151383" y="2767655"/>
            <a:ext cx="1040617" cy="2833045"/>
            <a:chOff x="11151383" y="2767655"/>
            <a:chExt cx="1040617" cy="2833045"/>
          </a:xfrm>
        </p:grpSpPr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05596CF7-55B3-409D-A36C-F5BE9D625628}"/>
                </a:ext>
              </a:extLst>
            </p:cNvPr>
            <p:cNvSpPr/>
            <p:nvPr/>
          </p:nvSpPr>
          <p:spPr>
            <a:xfrm>
              <a:off x="11783194" y="2943021"/>
              <a:ext cx="246527" cy="2465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92245D23-45D8-474C-8A38-633E99962676}"/>
                </a:ext>
              </a:extLst>
            </p:cNvPr>
            <p:cNvSpPr/>
            <p:nvPr/>
          </p:nvSpPr>
          <p:spPr>
            <a:xfrm flipV="1">
              <a:off x="11151383" y="4336822"/>
              <a:ext cx="1040617" cy="1263878"/>
            </a:xfrm>
            <a:custGeom>
              <a:avLst/>
              <a:gdLst>
                <a:gd name="connsiteX0" fmla="*/ 1087069 w 1119832"/>
                <a:gd name="connsiteY0" fmla="*/ 1138 h 1360088"/>
                <a:gd name="connsiteX1" fmla="*/ 1119832 w 1119832"/>
                <a:gd name="connsiteY1" fmla="*/ 3278 h 1360088"/>
                <a:gd name="connsiteX2" fmla="*/ 1119832 w 1119832"/>
                <a:gd name="connsiteY2" fmla="*/ 1097964 h 1360088"/>
                <a:gd name="connsiteX3" fmla="*/ 1109686 w 1119832"/>
                <a:gd name="connsiteY3" fmla="*/ 1109686 h 1360088"/>
                <a:gd name="connsiteX4" fmla="*/ 25249 w 1119832"/>
                <a:gd name="connsiteY4" fmla="*/ 1334840 h 1360088"/>
                <a:gd name="connsiteX5" fmla="*/ 250404 w 1119832"/>
                <a:gd name="connsiteY5" fmla="*/ 250404 h 1360088"/>
                <a:gd name="connsiteX6" fmla="*/ 1087069 w 1119832"/>
                <a:gd name="connsiteY6" fmla="*/ 1138 h 13600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19832" h="1360088">
                  <a:moveTo>
                    <a:pt x="1087069" y="1138"/>
                  </a:moveTo>
                  <a:lnTo>
                    <a:pt x="1119832" y="3278"/>
                  </a:lnTo>
                  <a:lnTo>
                    <a:pt x="1119832" y="1097964"/>
                  </a:lnTo>
                  <a:lnTo>
                    <a:pt x="1109686" y="1109686"/>
                  </a:lnTo>
                  <a:cubicBezTo>
                    <a:pt x="748058" y="1471314"/>
                    <a:pt x="25249" y="1334840"/>
                    <a:pt x="25249" y="1334840"/>
                  </a:cubicBezTo>
                  <a:cubicBezTo>
                    <a:pt x="25249" y="1334840"/>
                    <a:pt x="-111224" y="612032"/>
                    <a:pt x="250404" y="250404"/>
                  </a:cubicBezTo>
                  <a:cubicBezTo>
                    <a:pt x="476422" y="24386"/>
                    <a:pt x="843525" y="-7060"/>
                    <a:pt x="1087069" y="1138"/>
                  </a:cubicBezTo>
                  <a:close/>
                </a:path>
              </a:pathLst>
            </a:custGeom>
            <a:pattFill prst="pct5">
              <a:fgClr>
                <a:schemeClr val="accent4">
                  <a:lumMod val="60000"/>
                  <a:lumOff val="40000"/>
                </a:schemeClr>
              </a:fgClr>
              <a:bgClr>
                <a:schemeClr val="accent1">
                  <a:lumMod val="75000"/>
                </a:schemeClr>
              </a:bgClr>
            </a:pattFill>
            <a:ln w="9525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/>
              <a:endParaRPr lang="en-US" dirty="0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918A8D14-28CA-4095-B2FA-E48B3150AD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>
              <a:off x="11638492" y="2767655"/>
              <a:ext cx="553508" cy="1567713"/>
            </a:xfrm>
            <a:custGeom>
              <a:avLst/>
              <a:gdLst>
                <a:gd name="connsiteX0" fmla="*/ 612019 w 612019"/>
                <a:gd name="connsiteY0" fmla="*/ 0 h 1733435"/>
                <a:gd name="connsiteX1" fmla="*/ 612019 w 612019"/>
                <a:gd name="connsiteY1" fmla="*/ 1733435 h 1733435"/>
                <a:gd name="connsiteX2" fmla="*/ 180103 w 612019"/>
                <a:gd name="connsiteY2" fmla="*/ 1301519 h 1733435"/>
                <a:gd name="connsiteX3" fmla="*/ 180103 w 612019"/>
                <a:gd name="connsiteY3" fmla="*/ 431916 h 17334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12019" h="1733435">
                  <a:moveTo>
                    <a:pt x="612019" y="0"/>
                  </a:moveTo>
                  <a:lnTo>
                    <a:pt x="612019" y="1733435"/>
                  </a:lnTo>
                  <a:lnTo>
                    <a:pt x="180103" y="1301519"/>
                  </a:lnTo>
                  <a:cubicBezTo>
                    <a:pt x="-60034" y="1061382"/>
                    <a:pt x="-60034" y="672053"/>
                    <a:pt x="180103" y="431916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60000"/>
              </a:schemeClr>
            </a:solidFill>
            <a:ln w="9331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/>
              <a:endParaRPr lang="en-US" dirty="0"/>
            </a:p>
          </p:txBody>
        </p:sp>
      </p:grpSp>
      <p:sp>
        <p:nvSpPr>
          <p:cNvPr id="13" name="Texture">
            <a:extLst>
              <a:ext uri="{FF2B5EF4-FFF2-40B4-BE49-F238E27FC236}">
                <a16:creationId xmlns:a16="http://schemas.microsoft.com/office/drawing/2014/main" id="{1D1F176A-19F1-4537-800D-210F29EC1A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048" y="0"/>
            <a:ext cx="12188952" cy="6858000"/>
          </a:xfrm>
          <a:prstGeom prst="rect">
            <a:avLst/>
          </a:prstGeom>
          <a:blipFill dpi="0" rotWithShape="1">
            <a:blip r:embed="rId2">
              <a:alphaModFix amt="6000"/>
            </a:blip>
            <a:srcRect/>
            <a:tile tx="0" ty="0" sx="100000" sy="100000" flip="none" algn="tl"/>
          </a:blip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0A04C26-6125-4D95-9FC0-50DEB9419E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68049"/>
            <a:ext cx="10451534" cy="159174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35401A-13E5-4CED-864F-06D6EECCBCA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2341329"/>
            <a:ext cx="5562600" cy="383563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C513523-8F78-4766-91D7-03E329B683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341329"/>
            <a:ext cx="4736534" cy="383563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E5B757F-BAD2-4343-BD57-FC02D0BE19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8048B-57AF-4F53-BC84-8E0A1033FBEC}" type="datetimeFigureOut">
              <a:rPr lang="en-US" smtClean="0"/>
              <a:t>6/25/2021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A30EF3C-A61E-4F43-9C8F-BC9A6455C6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119D947-1DC8-4CE9-A031-6EEB776BD0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A8A1B-4E1E-43EF-8A39-7D4A3879B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90706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C5BFA9BB-A51E-4D09-8602-5AD9010463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0"/>
            <a:ext cx="12188952" cy="6858000"/>
          </a:xfrm>
          <a:prstGeom prst="rect">
            <a:avLst/>
          </a:prstGeom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13" name="Color Fill">
            <a:extLst>
              <a:ext uri="{FF2B5EF4-FFF2-40B4-BE49-F238E27FC236}">
                <a16:creationId xmlns:a16="http://schemas.microsoft.com/office/drawing/2014/main" id="{A60257A1-779B-4048-BC0D-1EA579B5B1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>
              <a:lumMod val="75000"/>
              <a:lumOff val="25000"/>
              <a:alpha val="40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>
              <a:solidFill>
                <a:schemeClr val="bg2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38F4B5D0-AA24-4702-9C01-FC1A03E7B6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1151383" y="2767655"/>
            <a:ext cx="1040617" cy="2833045"/>
            <a:chOff x="11151383" y="2767655"/>
            <a:chExt cx="1040617" cy="2833045"/>
          </a:xfrm>
        </p:grpSpPr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29CBF9BD-1EB2-4122-98FE-F2B5DF8771C9}"/>
                </a:ext>
              </a:extLst>
            </p:cNvPr>
            <p:cNvSpPr/>
            <p:nvPr/>
          </p:nvSpPr>
          <p:spPr>
            <a:xfrm>
              <a:off x="11783194" y="2943021"/>
              <a:ext cx="246527" cy="2465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7C41FF89-01DF-4236-AA4D-243CB8A464B3}"/>
                </a:ext>
              </a:extLst>
            </p:cNvPr>
            <p:cNvSpPr/>
            <p:nvPr/>
          </p:nvSpPr>
          <p:spPr>
            <a:xfrm flipV="1">
              <a:off x="11151383" y="4336822"/>
              <a:ext cx="1040617" cy="1263878"/>
            </a:xfrm>
            <a:custGeom>
              <a:avLst/>
              <a:gdLst>
                <a:gd name="connsiteX0" fmla="*/ 1087069 w 1119832"/>
                <a:gd name="connsiteY0" fmla="*/ 1138 h 1360088"/>
                <a:gd name="connsiteX1" fmla="*/ 1119832 w 1119832"/>
                <a:gd name="connsiteY1" fmla="*/ 3278 h 1360088"/>
                <a:gd name="connsiteX2" fmla="*/ 1119832 w 1119832"/>
                <a:gd name="connsiteY2" fmla="*/ 1097964 h 1360088"/>
                <a:gd name="connsiteX3" fmla="*/ 1109686 w 1119832"/>
                <a:gd name="connsiteY3" fmla="*/ 1109686 h 1360088"/>
                <a:gd name="connsiteX4" fmla="*/ 25249 w 1119832"/>
                <a:gd name="connsiteY4" fmla="*/ 1334840 h 1360088"/>
                <a:gd name="connsiteX5" fmla="*/ 250404 w 1119832"/>
                <a:gd name="connsiteY5" fmla="*/ 250404 h 1360088"/>
                <a:gd name="connsiteX6" fmla="*/ 1087069 w 1119832"/>
                <a:gd name="connsiteY6" fmla="*/ 1138 h 13600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19832" h="1360088">
                  <a:moveTo>
                    <a:pt x="1087069" y="1138"/>
                  </a:moveTo>
                  <a:lnTo>
                    <a:pt x="1119832" y="3278"/>
                  </a:lnTo>
                  <a:lnTo>
                    <a:pt x="1119832" y="1097964"/>
                  </a:lnTo>
                  <a:lnTo>
                    <a:pt x="1109686" y="1109686"/>
                  </a:lnTo>
                  <a:cubicBezTo>
                    <a:pt x="748058" y="1471314"/>
                    <a:pt x="25249" y="1334840"/>
                    <a:pt x="25249" y="1334840"/>
                  </a:cubicBezTo>
                  <a:cubicBezTo>
                    <a:pt x="25249" y="1334840"/>
                    <a:pt x="-111224" y="612032"/>
                    <a:pt x="250404" y="250404"/>
                  </a:cubicBezTo>
                  <a:cubicBezTo>
                    <a:pt x="476422" y="24386"/>
                    <a:pt x="843525" y="-7060"/>
                    <a:pt x="1087069" y="1138"/>
                  </a:cubicBezTo>
                  <a:close/>
                </a:path>
              </a:pathLst>
            </a:custGeom>
            <a:pattFill prst="pct5">
              <a:fgClr>
                <a:schemeClr val="accent4">
                  <a:lumMod val="60000"/>
                  <a:lumOff val="40000"/>
                </a:schemeClr>
              </a:fgClr>
              <a:bgClr>
                <a:schemeClr val="accent1">
                  <a:lumMod val="75000"/>
                </a:schemeClr>
              </a:bgClr>
            </a:pattFill>
            <a:ln w="9525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/>
              <a:endParaRPr lang="en-US" dirty="0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FD03BB88-350D-4DE0-BB34-870F6435689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>
              <a:off x="11638492" y="2767655"/>
              <a:ext cx="553508" cy="1567713"/>
            </a:xfrm>
            <a:custGeom>
              <a:avLst/>
              <a:gdLst>
                <a:gd name="connsiteX0" fmla="*/ 612019 w 612019"/>
                <a:gd name="connsiteY0" fmla="*/ 0 h 1733435"/>
                <a:gd name="connsiteX1" fmla="*/ 612019 w 612019"/>
                <a:gd name="connsiteY1" fmla="*/ 1733435 h 1733435"/>
                <a:gd name="connsiteX2" fmla="*/ 180103 w 612019"/>
                <a:gd name="connsiteY2" fmla="*/ 1301519 h 1733435"/>
                <a:gd name="connsiteX3" fmla="*/ 180103 w 612019"/>
                <a:gd name="connsiteY3" fmla="*/ 431916 h 17334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12019" h="1733435">
                  <a:moveTo>
                    <a:pt x="612019" y="0"/>
                  </a:moveTo>
                  <a:lnTo>
                    <a:pt x="612019" y="1733435"/>
                  </a:lnTo>
                  <a:lnTo>
                    <a:pt x="180103" y="1301519"/>
                  </a:lnTo>
                  <a:cubicBezTo>
                    <a:pt x="-60034" y="1061382"/>
                    <a:pt x="-60034" y="672053"/>
                    <a:pt x="180103" y="431916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60000"/>
              </a:schemeClr>
            </a:solidFill>
            <a:ln w="9331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/>
              <a:endParaRPr lang="en-US" dirty="0"/>
            </a:p>
          </p:txBody>
        </p:sp>
      </p:grpSp>
      <p:sp>
        <p:nvSpPr>
          <p:cNvPr id="15" name="Texture">
            <a:extLst>
              <a:ext uri="{FF2B5EF4-FFF2-40B4-BE49-F238E27FC236}">
                <a16:creationId xmlns:a16="http://schemas.microsoft.com/office/drawing/2014/main" id="{4A8025C0-8995-4863-A847-7ED1F8CCE8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048" y="0"/>
            <a:ext cx="12188952" cy="6858000"/>
          </a:xfrm>
          <a:prstGeom prst="rect">
            <a:avLst/>
          </a:prstGeom>
          <a:blipFill dpi="0" rotWithShape="1">
            <a:blip r:embed="rId2">
              <a:alphaModFix amt="6000"/>
            </a:blip>
            <a:srcRect/>
            <a:tile tx="0" ty="0" sx="100000" sy="100000" flip="none" algn="tl"/>
          </a:blip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0162335-6445-435C-A1C6-9F090B9650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68049"/>
            <a:ext cx="10450629" cy="132556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5074B3D-418F-464D-91E7-993D0B4801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086" y="2182814"/>
            <a:ext cx="502151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E904709-9362-4AB5-9AA2-32F51BF06A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7086" y="3115949"/>
            <a:ext cx="5021512" cy="3073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B083836-1CF5-406F-B0CB-643F37066CE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890597" y="2182814"/>
            <a:ext cx="501723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64A8670-0F33-4222-AAC9-96A21C47C33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890597" y="3115949"/>
            <a:ext cx="5017232" cy="3073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A1E6970-4A96-4519-9C0E-11E245D563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8048B-57AF-4F53-BC84-8E0A1033FBEC}" type="datetimeFigureOut">
              <a:rPr lang="en-US" smtClean="0"/>
              <a:t>6/25/2021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5FEE249-70F5-4359-B699-23D68A5037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02AE510-A38C-45EE-B061-CB02E4E3DD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A8A1B-4E1E-43EF-8A39-7D4A3879B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83362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7A9D1A-F943-4838-BA2F-6DF4F2EC9F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68049"/>
            <a:ext cx="7685037" cy="13638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6FEE401-3424-4696-A6FC-BBEE79379F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8048B-57AF-4F53-BC84-8E0A1033FBEC}" type="datetimeFigureOut">
              <a:rPr lang="en-US" smtClean="0"/>
              <a:t>6/25/2021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1E9D767-A30A-4508-B510-99AB91737A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30979DC-F3D5-43AB-8A0F-9C8A14E0CE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A8A1B-4E1E-43EF-8A39-7D4A3879B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86318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3DCDA0B-9BEE-4B57-8F97-96D5645D06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8048B-57AF-4F53-BC84-8E0A1033FBEC}" type="datetimeFigureOut">
              <a:rPr lang="en-US" smtClean="0"/>
              <a:t>6/25/2021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5282AF2-09A1-4A1C-AEB6-577962B714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C4D99D9-82B1-496C-ABBC-4FF0C375DC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A8A1B-4E1E-43EF-8A39-7D4A3879B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62087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F7D9AFA4-EB8E-4091-A5E2-1B9D163A07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0"/>
            <a:ext cx="12188952" cy="6858000"/>
          </a:xfrm>
          <a:prstGeom prst="rect">
            <a:avLst/>
          </a:prstGeom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Color Fill">
            <a:extLst>
              <a:ext uri="{FF2B5EF4-FFF2-40B4-BE49-F238E27FC236}">
                <a16:creationId xmlns:a16="http://schemas.microsoft.com/office/drawing/2014/main" id="{F25018FE-FB44-4E2E-A181-B3476F3E85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>
              <a:lumMod val="75000"/>
              <a:lumOff val="25000"/>
              <a:alpha val="40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>
              <a:solidFill>
                <a:schemeClr val="bg2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A6C7CD4B-70DE-49E2-A336-B6F43F58FF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0300855" y="0"/>
            <a:ext cx="1891145" cy="5600700"/>
            <a:chOff x="10300855" y="0"/>
            <a:chExt cx="1891145" cy="5600700"/>
          </a:xfrm>
        </p:grpSpPr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B4B8BFC9-6F67-47CB-BAE4-45260FBAF397}"/>
                </a:ext>
              </a:extLst>
            </p:cNvPr>
            <p:cNvSpPr/>
            <p:nvPr/>
          </p:nvSpPr>
          <p:spPr>
            <a:xfrm>
              <a:off x="11783194" y="2943021"/>
              <a:ext cx="246527" cy="2465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6" name="Graphic 9">
              <a:extLst>
                <a:ext uri="{FF2B5EF4-FFF2-40B4-BE49-F238E27FC236}">
                  <a16:creationId xmlns:a16="http://schemas.microsoft.com/office/drawing/2014/main" id="{40F836E5-3C5B-4DE7-B09A-AE00DEE730A9}"/>
                </a:ext>
              </a:extLst>
            </p:cNvPr>
            <p:cNvSpPr/>
            <p:nvPr/>
          </p:nvSpPr>
          <p:spPr>
            <a:xfrm>
              <a:off x="10330568" y="2199078"/>
              <a:ext cx="1195288" cy="1195289"/>
            </a:xfrm>
            <a:custGeom>
              <a:avLst/>
              <a:gdLst>
                <a:gd name="connsiteX0" fmla="*/ 6861546 w 6861545"/>
                <a:gd name="connsiteY0" fmla="*/ 6861546 h 6861545"/>
                <a:gd name="connsiteX1" fmla="*/ 3435812 w 6861545"/>
                <a:gd name="connsiteY1" fmla="*/ 6861546 h 6861545"/>
                <a:gd name="connsiteX2" fmla="*/ 0 w 6861545"/>
                <a:gd name="connsiteY2" fmla="*/ 3425734 h 6861545"/>
                <a:gd name="connsiteX3" fmla="*/ 0 w 6861545"/>
                <a:gd name="connsiteY3" fmla="*/ 0 h 6861545"/>
                <a:gd name="connsiteX4" fmla="*/ 3425734 w 6861545"/>
                <a:gd name="connsiteY4" fmla="*/ 0 h 6861545"/>
                <a:gd name="connsiteX5" fmla="*/ 6861546 w 6861545"/>
                <a:gd name="connsiteY5" fmla="*/ 3435812 h 6861545"/>
                <a:gd name="connsiteX6" fmla="*/ 6861546 w 6861545"/>
                <a:gd name="connsiteY6" fmla="*/ 6861546 h 68615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861545" h="6861545">
                  <a:moveTo>
                    <a:pt x="6861546" y="6861546"/>
                  </a:moveTo>
                  <a:lnTo>
                    <a:pt x="3435812" y="6861546"/>
                  </a:lnTo>
                  <a:cubicBezTo>
                    <a:pt x="1538245" y="6861546"/>
                    <a:pt x="0" y="5323301"/>
                    <a:pt x="0" y="3425734"/>
                  </a:cubicBezTo>
                  <a:lnTo>
                    <a:pt x="0" y="0"/>
                  </a:lnTo>
                  <a:lnTo>
                    <a:pt x="3425734" y="0"/>
                  </a:lnTo>
                  <a:cubicBezTo>
                    <a:pt x="5323301" y="0"/>
                    <a:pt x="6861546" y="1538245"/>
                    <a:pt x="6861546" y="3435812"/>
                  </a:cubicBezTo>
                  <a:lnTo>
                    <a:pt x="6861546" y="6861546"/>
                  </a:lnTo>
                  <a:close/>
                </a:path>
              </a:pathLst>
            </a:custGeom>
            <a:solidFill>
              <a:schemeClr val="accent1">
                <a:lumMod val="75000"/>
                <a:alpha val="65000"/>
              </a:schemeClr>
            </a:solidFill>
            <a:ln w="9331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/>
              <a:endParaRPr lang="en-US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68E1B8E4-080E-4F43-B33F-59DD21B6B658}"/>
                </a:ext>
              </a:extLst>
            </p:cNvPr>
            <p:cNvSpPr/>
            <p:nvPr/>
          </p:nvSpPr>
          <p:spPr>
            <a:xfrm flipV="1">
              <a:off x="11151383" y="4336822"/>
              <a:ext cx="1040617" cy="1263878"/>
            </a:xfrm>
            <a:custGeom>
              <a:avLst/>
              <a:gdLst>
                <a:gd name="connsiteX0" fmla="*/ 1087069 w 1119832"/>
                <a:gd name="connsiteY0" fmla="*/ 1138 h 1360088"/>
                <a:gd name="connsiteX1" fmla="*/ 1119832 w 1119832"/>
                <a:gd name="connsiteY1" fmla="*/ 3278 h 1360088"/>
                <a:gd name="connsiteX2" fmla="*/ 1119832 w 1119832"/>
                <a:gd name="connsiteY2" fmla="*/ 1097964 h 1360088"/>
                <a:gd name="connsiteX3" fmla="*/ 1109686 w 1119832"/>
                <a:gd name="connsiteY3" fmla="*/ 1109686 h 1360088"/>
                <a:gd name="connsiteX4" fmla="*/ 25249 w 1119832"/>
                <a:gd name="connsiteY4" fmla="*/ 1334840 h 1360088"/>
                <a:gd name="connsiteX5" fmla="*/ 250404 w 1119832"/>
                <a:gd name="connsiteY5" fmla="*/ 250404 h 1360088"/>
                <a:gd name="connsiteX6" fmla="*/ 1087069 w 1119832"/>
                <a:gd name="connsiteY6" fmla="*/ 1138 h 13600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19832" h="1360088">
                  <a:moveTo>
                    <a:pt x="1087069" y="1138"/>
                  </a:moveTo>
                  <a:lnTo>
                    <a:pt x="1119832" y="3278"/>
                  </a:lnTo>
                  <a:lnTo>
                    <a:pt x="1119832" y="1097964"/>
                  </a:lnTo>
                  <a:lnTo>
                    <a:pt x="1109686" y="1109686"/>
                  </a:lnTo>
                  <a:cubicBezTo>
                    <a:pt x="748058" y="1471314"/>
                    <a:pt x="25249" y="1334840"/>
                    <a:pt x="25249" y="1334840"/>
                  </a:cubicBezTo>
                  <a:cubicBezTo>
                    <a:pt x="25249" y="1334840"/>
                    <a:pt x="-111224" y="612032"/>
                    <a:pt x="250404" y="250404"/>
                  </a:cubicBezTo>
                  <a:cubicBezTo>
                    <a:pt x="476422" y="24386"/>
                    <a:pt x="843525" y="-7060"/>
                    <a:pt x="1087069" y="1138"/>
                  </a:cubicBezTo>
                  <a:close/>
                </a:path>
              </a:pathLst>
            </a:custGeom>
            <a:pattFill prst="pct5">
              <a:fgClr>
                <a:schemeClr val="accent4">
                  <a:lumMod val="60000"/>
                  <a:lumOff val="40000"/>
                </a:schemeClr>
              </a:fgClr>
              <a:bgClr>
                <a:schemeClr val="accent1">
                  <a:lumMod val="75000"/>
                </a:schemeClr>
              </a:bgClr>
            </a:pattFill>
            <a:ln w="9525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/>
              <a:endParaRPr lang="en-US" dirty="0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507639D4-740A-4B71-8393-99CA375EB4A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>
              <a:off x="11638492" y="2767655"/>
              <a:ext cx="553508" cy="1567713"/>
            </a:xfrm>
            <a:custGeom>
              <a:avLst/>
              <a:gdLst>
                <a:gd name="connsiteX0" fmla="*/ 612019 w 612019"/>
                <a:gd name="connsiteY0" fmla="*/ 0 h 1733435"/>
                <a:gd name="connsiteX1" fmla="*/ 612019 w 612019"/>
                <a:gd name="connsiteY1" fmla="*/ 1733435 h 1733435"/>
                <a:gd name="connsiteX2" fmla="*/ 180103 w 612019"/>
                <a:gd name="connsiteY2" fmla="*/ 1301519 h 1733435"/>
                <a:gd name="connsiteX3" fmla="*/ 180103 w 612019"/>
                <a:gd name="connsiteY3" fmla="*/ 431916 h 17334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12019" h="1733435">
                  <a:moveTo>
                    <a:pt x="612019" y="0"/>
                  </a:moveTo>
                  <a:lnTo>
                    <a:pt x="612019" y="1733435"/>
                  </a:lnTo>
                  <a:lnTo>
                    <a:pt x="180103" y="1301519"/>
                  </a:lnTo>
                  <a:cubicBezTo>
                    <a:pt x="-60034" y="1061382"/>
                    <a:pt x="-60034" y="672053"/>
                    <a:pt x="180103" y="431916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60000"/>
              </a:schemeClr>
            </a:solidFill>
            <a:ln w="9331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/>
              <a:endParaRPr lang="en-US" dirty="0"/>
            </a:p>
          </p:txBody>
        </p:sp>
        <p:sp>
          <p:nvSpPr>
            <p:cNvPr id="19" name="Graphic 9">
              <a:extLst>
                <a:ext uri="{FF2B5EF4-FFF2-40B4-BE49-F238E27FC236}">
                  <a16:creationId xmlns:a16="http://schemas.microsoft.com/office/drawing/2014/main" id="{AE7E56E5-1F6A-442B-B5E0-ED19F815D2E2}"/>
                </a:ext>
              </a:extLst>
            </p:cNvPr>
            <p:cNvSpPr/>
            <p:nvPr/>
          </p:nvSpPr>
          <p:spPr>
            <a:xfrm flipH="1">
              <a:off x="10300855" y="0"/>
              <a:ext cx="1891145" cy="1891145"/>
            </a:xfrm>
            <a:custGeom>
              <a:avLst/>
              <a:gdLst>
                <a:gd name="connsiteX0" fmla="*/ 6861546 w 6861545"/>
                <a:gd name="connsiteY0" fmla="*/ 6861546 h 6861545"/>
                <a:gd name="connsiteX1" fmla="*/ 3435812 w 6861545"/>
                <a:gd name="connsiteY1" fmla="*/ 6861546 h 6861545"/>
                <a:gd name="connsiteX2" fmla="*/ 0 w 6861545"/>
                <a:gd name="connsiteY2" fmla="*/ 3425734 h 6861545"/>
                <a:gd name="connsiteX3" fmla="*/ 0 w 6861545"/>
                <a:gd name="connsiteY3" fmla="*/ 0 h 6861545"/>
                <a:gd name="connsiteX4" fmla="*/ 3425734 w 6861545"/>
                <a:gd name="connsiteY4" fmla="*/ 0 h 6861545"/>
                <a:gd name="connsiteX5" fmla="*/ 6861546 w 6861545"/>
                <a:gd name="connsiteY5" fmla="*/ 3435812 h 6861545"/>
                <a:gd name="connsiteX6" fmla="*/ 6861546 w 6861545"/>
                <a:gd name="connsiteY6" fmla="*/ 6861546 h 68615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861545" h="6861545">
                  <a:moveTo>
                    <a:pt x="6861546" y="6861546"/>
                  </a:moveTo>
                  <a:lnTo>
                    <a:pt x="3435812" y="6861546"/>
                  </a:lnTo>
                  <a:cubicBezTo>
                    <a:pt x="1538245" y="6861546"/>
                    <a:pt x="0" y="5323301"/>
                    <a:pt x="0" y="3425734"/>
                  </a:cubicBezTo>
                  <a:lnTo>
                    <a:pt x="0" y="0"/>
                  </a:lnTo>
                  <a:lnTo>
                    <a:pt x="3425734" y="0"/>
                  </a:lnTo>
                  <a:cubicBezTo>
                    <a:pt x="5323301" y="0"/>
                    <a:pt x="6861546" y="1538245"/>
                    <a:pt x="6861546" y="3435812"/>
                  </a:cubicBezTo>
                  <a:lnTo>
                    <a:pt x="6861546" y="6861546"/>
                  </a:lnTo>
                  <a:close/>
                </a:path>
              </a:pathLst>
            </a:custGeom>
            <a:solidFill>
              <a:schemeClr val="accent1">
                <a:alpha val="60000"/>
              </a:schemeClr>
            </a:solidFill>
            <a:ln w="9331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dirty="0"/>
            </a:p>
          </p:txBody>
        </p:sp>
        <p:sp>
          <p:nvSpPr>
            <p:cNvPr id="20" name="Graphic 9">
              <a:extLst>
                <a:ext uri="{FF2B5EF4-FFF2-40B4-BE49-F238E27FC236}">
                  <a16:creationId xmlns:a16="http://schemas.microsoft.com/office/drawing/2014/main" id="{3774E986-8FE2-4670-A4C0-96E213269BD7}"/>
                </a:ext>
              </a:extLst>
            </p:cNvPr>
            <p:cNvSpPr/>
            <p:nvPr/>
          </p:nvSpPr>
          <p:spPr>
            <a:xfrm flipH="1">
              <a:off x="10424367" y="122795"/>
              <a:ext cx="1644119" cy="1644119"/>
            </a:xfrm>
            <a:custGeom>
              <a:avLst/>
              <a:gdLst>
                <a:gd name="connsiteX0" fmla="*/ 6861546 w 6861545"/>
                <a:gd name="connsiteY0" fmla="*/ 6861546 h 6861545"/>
                <a:gd name="connsiteX1" fmla="*/ 3435812 w 6861545"/>
                <a:gd name="connsiteY1" fmla="*/ 6861546 h 6861545"/>
                <a:gd name="connsiteX2" fmla="*/ 0 w 6861545"/>
                <a:gd name="connsiteY2" fmla="*/ 3425734 h 6861545"/>
                <a:gd name="connsiteX3" fmla="*/ 0 w 6861545"/>
                <a:gd name="connsiteY3" fmla="*/ 0 h 6861545"/>
                <a:gd name="connsiteX4" fmla="*/ 3425734 w 6861545"/>
                <a:gd name="connsiteY4" fmla="*/ 0 h 6861545"/>
                <a:gd name="connsiteX5" fmla="*/ 6861546 w 6861545"/>
                <a:gd name="connsiteY5" fmla="*/ 3435812 h 6861545"/>
                <a:gd name="connsiteX6" fmla="*/ 6861546 w 6861545"/>
                <a:gd name="connsiteY6" fmla="*/ 6861546 h 68615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861545" h="6861545">
                  <a:moveTo>
                    <a:pt x="6861546" y="6861546"/>
                  </a:moveTo>
                  <a:lnTo>
                    <a:pt x="3435812" y="6861546"/>
                  </a:lnTo>
                  <a:cubicBezTo>
                    <a:pt x="1538245" y="6861546"/>
                    <a:pt x="0" y="5323301"/>
                    <a:pt x="0" y="3425734"/>
                  </a:cubicBezTo>
                  <a:lnTo>
                    <a:pt x="0" y="0"/>
                  </a:lnTo>
                  <a:lnTo>
                    <a:pt x="3425734" y="0"/>
                  </a:lnTo>
                  <a:cubicBezTo>
                    <a:pt x="5323301" y="0"/>
                    <a:pt x="6861546" y="1538245"/>
                    <a:pt x="6861546" y="3435812"/>
                  </a:cubicBezTo>
                  <a:lnTo>
                    <a:pt x="6861546" y="6861546"/>
                  </a:lnTo>
                  <a:close/>
                </a:path>
              </a:pathLst>
            </a:custGeom>
            <a:pattFill prst="pct5">
              <a:fgClr>
                <a:schemeClr val="accent4">
                  <a:lumMod val="60000"/>
                  <a:lumOff val="40000"/>
                </a:schemeClr>
              </a:fgClr>
              <a:bgClr>
                <a:schemeClr val="accent1">
                  <a:lumMod val="75000"/>
                </a:schemeClr>
              </a:bgClr>
            </a:pattFill>
            <a:ln w="9525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dirty="0"/>
            </a:p>
          </p:txBody>
        </p:sp>
      </p:grpSp>
      <p:sp>
        <p:nvSpPr>
          <p:cNvPr id="13" name="Texture">
            <a:extLst>
              <a:ext uri="{FF2B5EF4-FFF2-40B4-BE49-F238E27FC236}">
                <a16:creationId xmlns:a16="http://schemas.microsoft.com/office/drawing/2014/main" id="{3A5846DF-A106-4887-BE2C-DCD89DAA65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048" y="0"/>
            <a:ext cx="12188952" cy="6858000"/>
          </a:xfrm>
          <a:prstGeom prst="rect">
            <a:avLst/>
          </a:prstGeom>
          <a:blipFill dpi="0" rotWithShape="1">
            <a:blip r:embed="rId2">
              <a:alphaModFix amt="6000"/>
            </a:blip>
            <a:srcRect/>
            <a:tile tx="0" ty="0" sx="100000" sy="100000" flip="none" algn="tl"/>
          </a:blip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767E81C-AA51-44A0-B21C-757B2F3B90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68049"/>
            <a:ext cx="4314825" cy="1957828"/>
          </a:xfrm>
        </p:spPr>
        <p:txBody>
          <a:bodyPr anchor="b">
            <a:normAutofit/>
          </a:bodyPr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A0438A-298D-4466-B55D-F466C345C3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668049"/>
            <a:ext cx="4875212" cy="523125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4143104-0579-4974-88D2-61DF1A30D39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57200" y="2749024"/>
            <a:ext cx="4314825" cy="3119964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FA32755-0632-47CB-AA69-7EFB212FA1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8048B-57AF-4F53-BC84-8E0A1033FBEC}" type="datetimeFigureOut">
              <a:rPr lang="en-US" smtClean="0"/>
              <a:t>6/25/2021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8ED0B4F-5B59-4064-A88B-E9938A40FF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512E7F-93B8-4E93-BCB3-ADE74FC150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A8A1B-4E1E-43EF-8A39-7D4A3879B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3497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4F3C1870-4E69-4DE7-BF2F-DE8A7881C6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0"/>
            <a:ext cx="12188952" cy="6858000"/>
          </a:xfrm>
          <a:prstGeom prst="rect">
            <a:avLst/>
          </a:prstGeom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Color Fill">
            <a:extLst>
              <a:ext uri="{FF2B5EF4-FFF2-40B4-BE49-F238E27FC236}">
                <a16:creationId xmlns:a16="http://schemas.microsoft.com/office/drawing/2014/main" id="{7439AB1C-A8A1-4745-9625-B18FE9160B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>
              <a:lumMod val="75000"/>
              <a:lumOff val="25000"/>
              <a:alpha val="40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>
              <a:solidFill>
                <a:schemeClr val="bg2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11ADDC4D-D9AA-48F8-BD10-2D20F14607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0300855" y="0"/>
            <a:ext cx="1891145" cy="5600700"/>
            <a:chOff x="10300855" y="0"/>
            <a:chExt cx="1891145" cy="5600700"/>
          </a:xfrm>
        </p:grpSpPr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C1136312-3085-4615-A743-4EE531585B11}"/>
                </a:ext>
              </a:extLst>
            </p:cNvPr>
            <p:cNvSpPr/>
            <p:nvPr/>
          </p:nvSpPr>
          <p:spPr>
            <a:xfrm>
              <a:off x="11783194" y="2943021"/>
              <a:ext cx="246527" cy="2465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6" name="Graphic 9">
              <a:extLst>
                <a:ext uri="{FF2B5EF4-FFF2-40B4-BE49-F238E27FC236}">
                  <a16:creationId xmlns:a16="http://schemas.microsoft.com/office/drawing/2014/main" id="{29539FE4-376B-4187-A80A-C98EBA23DA30}"/>
                </a:ext>
              </a:extLst>
            </p:cNvPr>
            <p:cNvSpPr/>
            <p:nvPr/>
          </p:nvSpPr>
          <p:spPr>
            <a:xfrm>
              <a:off x="10330568" y="2199078"/>
              <a:ext cx="1195288" cy="1195289"/>
            </a:xfrm>
            <a:custGeom>
              <a:avLst/>
              <a:gdLst>
                <a:gd name="connsiteX0" fmla="*/ 6861546 w 6861545"/>
                <a:gd name="connsiteY0" fmla="*/ 6861546 h 6861545"/>
                <a:gd name="connsiteX1" fmla="*/ 3435812 w 6861545"/>
                <a:gd name="connsiteY1" fmla="*/ 6861546 h 6861545"/>
                <a:gd name="connsiteX2" fmla="*/ 0 w 6861545"/>
                <a:gd name="connsiteY2" fmla="*/ 3425734 h 6861545"/>
                <a:gd name="connsiteX3" fmla="*/ 0 w 6861545"/>
                <a:gd name="connsiteY3" fmla="*/ 0 h 6861545"/>
                <a:gd name="connsiteX4" fmla="*/ 3425734 w 6861545"/>
                <a:gd name="connsiteY4" fmla="*/ 0 h 6861545"/>
                <a:gd name="connsiteX5" fmla="*/ 6861546 w 6861545"/>
                <a:gd name="connsiteY5" fmla="*/ 3435812 h 6861545"/>
                <a:gd name="connsiteX6" fmla="*/ 6861546 w 6861545"/>
                <a:gd name="connsiteY6" fmla="*/ 6861546 h 68615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861545" h="6861545">
                  <a:moveTo>
                    <a:pt x="6861546" y="6861546"/>
                  </a:moveTo>
                  <a:lnTo>
                    <a:pt x="3435812" y="6861546"/>
                  </a:lnTo>
                  <a:cubicBezTo>
                    <a:pt x="1538245" y="6861546"/>
                    <a:pt x="0" y="5323301"/>
                    <a:pt x="0" y="3425734"/>
                  </a:cubicBezTo>
                  <a:lnTo>
                    <a:pt x="0" y="0"/>
                  </a:lnTo>
                  <a:lnTo>
                    <a:pt x="3425734" y="0"/>
                  </a:lnTo>
                  <a:cubicBezTo>
                    <a:pt x="5323301" y="0"/>
                    <a:pt x="6861546" y="1538245"/>
                    <a:pt x="6861546" y="3435812"/>
                  </a:cubicBezTo>
                  <a:lnTo>
                    <a:pt x="6861546" y="6861546"/>
                  </a:lnTo>
                  <a:close/>
                </a:path>
              </a:pathLst>
            </a:custGeom>
            <a:solidFill>
              <a:schemeClr val="accent1">
                <a:lumMod val="75000"/>
                <a:alpha val="65000"/>
              </a:schemeClr>
            </a:solidFill>
            <a:ln w="9331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/>
              <a:endParaRPr lang="en-US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A11DC5D7-2276-4A57-8783-A0EFB00416E9}"/>
                </a:ext>
              </a:extLst>
            </p:cNvPr>
            <p:cNvSpPr/>
            <p:nvPr/>
          </p:nvSpPr>
          <p:spPr>
            <a:xfrm flipV="1">
              <a:off x="11151383" y="4336822"/>
              <a:ext cx="1040617" cy="1263878"/>
            </a:xfrm>
            <a:custGeom>
              <a:avLst/>
              <a:gdLst>
                <a:gd name="connsiteX0" fmla="*/ 1087069 w 1119832"/>
                <a:gd name="connsiteY0" fmla="*/ 1138 h 1360088"/>
                <a:gd name="connsiteX1" fmla="*/ 1119832 w 1119832"/>
                <a:gd name="connsiteY1" fmla="*/ 3278 h 1360088"/>
                <a:gd name="connsiteX2" fmla="*/ 1119832 w 1119832"/>
                <a:gd name="connsiteY2" fmla="*/ 1097964 h 1360088"/>
                <a:gd name="connsiteX3" fmla="*/ 1109686 w 1119832"/>
                <a:gd name="connsiteY3" fmla="*/ 1109686 h 1360088"/>
                <a:gd name="connsiteX4" fmla="*/ 25249 w 1119832"/>
                <a:gd name="connsiteY4" fmla="*/ 1334840 h 1360088"/>
                <a:gd name="connsiteX5" fmla="*/ 250404 w 1119832"/>
                <a:gd name="connsiteY5" fmla="*/ 250404 h 1360088"/>
                <a:gd name="connsiteX6" fmla="*/ 1087069 w 1119832"/>
                <a:gd name="connsiteY6" fmla="*/ 1138 h 13600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19832" h="1360088">
                  <a:moveTo>
                    <a:pt x="1087069" y="1138"/>
                  </a:moveTo>
                  <a:lnTo>
                    <a:pt x="1119832" y="3278"/>
                  </a:lnTo>
                  <a:lnTo>
                    <a:pt x="1119832" y="1097964"/>
                  </a:lnTo>
                  <a:lnTo>
                    <a:pt x="1109686" y="1109686"/>
                  </a:lnTo>
                  <a:cubicBezTo>
                    <a:pt x="748058" y="1471314"/>
                    <a:pt x="25249" y="1334840"/>
                    <a:pt x="25249" y="1334840"/>
                  </a:cubicBezTo>
                  <a:cubicBezTo>
                    <a:pt x="25249" y="1334840"/>
                    <a:pt x="-111224" y="612032"/>
                    <a:pt x="250404" y="250404"/>
                  </a:cubicBezTo>
                  <a:cubicBezTo>
                    <a:pt x="476422" y="24386"/>
                    <a:pt x="843525" y="-7060"/>
                    <a:pt x="1087069" y="1138"/>
                  </a:cubicBezTo>
                  <a:close/>
                </a:path>
              </a:pathLst>
            </a:custGeom>
            <a:pattFill prst="pct5">
              <a:fgClr>
                <a:schemeClr val="accent4">
                  <a:lumMod val="60000"/>
                  <a:lumOff val="40000"/>
                </a:schemeClr>
              </a:fgClr>
              <a:bgClr>
                <a:schemeClr val="accent1">
                  <a:lumMod val="75000"/>
                </a:schemeClr>
              </a:bgClr>
            </a:pattFill>
            <a:ln w="9525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/>
              <a:endParaRPr lang="en-US" dirty="0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57D5B578-4971-4ADC-97D8-B9CEF52AA7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>
              <a:off x="11638492" y="2767655"/>
              <a:ext cx="553508" cy="1567713"/>
            </a:xfrm>
            <a:custGeom>
              <a:avLst/>
              <a:gdLst>
                <a:gd name="connsiteX0" fmla="*/ 612019 w 612019"/>
                <a:gd name="connsiteY0" fmla="*/ 0 h 1733435"/>
                <a:gd name="connsiteX1" fmla="*/ 612019 w 612019"/>
                <a:gd name="connsiteY1" fmla="*/ 1733435 h 1733435"/>
                <a:gd name="connsiteX2" fmla="*/ 180103 w 612019"/>
                <a:gd name="connsiteY2" fmla="*/ 1301519 h 1733435"/>
                <a:gd name="connsiteX3" fmla="*/ 180103 w 612019"/>
                <a:gd name="connsiteY3" fmla="*/ 431916 h 17334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12019" h="1733435">
                  <a:moveTo>
                    <a:pt x="612019" y="0"/>
                  </a:moveTo>
                  <a:lnTo>
                    <a:pt x="612019" y="1733435"/>
                  </a:lnTo>
                  <a:lnTo>
                    <a:pt x="180103" y="1301519"/>
                  </a:lnTo>
                  <a:cubicBezTo>
                    <a:pt x="-60034" y="1061382"/>
                    <a:pt x="-60034" y="672053"/>
                    <a:pt x="180103" y="431916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60000"/>
              </a:schemeClr>
            </a:solidFill>
            <a:ln w="9331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/>
              <a:endParaRPr lang="en-US" dirty="0"/>
            </a:p>
          </p:txBody>
        </p:sp>
        <p:sp>
          <p:nvSpPr>
            <p:cNvPr id="19" name="Graphic 9">
              <a:extLst>
                <a:ext uri="{FF2B5EF4-FFF2-40B4-BE49-F238E27FC236}">
                  <a16:creationId xmlns:a16="http://schemas.microsoft.com/office/drawing/2014/main" id="{2D968E77-E43D-4870-93BC-CBF1947336B3}"/>
                </a:ext>
              </a:extLst>
            </p:cNvPr>
            <p:cNvSpPr/>
            <p:nvPr/>
          </p:nvSpPr>
          <p:spPr>
            <a:xfrm flipH="1">
              <a:off x="10300855" y="0"/>
              <a:ext cx="1891145" cy="1891145"/>
            </a:xfrm>
            <a:custGeom>
              <a:avLst/>
              <a:gdLst>
                <a:gd name="connsiteX0" fmla="*/ 6861546 w 6861545"/>
                <a:gd name="connsiteY0" fmla="*/ 6861546 h 6861545"/>
                <a:gd name="connsiteX1" fmla="*/ 3435812 w 6861545"/>
                <a:gd name="connsiteY1" fmla="*/ 6861546 h 6861545"/>
                <a:gd name="connsiteX2" fmla="*/ 0 w 6861545"/>
                <a:gd name="connsiteY2" fmla="*/ 3425734 h 6861545"/>
                <a:gd name="connsiteX3" fmla="*/ 0 w 6861545"/>
                <a:gd name="connsiteY3" fmla="*/ 0 h 6861545"/>
                <a:gd name="connsiteX4" fmla="*/ 3425734 w 6861545"/>
                <a:gd name="connsiteY4" fmla="*/ 0 h 6861545"/>
                <a:gd name="connsiteX5" fmla="*/ 6861546 w 6861545"/>
                <a:gd name="connsiteY5" fmla="*/ 3435812 h 6861545"/>
                <a:gd name="connsiteX6" fmla="*/ 6861546 w 6861545"/>
                <a:gd name="connsiteY6" fmla="*/ 6861546 h 68615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861545" h="6861545">
                  <a:moveTo>
                    <a:pt x="6861546" y="6861546"/>
                  </a:moveTo>
                  <a:lnTo>
                    <a:pt x="3435812" y="6861546"/>
                  </a:lnTo>
                  <a:cubicBezTo>
                    <a:pt x="1538245" y="6861546"/>
                    <a:pt x="0" y="5323301"/>
                    <a:pt x="0" y="3425734"/>
                  </a:cubicBezTo>
                  <a:lnTo>
                    <a:pt x="0" y="0"/>
                  </a:lnTo>
                  <a:lnTo>
                    <a:pt x="3425734" y="0"/>
                  </a:lnTo>
                  <a:cubicBezTo>
                    <a:pt x="5323301" y="0"/>
                    <a:pt x="6861546" y="1538245"/>
                    <a:pt x="6861546" y="3435812"/>
                  </a:cubicBezTo>
                  <a:lnTo>
                    <a:pt x="6861546" y="6861546"/>
                  </a:lnTo>
                  <a:close/>
                </a:path>
              </a:pathLst>
            </a:custGeom>
            <a:solidFill>
              <a:schemeClr val="accent1">
                <a:alpha val="60000"/>
              </a:schemeClr>
            </a:solidFill>
            <a:ln w="9331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dirty="0"/>
            </a:p>
          </p:txBody>
        </p:sp>
        <p:sp>
          <p:nvSpPr>
            <p:cNvPr id="20" name="Graphic 9">
              <a:extLst>
                <a:ext uri="{FF2B5EF4-FFF2-40B4-BE49-F238E27FC236}">
                  <a16:creationId xmlns:a16="http://schemas.microsoft.com/office/drawing/2014/main" id="{1221D41A-E71E-4587-A876-F8778E7C03E1}"/>
                </a:ext>
              </a:extLst>
            </p:cNvPr>
            <p:cNvSpPr/>
            <p:nvPr/>
          </p:nvSpPr>
          <p:spPr>
            <a:xfrm flipH="1">
              <a:off x="10424367" y="122795"/>
              <a:ext cx="1644119" cy="1644119"/>
            </a:xfrm>
            <a:custGeom>
              <a:avLst/>
              <a:gdLst>
                <a:gd name="connsiteX0" fmla="*/ 6861546 w 6861545"/>
                <a:gd name="connsiteY0" fmla="*/ 6861546 h 6861545"/>
                <a:gd name="connsiteX1" fmla="*/ 3435812 w 6861545"/>
                <a:gd name="connsiteY1" fmla="*/ 6861546 h 6861545"/>
                <a:gd name="connsiteX2" fmla="*/ 0 w 6861545"/>
                <a:gd name="connsiteY2" fmla="*/ 3425734 h 6861545"/>
                <a:gd name="connsiteX3" fmla="*/ 0 w 6861545"/>
                <a:gd name="connsiteY3" fmla="*/ 0 h 6861545"/>
                <a:gd name="connsiteX4" fmla="*/ 3425734 w 6861545"/>
                <a:gd name="connsiteY4" fmla="*/ 0 h 6861545"/>
                <a:gd name="connsiteX5" fmla="*/ 6861546 w 6861545"/>
                <a:gd name="connsiteY5" fmla="*/ 3435812 h 6861545"/>
                <a:gd name="connsiteX6" fmla="*/ 6861546 w 6861545"/>
                <a:gd name="connsiteY6" fmla="*/ 6861546 h 68615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861545" h="6861545">
                  <a:moveTo>
                    <a:pt x="6861546" y="6861546"/>
                  </a:moveTo>
                  <a:lnTo>
                    <a:pt x="3435812" y="6861546"/>
                  </a:lnTo>
                  <a:cubicBezTo>
                    <a:pt x="1538245" y="6861546"/>
                    <a:pt x="0" y="5323301"/>
                    <a:pt x="0" y="3425734"/>
                  </a:cubicBezTo>
                  <a:lnTo>
                    <a:pt x="0" y="0"/>
                  </a:lnTo>
                  <a:lnTo>
                    <a:pt x="3425734" y="0"/>
                  </a:lnTo>
                  <a:cubicBezTo>
                    <a:pt x="5323301" y="0"/>
                    <a:pt x="6861546" y="1538245"/>
                    <a:pt x="6861546" y="3435812"/>
                  </a:cubicBezTo>
                  <a:lnTo>
                    <a:pt x="6861546" y="6861546"/>
                  </a:lnTo>
                  <a:close/>
                </a:path>
              </a:pathLst>
            </a:custGeom>
            <a:pattFill prst="pct5">
              <a:fgClr>
                <a:schemeClr val="accent4">
                  <a:lumMod val="60000"/>
                  <a:lumOff val="40000"/>
                </a:schemeClr>
              </a:fgClr>
              <a:bgClr>
                <a:schemeClr val="accent1">
                  <a:lumMod val="75000"/>
                </a:schemeClr>
              </a:bgClr>
            </a:pattFill>
            <a:ln w="9525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dirty="0"/>
            </a:p>
          </p:txBody>
        </p:sp>
      </p:grpSp>
      <p:sp>
        <p:nvSpPr>
          <p:cNvPr id="13" name="Texture">
            <a:extLst>
              <a:ext uri="{FF2B5EF4-FFF2-40B4-BE49-F238E27FC236}">
                <a16:creationId xmlns:a16="http://schemas.microsoft.com/office/drawing/2014/main" id="{50457195-385D-490A-91AB-30B969C619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048" y="0"/>
            <a:ext cx="12188952" cy="6858000"/>
          </a:xfrm>
          <a:prstGeom prst="rect">
            <a:avLst/>
          </a:prstGeom>
          <a:blipFill dpi="0" rotWithShape="1">
            <a:blip r:embed="rId2">
              <a:alphaModFix amt="6000"/>
            </a:blip>
            <a:srcRect/>
            <a:tile tx="0" ty="0" sx="100000" sy="100000" flip="none" algn="tl"/>
          </a:blip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E06FF6D-24FA-4E04-90ED-7DBE228B2A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68049"/>
            <a:ext cx="4314825" cy="2235711"/>
          </a:xfrm>
        </p:spPr>
        <p:txBody>
          <a:bodyPr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432D78B-0E21-420F-9DFF-6131CB0F7E6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668049"/>
            <a:ext cx="4958436" cy="523125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8AC2A57-1064-4391-B96B-4D04305E0B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57200" y="2941222"/>
            <a:ext cx="4314825" cy="2927765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FD04EB0-850A-4256-8D12-E01A201A4F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8048B-57AF-4F53-BC84-8E0A1033FBEC}" type="datetimeFigureOut">
              <a:rPr lang="en-US" smtClean="0"/>
              <a:t>6/25/2021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E9CF4AF-C757-4552-AB8A-3B89C37464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262A368-F12B-4B5E-82F0-A6AEE6AF2C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A8A1B-4E1E-43EF-8A39-7D4A3879B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9091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F358BAA-9C8A-4E17-BAD8-32FD6FFEA7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0"/>
            <a:ext cx="12188952" cy="6858000"/>
          </a:xfrm>
          <a:prstGeom prst="rect">
            <a:avLst/>
          </a:prstGeom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Color Fill">
            <a:extLst>
              <a:ext uri="{FF2B5EF4-FFF2-40B4-BE49-F238E27FC236}">
                <a16:creationId xmlns:a16="http://schemas.microsoft.com/office/drawing/2014/main" id="{4D6F41A4-BEE3-4935-9371-4ADEA67A22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>
              <a:lumMod val="75000"/>
              <a:lumOff val="25000"/>
              <a:alpha val="40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>
              <a:solidFill>
                <a:schemeClr val="bg2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7726F010-956A-40BC-8A1F-8002DC729B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351566" y="0"/>
            <a:ext cx="3840434" cy="6858000"/>
            <a:chOff x="8351565" y="0"/>
            <a:chExt cx="3840434" cy="6858000"/>
          </a:xfrm>
        </p:grpSpPr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D386E468-0048-46C4-ADDD-FBE7A6AE9F31}"/>
                </a:ext>
              </a:extLst>
            </p:cNvPr>
            <p:cNvSpPr/>
            <p:nvPr/>
          </p:nvSpPr>
          <p:spPr>
            <a:xfrm>
              <a:off x="11260165" y="519204"/>
              <a:ext cx="474635" cy="474635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C5B35ED4-0C31-4C8C-A45E-6A3EDEAB2867}"/>
                </a:ext>
              </a:extLst>
            </p:cNvPr>
            <p:cNvSpPr/>
            <p:nvPr/>
          </p:nvSpPr>
          <p:spPr>
            <a:xfrm>
              <a:off x="8385871" y="0"/>
              <a:ext cx="2955657" cy="679194"/>
            </a:xfrm>
            <a:custGeom>
              <a:avLst/>
              <a:gdLst>
                <a:gd name="connsiteX0" fmla="*/ 0 w 2955657"/>
                <a:gd name="connsiteY0" fmla="*/ 0 h 679194"/>
                <a:gd name="connsiteX1" fmla="*/ 2955657 w 2955657"/>
                <a:gd name="connsiteY1" fmla="*/ 0 h 679194"/>
                <a:gd name="connsiteX2" fmla="*/ 2892839 w 2955657"/>
                <a:gd name="connsiteY2" fmla="*/ 84007 h 679194"/>
                <a:gd name="connsiteX3" fmla="*/ 1630760 w 2955657"/>
                <a:gd name="connsiteY3" fmla="*/ 679194 h 679194"/>
                <a:gd name="connsiteX4" fmla="*/ 0 w 2955657"/>
                <a:gd name="connsiteY4" fmla="*/ 679194 h 6791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55657" h="679194">
                  <a:moveTo>
                    <a:pt x="0" y="0"/>
                  </a:moveTo>
                  <a:lnTo>
                    <a:pt x="2955657" y="0"/>
                  </a:lnTo>
                  <a:lnTo>
                    <a:pt x="2892839" y="84007"/>
                  </a:lnTo>
                  <a:cubicBezTo>
                    <a:pt x="2592855" y="447504"/>
                    <a:pt x="2138868" y="679194"/>
                    <a:pt x="1630760" y="679194"/>
                  </a:cubicBezTo>
                  <a:lnTo>
                    <a:pt x="0" y="679194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60000"/>
              </a:schemeClr>
            </a:solidFill>
            <a:ln w="9331" cap="flat">
              <a:noFill/>
              <a:prstDash val="solid"/>
              <a:miter/>
            </a:ln>
          </p:spPr>
          <p:txBody>
            <a:bodyPr rtlCol="0" anchor="ctr"/>
            <a:lstStyle/>
            <a:p>
              <a:pPr lvl="0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B40A1EF3-FA93-48F4-9F82-BC0C79635750}"/>
                </a:ext>
              </a:extLst>
            </p:cNvPr>
            <p:cNvSpPr/>
            <p:nvPr/>
          </p:nvSpPr>
          <p:spPr>
            <a:xfrm>
              <a:off x="8351565" y="4121414"/>
              <a:ext cx="3266317" cy="2736586"/>
            </a:xfrm>
            <a:custGeom>
              <a:avLst/>
              <a:gdLst>
                <a:gd name="connsiteX0" fmla="*/ 1635557 w 3266317"/>
                <a:gd name="connsiteY0" fmla="*/ 0 h 2736586"/>
                <a:gd name="connsiteX1" fmla="*/ 3266317 w 3266317"/>
                <a:gd name="connsiteY1" fmla="*/ 0 h 2736586"/>
                <a:gd name="connsiteX2" fmla="*/ 3266317 w 3266317"/>
                <a:gd name="connsiteY2" fmla="*/ 1630760 h 2736586"/>
                <a:gd name="connsiteX3" fmla="*/ 2892838 w 3266317"/>
                <a:gd name="connsiteY3" fmla="*/ 2671131 h 2736586"/>
                <a:gd name="connsiteX4" fmla="*/ 2833348 w 3266317"/>
                <a:gd name="connsiteY4" fmla="*/ 2736586 h 2736586"/>
                <a:gd name="connsiteX5" fmla="*/ 0 w 3266317"/>
                <a:gd name="connsiteY5" fmla="*/ 2736586 h 2736586"/>
                <a:gd name="connsiteX6" fmla="*/ 0 w 3266317"/>
                <a:gd name="connsiteY6" fmla="*/ 1635558 h 2736586"/>
                <a:gd name="connsiteX7" fmla="*/ 1635557 w 3266317"/>
                <a:gd name="connsiteY7" fmla="*/ 0 h 27365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266317" h="2736586">
                  <a:moveTo>
                    <a:pt x="1635557" y="0"/>
                  </a:moveTo>
                  <a:lnTo>
                    <a:pt x="3266317" y="0"/>
                  </a:lnTo>
                  <a:lnTo>
                    <a:pt x="3266317" y="1630760"/>
                  </a:lnTo>
                  <a:cubicBezTo>
                    <a:pt x="3266317" y="2025955"/>
                    <a:pt x="3126159" y="2388411"/>
                    <a:pt x="2892838" y="2671131"/>
                  </a:cubicBezTo>
                  <a:lnTo>
                    <a:pt x="2833348" y="2736586"/>
                  </a:lnTo>
                  <a:lnTo>
                    <a:pt x="0" y="2736586"/>
                  </a:lnTo>
                  <a:lnTo>
                    <a:pt x="0" y="1635558"/>
                  </a:lnTo>
                  <a:cubicBezTo>
                    <a:pt x="0" y="732255"/>
                    <a:pt x="732254" y="0"/>
                    <a:pt x="1635557" y="0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60000"/>
              </a:schemeClr>
            </a:solidFill>
            <a:ln w="9331" cap="flat">
              <a:noFill/>
              <a:prstDash val="solid"/>
              <a:miter/>
            </a:ln>
          </p:spPr>
          <p:txBody>
            <a:bodyPr rtlCol="0" anchor="ctr"/>
            <a:lstStyle/>
            <a:p>
              <a:pPr lvl="0"/>
              <a:endParaRPr lang="en-US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A985F09D-6969-44D0-B04F-4EDE0FEDAF63}"/>
                </a:ext>
              </a:extLst>
            </p:cNvPr>
            <p:cNvSpPr/>
            <p:nvPr/>
          </p:nvSpPr>
          <p:spPr>
            <a:xfrm>
              <a:off x="11755674" y="3386384"/>
              <a:ext cx="436325" cy="1309674"/>
            </a:xfrm>
            <a:custGeom>
              <a:avLst/>
              <a:gdLst>
                <a:gd name="connsiteX0" fmla="*/ 470325 w 477612"/>
                <a:gd name="connsiteY0" fmla="*/ 0 h 1433600"/>
                <a:gd name="connsiteX1" fmla="*/ 475607 w 477612"/>
                <a:gd name="connsiteY1" fmla="*/ 3701 h 1433600"/>
                <a:gd name="connsiteX2" fmla="*/ 477612 w 477612"/>
                <a:gd name="connsiteY2" fmla="*/ 5160 h 1433600"/>
                <a:gd name="connsiteX3" fmla="*/ 477612 w 477612"/>
                <a:gd name="connsiteY3" fmla="*/ 1428441 h 1433600"/>
                <a:gd name="connsiteX4" fmla="*/ 475607 w 477612"/>
                <a:gd name="connsiteY4" fmla="*/ 1429900 h 1433600"/>
                <a:gd name="connsiteX5" fmla="*/ 470325 w 477612"/>
                <a:gd name="connsiteY5" fmla="*/ 1433600 h 1433600"/>
                <a:gd name="connsiteX6" fmla="*/ 0 w 477612"/>
                <a:gd name="connsiteY6" fmla="*/ 716800 h 1433600"/>
                <a:gd name="connsiteX7" fmla="*/ 470325 w 477612"/>
                <a:gd name="connsiteY7" fmla="*/ 0 h 1433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77612" h="1433600">
                  <a:moveTo>
                    <a:pt x="470325" y="0"/>
                  </a:moveTo>
                  <a:cubicBezTo>
                    <a:pt x="470325" y="0"/>
                    <a:pt x="472162" y="1254"/>
                    <a:pt x="475607" y="3701"/>
                  </a:cubicBezTo>
                  <a:lnTo>
                    <a:pt x="477612" y="5160"/>
                  </a:lnTo>
                  <a:lnTo>
                    <a:pt x="477612" y="1428441"/>
                  </a:lnTo>
                  <a:lnTo>
                    <a:pt x="475607" y="1429900"/>
                  </a:lnTo>
                  <a:cubicBezTo>
                    <a:pt x="472162" y="1432347"/>
                    <a:pt x="470325" y="1433600"/>
                    <a:pt x="470325" y="1433600"/>
                  </a:cubicBezTo>
                  <a:cubicBezTo>
                    <a:pt x="470325" y="1433600"/>
                    <a:pt x="0" y="1112672"/>
                    <a:pt x="0" y="716800"/>
                  </a:cubicBezTo>
                  <a:cubicBezTo>
                    <a:pt x="0" y="320929"/>
                    <a:pt x="470325" y="0"/>
                    <a:pt x="470325" y="0"/>
                  </a:cubicBezTo>
                  <a:close/>
                </a:path>
              </a:pathLst>
            </a:custGeom>
            <a:pattFill prst="pct5">
              <a:fgClr>
                <a:schemeClr val="accent4">
                  <a:lumMod val="20000"/>
                  <a:lumOff val="80000"/>
                </a:schemeClr>
              </a:fgClr>
              <a:bgClr>
                <a:schemeClr val="accent4">
                  <a:lumMod val="60000"/>
                  <a:lumOff val="40000"/>
                </a:schemeClr>
              </a:bgClr>
            </a:patt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lvl="0"/>
              <a:endParaRPr lang="en-US" dirty="0"/>
            </a:p>
          </p:txBody>
        </p:sp>
        <p:sp>
          <p:nvSpPr>
            <p:cNvPr id="18" name="Graphic 9">
              <a:extLst>
                <a:ext uri="{FF2B5EF4-FFF2-40B4-BE49-F238E27FC236}">
                  <a16:creationId xmlns:a16="http://schemas.microsoft.com/office/drawing/2014/main" id="{003913A0-A3C0-4ED8-8920-318068FBC46F}"/>
                </a:ext>
              </a:extLst>
            </p:cNvPr>
            <p:cNvSpPr/>
            <p:nvPr/>
          </p:nvSpPr>
          <p:spPr>
            <a:xfrm>
              <a:off x="8385870" y="791588"/>
              <a:ext cx="3232012" cy="3232012"/>
            </a:xfrm>
            <a:custGeom>
              <a:avLst/>
              <a:gdLst>
                <a:gd name="connsiteX0" fmla="*/ 6861546 w 6861545"/>
                <a:gd name="connsiteY0" fmla="*/ 6861546 h 6861545"/>
                <a:gd name="connsiteX1" fmla="*/ 3435812 w 6861545"/>
                <a:gd name="connsiteY1" fmla="*/ 6861546 h 6861545"/>
                <a:gd name="connsiteX2" fmla="*/ 0 w 6861545"/>
                <a:gd name="connsiteY2" fmla="*/ 3425734 h 6861545"/>
                <a:gd name="connsiteX3" fmla="*/ 0 w 6861545"/>
                <a:gd name="connsiteY3" fmla="*/ 0 h 6861545"/>
                <a:gd name="connsiteX4" fmla="*/ 3425734 w 6861545"/>
                <a:gd name="connsiteY4" fmla="*/ 0 h 6861545"/>
                <a:gd name="connsiteX5" fmla="*/ 6861546 w 6861545"/>
                <a:gd name="connsiteY5" fmla="*/ 3435812 h 6861545"/>
                <a:gd name="connsiteX6" fmla="*/ 6861546 w 6861545"/>
                <a:gd name="connsiteY6" fmla="*/ 6861546 h 68615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861545" h="6861545">
                  <a:moveTo>
                    <a:pt x="6861546" y="6861546"/>
                  </a:moveTo>
                  <a:lnTo>
                    <a:pt x="3435812" y="6861546"/>
                  </a:lnTo>
                  <a:cubicBezTo>
                    <a:pt x="1538245" y="6861546"/>
                    <a:pt x="0" y="5323301"/>
                    <a:pt x="0" y="3425734"/>
                  </a:cubicBezTo>
                  <a:lnTo>
                    <a:pt x="0" y="0"/>
                  </a:lnTo>
                  <a:lnTo>
                    <a:pt x="3425734" y="0"/>
                  </a:lnTo>
                  <a:cubicBezTo>
                    <a:pt x="5323301" y="0"/>
                    <a:pt x="6861546" y="1538245"/>
                    <a:pt x="6861546" y="3435812"/>
                  </a:cubicBezTo>
                  <a:lnTo>
                    <a:pt x="6861546" y="6861546"/>
                  </a:lnTo>
                  <a:close/>
                </a:path>
              </a:pathLst>
            </a:custGeom>
            <a:pattFill prst="pct5">
              <a:fgClr>
                <a:schemeClr val="accent4">
                  <a:lumMod val="60000"/>
                  <a:lumOff val="40000"/>
                </a:schemeClr>
              </a:fgClr>
              <a:bgClr>
                <a:schemeClr val="accent1">
                  <a:lumMod val="75000"/>
                </a:schemeClr>
              </a:bgClr>
            </a:patt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lvl="0"/>
              <a:endParaRPr lang="en-US"/>
            </a:p>
          </p:txBody>
        </p:sp>
      </p:grpSp>
      <p:sp>
        <p:nvSpPr>
          <p:cNvPr id="12" name="Texture">
            <a:extLst>
              <a:ext uri="{FF2B5EF4-FFF2-40B4-BE49-F238E27FC236}">
                <a16:creationId xmlns:a16="http://schemas.microsoft.com/office/drawing/2014/main" id="{7FE1D329-7CB2-4DF5-B0C0-36DD19EBC6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048" y="0"/>
            <a:ext cx="12188952" cy="6858000"/>
          </a:xfrm>
          <a:prstGeom prst="rect">
            <a:avLst/>
          </a:prstGeom>
          <a:blipFill dpi="0" rotWithShape="1">
            <a:blip r:embed="rId13">
              <a:alphaModFix amt="6000"/>
            </a:blip>
            <a:srcRect/>
            <a:tile tx="0" ty="0" sx="100000" sy="100000" flip="none" algn="tl"/>
          </a:blip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93083B5-1505-44FE-894D-AA1AB6D60F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68049"/>
            <a:ext cx="7685037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3F3930-F8C8-43B1-BC1A-6264F4ACB2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2096713"/>
            <a:ext cx="7685037" cy="40802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F4F2F7-3ECA-43D7-BFF3-FBB407AEAB4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spc="11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08048B-57AF-4F53-BC84-8E0A1033FBEC}" type="datetimeFigureOut">
              <a:rPr lang="en-US" smtClean="0"/>
              <a:pPr/>
              <a:t>6/25/2021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3A193F-0B61-43DD-8E45-EFEAC43E382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57200" y="155448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spc="11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625961-D3A8-4945-AEE4-EE1952DBDCA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954512" y="6355080"/>
            <a:ext cx="795528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pc="11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8A8A1B-4E1E-43EF-8A39-7D4A3879B94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85861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doi.org/10.1080/02602938.2020.1823314" TargetMode="External"/><Relationship Id="rId2" Type="http://schemas.openxmlformats.org/officeDocument/2006/relationships/hyperlink" Target="https://doi.org/10.1080/02602938.2018.1463354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ackground Fill">
            <a:extLst>
              <a:ext uri="{FF2B5EF4-FFF2-40B4-BE49-F238E27FC236}">
                <a16:creationId xmlns:a16="http://schemas.microsoft.com/office/drawing/2014/main" id="{B6D694DB-A3FC-4F14-A225-17BEBA4416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chemeClr val="tx1"/>
              </a:solidFill>
            </a:endParaRPr>
          </a:p>
        </p:txBody>
      </p:sp>
      <p:pic>
        <p:nvPicPr>
          <p:cNvPr id="4" name="Picture 3" descr="Many question marks on black background">
            <a:extLst>
              <a:ext uri="{FF2B5EF4-FFF2-40B4-BE49-F238E27FC236}">
                <a16:creationId xmlns:a16="http://schemas.microsoft.com/office/drawing/2014/main" id="{8F43407B-CA10-482B-8B45-9491A785865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60000"/>
          </a:blip>
          <a:srcRect t="7764" r="-1" b="-1"/>
          <a:stretch/>
        </p:blipFill>
        <p:spPr>
          <a:xfrm>
            <a:off x="20" y="10"/>
            <a:ext cx="12188921" cy="685799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D502696-0725-45D9-8E0D-7F5AA7A0CA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94233" y="686020"/>
            <a:ext cx="8630138" cy="2742980"/>
          </a:xfrm>
        </p:spPr>
        <p:txBody>
          <a:bodyPr>
            <a:normAutofit/>
          </a:bodyPr>
          <a:lstStyle/>
          <a:p>
            <a:r>
              <a:rPr lang="en-GB">
                <a:solidFill>
                  <a:srgbClr val="FFFFFF"/>
                </a:solidFill>
              </a:rPr>
              <a:t>The Problem with Written Feedback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230EB78-8067-4AC4-AC98-F26EF66112B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4233" y="3602038"/>
            <a:ext cx="8630138" cy="2569942"/>
          </a:xfrm>
        </p:spPr>
        <p:txBody>
          <a:bodyPr>
            <a:normAutofit/>
          </a:bodyPr>
          <a:lstStyle/>
          <a:p>
            <a:r>
              <a:rPr lang="en-GB" dirty="0">
                <a:solidFill>
                  <a:srgbClr val="FFFFFF"/>
                </a:solidFill>
              </a:rPr>
              <a:t>Willie McGuire</a:t>
            </a:r>
          </a:p>
          <a:p>
            <a:r>
              <a:rPr lang="en-GB" dirty="0">
                <a:solidFill>
                  <a:srgbClr val="FFFFFF"/>
                </a:solidFill>
              </a:rPr>
              <a:t>University of Glasgow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D4433877-8295-4A0D-94F7-BFD8A63360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300855" y="0"/>
            <a:ext cx="1891145" cy="5600700"/>
            <a:chOff x="10300855" y="0"/>
            <a:chExt cx="1891145" cy="5600700"/>
          </a:xfrm>
        </p:grpSpPr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51FD208E-0612-408E-9D15-241B453251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783194" y="2943021"/>
              <a:ext cx="246527" cy="2465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3" name="Graphic 9">
              <a:extLst>
                <a:ext uri="{FF2B5EF4-FFF2-40B4-BE49-F238E27FC236}">
                  <a16:creationId xmlns:a16="http://schemas.microsoft.com/office/drawing/2014/main" id="{0005FEAC-EF53-4E59-AFAA-B72D0F702B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30568" y="2199078"/>
              <a:ext cx="1195288" cy="1195289"/>
            </a:xfrm>
            <a:custGeom>
              <a:avLst/>
              <a:gdLst>
                <a:gd name="connsiteX0" fmla="*/ 6861546 w 6861545"/>
                <a:gd name="connsiteY0" fmla="*/ 6861546 h 6861545"/>
                <a:gd name="connsiteX1" fmla="*/ 3435812 w 6861545"/>
                <a:gd name="connsiteY1" fmla="*/ 6861546 h 6861545"/>
                <a:gd name="connsiteX2" fmla="*/ 0 w 6861545"/>
                <a:gd name="connsiteY2" fmla="*/ 3425734 h 6861545"/>
                <a:gd name="connsiteX3" fmla="*/ 0 w 6861545"/>
                <a:gd name="connsiteY3" fmla="*/ 0 h 6861545"/>
                <a:gd name="connsiteX4" fmla="*/ 3425734 w 6861545"/>
                <a:gd name="connsiteY4" fmla="*/ 0 h 6861545"/>
                <a:gd name="connsiteX5" fmla="*/ 6861546 w 6861545"/>
                <a:gd name="connsiteY5" fmla="*/ 3435812 h 6861545"/>
                <a:gd name="connsiteX6" fmla="*/ 6861546 w 6861545"/>
                <a:gd name="connsiteY6" fmla="*/ 6861546 h 68615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861545" h="6861545">
                  <a:moveTo>
                    <a:pt x="6861546" y="6861546"/>
                  </a:moveTo>
                  <a:lnTo>
                    <a:pt x="3435812" y="6861546"/>
                  </a:lnTo>
                  <a:cubicBezTo>
                    <a:pt x="1538245" y="6861546"/>
                    <a:pt x="0" y="5323301"/>
                    <a:pt x="0" y="3425734"/>
                  </a:cubicBezTo>
                  <a:lnTo>
                    <a:pt x="0" y="0"/>
                  </a:lnTo>
                  <a:lnTo>
                    <a:pt x="3425734" y="0"/>
                  </a:lnTo>
                  <a:cubicBezTo>
                    <a:pt x="5323301" y="0"/>
                    <a:pt x="6861546" y="1538245"/>
                    <a:pt x="6861546" y="3435812"/>
                  </a:cubicBezTo>
                  <a:lnTo>
                    <a:pt x="6861546" y="6861546"/>
                  </a:lnTo>
                  <a:close/>
                </a:path>
              </a:pathLst>
            </a:custGeom>
            <a:solidFill>
              <a:schemeClr val="accent1">
                <a:lumMod val="75000"/>
                <a:alpha val="65000"/>
              </a:schemeClr>
            </a:solidFill>
            <a:ln w="9331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/>
              <a:endParaRPr lang="en-US" dirty="0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20D9F4E7-B583-4E44-AE18-421B268FBA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V="1">
              <a:off x="11151383" y="4336822"/>
              <a:ext cx="1040617" cy="1263878"/>
            </a:xfrm>
            <a:custGeom>
              <a:avLst/>
              <a:gdLst>
                <a:gd name="connsiteX0" fmla="*/ 1087069 w 1119832"/>
                <a:gd name="connsiteY0" fmla="*/ 1138 h 1360088"/>
                <a:gd name="connsiteX1" fmla="*/ 1119832 w 1119832"/>
                <a:gd name="connsiteY1" fmla="*/ 3278 h 1360088"/>
                <a:gd name="connsiteX2" fmla="*/ 1119832 w 1119832"/>
                <a:gd name="connsiteY2" fmla="*/ 1097964 h 1360088"/>
                <a:gd name="connsiteX3" fmla="*/ 1109686 w 1119832"/>
                <a:gd name="connsiteY3" fmla="*/ 1109686 h 1360088"/>
                <a:gd name="connsiteX4" fmla="*/ 25249 w 1119832"/>
                <a:gd name="connsiteY4" fmla="*/ 1334840 h 1360088"/>
                <a:gd name="connsiteX5" fmla="*/ 250404 w 1119832"/>
                <a:gd name="connsiteY5" fmla="*/ 250404 h 1360088"/>
                <a:gd name="connsiteX6" fmla="*/ 1087069 w 1119832"/>
                <a:gd name="connsiteY6" fmla="*/ 1138 h 13600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19832" h="1360088">
                  <a:moveTo>
                    <a:pt x="1087069" y="1138"/>
                  </a:moveTo>
                  <a:lnTo>
                    <a:pt x="1119832" y="3278"/>
                  </a:lnTo>
                  <a:lnTo>
                    <a:pt x="1119832" y="1097964"/>
                  </a:lnTo>
                  <a:lnTo>
                    <a:pt x="1109686" y="1109686"/>
                  </a:lnTo>
                  <a:cubicBezTo>
                    <a:pt x="748058" y="1471314"/>
                    <a:pt x="25249" y="1334840"/>
                    <a:pt x="25249" y="1334840"/>
                  </a:cubicBezTo>
                  <a:cubicBezTo>
                    <a:pt x="25249" y="1334840"/>
                    <a:pt x="-111224" y="612032"/>
                    <a:pt x="250404" y="250404"/>
                  </a:cubicBezTo>
                  <a:cubicBezTo>
                    <a:pt x="476422" y="24386"/>
                    <a:pt x="843525" y="-7060"/>
                    <a:pt x="1087069" y="1138"/>
                  </a:cubicBezTo>
                  <a:close/>
                </a:path>
              </a:pathLst>
            </a:custGeom>
            <a:pattFill prst="pct5">
              <a:fgClr>
                <a:schemeClr val="accent4">
                  <a:lumMod val="60000"/>
                  <a:lumOff val="40000"/>
                </a:schemeClr>
              </a:fgClr>
              <a:bgClr>
                <a:schemeClr val="accent1">
                  <a:lumMod val="75000"/>
                </a:schemeClr>
              </a:bgClr>
            </a:pattFill>
            <a:ln w="9525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/>
              <a:endParaRPr lang="en-US" dirty="0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3C41D6DC-5CB2-4929-AAA8-328E7AA84D7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38492" y="2767655"/>
              <a:ext cx="553508" cy="1567713"/>
            </a:xfrm>
            <a:custGeom>
              <a:avLst/>
              <a:gdLst>
                <a:gd name="connsiteX0" fmla="*/ 612019 w 612019"/>
                <a:gd name="connsiteY0" fmla="*/ 0 h 1733435"/>
                <a:gd name="connsiteX1" fmla="*/ 612019 w 612019"/>
                <a:gd name="connsiteY1" fmla="*/ 1733435 h 1733435"/>
                <a:gd name="connsiteX2" fmla="*/ 180103 w 612019"/>
                <a:gd name="connsiteY2" fmla="*/ 1301519 h 1733435"/>
                <a:gd name="connsiteX3" fmla="*/ 180103 w 612019"/>
                <a:gd name="connsiteY3" fmla="*/ 431916 h 17334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12019" h="1733435">
                  <a:moveTo>
                    <a:pt x="612019" y="0"/>
                  </a:moveTo>
                  <a:lnTo>
                    <a:pt x="612019" y="1733435"/>
                  </a:lnTo>
                  <a:lnTo>
                    <a:pt x="180103" y="1301519"/>
                  </a:lnTo>
                  <a:cubicBezTo>
                    <a:pt x="-60034" y="1061382"/>
                    <a:pt x="-60034" y="672053"/>
                    <a:pt x="180103" y="431916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60000"/>
              </a:schemeClr>
            </a:solidFill>
            <a:ln w="9331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/>
              <a:endParaRPr lang="en-US" dirty="0"/>
            </a:p>
          </p:txBody>
        </p:sp>
        <p:sp>
          <p:nvSpPr>
            <p:cNvPr id="16" name="Graphic 9">
              <a:extLst>
                <a:ext uri="{FF2B5EF4-FFF2-40B4-BE49-F238E27FC236}">
                  <a16:creationId xmlns:a16="http://schemas.microsoft.com/office/drawing/2014/main" id="{810D7DDE-644B-4D22-86B4-C3FEDF985A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10300855" y="0"/>
              <a:ext cx="1891145" cy="1891145"/>
            </a:xfrm>
            <a:custGeom>
              <a:avLst/>
              <a:gdLst>
                <a:gd name="connsiteX0" fmla="*/ 6861546 w 6861545"/>
                <a:gd name="connsiteY0" fmla="*/ 6861546 h 6861545"/>
                <a:gd name="connsiteX1" fmla="*/ 3435812 w 6861545"/>
                <a:gd name="connsiteY1" fmla="*/ 6861546 h 6861545"/>
                <a:gd name="connsiteX2" fmla="*/ 0 w 6861545"/>
                <a:gd name="connsiteY2" fmla="*/ 3425734 h 6861545"/>
                <a:gd name="connsiteX3" fmla="*/ 0 w 6861545"/>
                <a:gd name="connsiteY3" fmla="*/ 0 h 6861545"/>
                <a:gd name="connsiteX4" fmla="*/ 3425734 w 6861545"/>
                <a:gd name="connsiteY4" fmla="*/ 0 h 6861545"/>
                <a:gd name="connsiteX5" fmla="*/ 6861546 w 6861545"/>
                <a:gd name="connsiteY5" fmla="*/ 3435812 h 6861545"/>
                <a:gd name="connsiteX6" fmla="*/ 6861546 w 6861545"/>
                <a:gd name="connsiteY6" fmla="*/ 6861546 h 68615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861545" h="6861545">
                  <a:moveTo>
                    <a:pt x="6861546" y="6861546"/>
                  </a:moveTo>
                  <a:lnTo>
                    <a:pt x="3435812" y="6861546"/>
                  </a:lnTo>
                  <a:cubicBezTo>
                    <a:pt x="1538245" y="6861546"/>
                    <a:pt x="0" y="5323301"/>
                    <a:pt x="0" y="3425734"/>
                  </a:cubicBezTo>
                  <a:lnTo>
                    <a:pt x="0" y="0"/>
                  </a:lnTo>
                  <a:lnTo>
                    <a:pt x="3425734" y="0"/>
                  </a:lnTo>
                  <a:cubicBezTo>
                    <a:pt x="5323301" y="0"/>
                    <a:pt x="6861546" y="1538245"/>
                    <a:pt x="6861546" y="3435812"/>
                  </a:cubicBezTo>
                  <a:lnTo>
                    <a:pt x="6861546" y="6861546"/>
                  </a:lnTo>
                  <a:close/>
                </a:path>
              </a:pathLst>
            </a:custGeom>
            <a:solidFill>
              <a:schemeClr val="accent1">
                <a:alpha val="60000"/>
              </a:schemeClr>
            </a:solidFill>
            <a:ln w="9331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dirty="0"/>
            </a:p>
          </p:txBody>
        </p:sp>
        <p:sp>
          <p:nvSpPr>
            <p:cNvPr id="17" name="Graphic 9">
              <a:extLst>
                <a:ext uri="{FF2B5EF4-FFF2-40B4-BE49-F238E27FC236}">
                  <a16:creationId xmlns:a16="http://schemas.microsoft.com/office/drawing/2014/main" id="{5777DB78-76A6-4C7E-884B-AE5A8540D7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10424367" y="122795"/>
              <a:ext cx="1644119" cy="1644119"/>
            </a:xfrm>
            <a:custGeom>
              <a:avLst/>
              <a:gdLst>
                <a:gd name="connsiteX0" fmla="*/ 6861546 w 6861545"/>
                <a:gd name="connsiteY0" fmla="*/ 6861546 h 6861545"/>
                <a:gd name="connsiteX1" fmla="*/ 3435812 w 6861545"/>
                <a:gd name="connsiteY1" fmla="*/ 6861546 h 6861545"/>
                <a:gd name="connsiteX2" fmla="*/ 0 w 6861545"/>
                <a:gd name="connsiteY2" fmla="*/ 3425734 h 6861545"/>
                <a:gd name="connsiteX3" fmla="*/ 0 w 6861545"/>
                <a:gd name="connsiteY3" fmla="*/ 0 h 6861545"/>
                <a:gd name="connsiteX4" fmla="*/ 3425734 w 6861545"/>
                <a:gd name="connsiteY4" fmla="*/ 0 h 6861545"/>
                <a:gd name="connsiteX5" fmla="*/ 6861546 w 6861545"/>
                <a:gd name="connsiteY5" fmla="*/ 3435812 h 6861545"/>
                <a:gd name="connsiteX6" fmla="*/ 6861546 w 6861545"/>
                <a:gd name="connsiteY6" fmla="*/ 6861546 h 68615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861545" h="6861545">
                  <a:moveTo>
                    <a:pt x="6861546" y="6861546"/>
                  </a:moveTo>
                  <a:lnTo>
                    <a:pt x="3435812" y="6861546"/>
                  </a:lnTo>
                  <a:cubicBezTo>
                    <a:pt x="1538245" y="6861546"/>
                    <a:pt x="0" y="5323301"/>
                    <a:pt x="0" y="3425734"/>
                  </a:cubicBezTo>
                  <a:lnTo>
                    <a:pt x="0" y="0"/>
                  </a:lnTo>
                  <a:lnTo>
                    <a:pt x="3425734" y="0"/>
                  </a:lnTo>
                  <a:cubicBezTo>
                    <a:pt x="5323301" y="0"/>
                    <a:pt x="6861546" y="1538245"/>
                    <a:pt x="6861546" y="3435812"/>
                  </a:cubicBezTo>
                  <a:lnTo>
                    <a:pt x="6861546" y="6861546"/>
                  </a:lnTo>
                  <a:close/>
                </a:path>
              </a:pathLst>
            </a:custGeom>
            <a:pattFill prst="pct5">
              <a:fgClr>
                <a:schemeClr val="accent4">
                  <a:lumMod val="60000"/>
                  <a:lumOff val="40000"/>
                </a:schemeClr>
              </a:fgClr>
              <a:bgClr>
                <a:schemeClr val="accent1">
                  <a:lumMod val="75000"/>
                </a:schemeClr>
              </a:bgClr>
            </a:pattFill>
            <a:ln w="9525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5000382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4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2F1332-8372-42E7-8B36-E6B4950C85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References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F0AA97-2145-417D-AA08-7AEF8B068C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200" dirty="0" err="1"/>
              <a:t>Cartney</a:t>
            </a:r>
            <a:r>
              <a:rPr lang="en-US" sz="2200" dirty="0"/>
              <a:t>, P. 2010. Exploring the use of peer assessment as a vehicle for closing the gap between feedback given and feedback used. Assessment &amp; Evaluation in Higher Education 35, no. 5; 551-564. DOI: 10.1080/02602931003632381</a:t>
            </a:r>
            <a:endParaRPr lang="en-GB" sz="2200" dirty="0"/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200" dirty="0"/>
              <a:t>Carless, D. 2006 Differing Perceptions in the Feedback Process. Studies in Higher Education 31 (2): 219233.10.1080/03075070600572132[Taylor &amp; Francis Online], [Web of Science ®], [Google Scholar]</a:t>
            </a:r>
            <a:endParaRPr lang="en-GB" sz="2200" dirty="0"/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200" dirty="0"/>
              <a:t>Carless, D and </a:t>
            </a:r>
            <a:r>
              <a:rPr lang="en-GB" sz="2200" dirty="0" err="1"/>
              <a:t>Boud</a:t>
            </a:r>
            <a:r>
              <a:rPr lang="en-GB" sz="2200" dirty="0"/>
              <a:t>, D. (2018). The development of student feedback literacy: enabling uptake of feedback, Assessment &amp; Evaluation in Higher Education, 43:8, 1315-1325, DOI: </a:t>
            </a:r>
            <a:r>
              <a:rPr lang="en-GB" sz="2200" dirty="0">
                <a:hlinkClick r:id="rId2"/>
              </a:rPr>
              <a:t>10.1080/02602938.2018.1463354</a:t>
            </a:r>
            <a:r>
              <a:rPr lang="en-GB" sz="2200" dirty="0"/>
              <a:t>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800" dirty="0"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Dixon, K and Dixon, R and Scott, S. (2007). The impact of increasing workload on academics: Is there time for quality teaching? In Jeffrey, R. (Ed), International Educational Conference, Nov 25-29 2007. Fremantle, WA: AARE, 12, 1-4.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200" dirty="0"/>
              <a:t>McGuire, W., Harrington, O., Abou </a:t>
            </a:r>
            <a:r>
              <a:rPr lang="en-GB" sz="2200" dirty="0" err="1"/>
              <a:t>Ghaida</a:t>
            </a:r>
            <a:r>
              <a:rPr lang="en-GB" sz="2200" dirty="0"/>
              <a:t>, S. (2020). Improving Feedback Literacy.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000" b="0" i="0">
                <a:effectLst/>
                <a:latin typeface="Open Sans" panose="020B0606030504020204" pitchFamily="34" charset="0"/>
              </a:rPr>
              <a:t>Nicol, D. </a:t>
            </a:r>
            <a:r>
              <a:rPr lang="en-US" sz="2000" b="0" i="0" dirty="0">
                <a:effectLst/>
                <a:latin typeface="Open Sans" panose="020B0606030504020204" pitchFamily="34" charset="0"/>
              </a:rPr>
              <a:t>(2020) The power of internal feedback: exploiting natural comparison processes, Assessment &amp; Evaluation in Higher Education, DOI: </a:t>
            </a:r>
            <a:r>
              <a:rPr lang="en-US" sz="2000" b="0" i="0" u="sng" dirty="0">
                <a:effectLst/>
                <a:latin typeface="Open Sans" panose="020B0606030504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10.1080/02602938.2020.1823314</a:t>
            </a:r>
            <a:endParaRPr lang="en-GB" sz="2200" dirty="0"/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200" dirty="0"/>
              <a:t>Sambell, K., Brown, S. and Race, P. (2019). Assessment to Support Student Learning: Eight Challenges for 21st Century Practice. AISHE-J, Vol 11, No 2. 1-15.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2200" dirty="0" err="1"/>
              <a:t>Winstone</a:t>
            </a:r>
            <a:r>
              <a:rPr lang="en-GB" sz="2200" dirty="0"/>
              <a:t>,  and Carless, D. (2019) Designing Effective Processes in Higher Education. A Learning-Focused Approach. Routledge. ISBN 9780815361633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982284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701F74-0BE1-47C0-89B4-32FF816362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Challenges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284352-8BD1-41DB-9F8A-6AC5F758DE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Student concerns/complaints</a:t>
            </a:r>
          </a:p>
          <a:p>
            <a:r>
              <a:rPr lang="en-GB" dirty="0"/>
              <a:t>Timing</a:t>
            </a:r>
          </a:p>
          <a:p>
            <a:r>
              <a:rPr lang="en-GB" dirty="0"/>
              <a:t>Dissociation of formative and summative</a:t>
            </a:r>
          </a:p>
          <a:p>
            <a:r>
              <a:rPr lang="en-GB" dirty="0"/>
              <a:t>The use of more dialogic practices</a:t>
            </a:r>
          </a:p>
          <a:p>
            <a:r>
              <a:rPr lang="en-GB" dirty="0" err="1"/>
              <a:t>Workoad</a:t>
            </a:r>
            <a:r>
              <a:rPr lang="en-GB" dirty="0"/>
              <a:t>. </a:t>
            </a:r>
            <a:r>
              <a:rPr lang="en-GB" sz="1800" dirty="0">
                <a:effectLst/>
                <a:latin typeface="Arial" panose="020B0604020202020204" pitchFamily="34" charset="0"/>
                <a:ea typeface="DengXian" panose="02010600030101010101" pitchFamily="2" charset="-122"/>
              </a:rPr>
              <a:t>Dixon, K and Dixon, R and Scott, S. (2007)</a:t>
            </a:r>
            <a:endParaRPr lang="en-GB" dirty="0"/>
          </a:p>
          <a:p>
            <a:r>
              <a:rPr lang="en-GB" dirty="0"/>
              <a:t>Shift from instructional feedback patterns to descriptive</a:t>
            </a:r>
          </a:p>
          <a:p>
            <a:r>
              <a:rPr lang="en-GB" dirty="0"/>
              <a:t>Teaching teachers how to ‘model’</a:t>
            </a:r>
          </a:p>
        </p:txBody>
      </p:sp>
    </p:spTree>
    <p:extLst>
      <p:ext uri="{BB962C8B-B14F-4D97-AF65-F5344CB8AC3E}">
        <p14:creationId xmlns:p14="http://schemas.microsoft.com/office/powerpoint/2010/main" val="17808399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36284B-F8C7-4D9F-B32B-7779B8A906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Solutions?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3394B6-76BF-438B-89AE-AC696B1C03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Feedback as telling</a:t>
            </a:r>
          </a:p>
          <a:p>
            <a:r>
              <a:rPr lang="en-GB" dirty="0"/>
              <a:t>Feedback as showing</a:t>
            </a:r>
          </a:p>
          <a:p>
            <a:r>
              <a:rPr lang="en-GB" dirty="0"/>
              <a:t>Modelling</a:t>
            </a:r>
          </a:p>
          <a:p>
            <a:r>
              <a:rPr lang="en-GB" dirty="0"/>
              <a:t>Hybridising formative and summative assessment</a:t>
            </a:r>
          </a:p>
          <a:p>
            <a:r>
              <a:rPr lang="en-GB" dirty="0"/>
              <a:t>Greater use of comparison. Nicol (2021)? 2020?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728669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D9786D-E857-4FA0-9D16-3C75A48A4B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Written Feedback-A Compromise?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508E9B-29B5-4BC5-80E4-0E734566EEA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>
                <a:latin typeface="+mj-lt"/>
              </a:rPr>
              <a:t>Dialogic Feedback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3D2277A-1BEE-4B97-BE7A-6C02D6A80A72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1800" dirty="0">
                <a:effectLst/>
                <a:ea typeface="DengXian" panose="02010600030101010101" pitchFamily="2" charset="-122"/>
              </a:rPr>
              <a:t>Current discourse on feedback eschews written-only feedback Sambell, Brown, Race (2019) </a:t>
            </a:r>
          </a:p>
          <a:p>
            <a:pPr marL="0" indent="0">
              <a:buNone/>
            </a:pPr>
            <a:r>
              <a:rPr lang="en-GB" sz="1800" dirty="0">
                <a:ea typeface="DengXian" panose="02010600030101010101" pitchFamily="2" charset="-122"/>
              </a:rPr>
              <a:t>The m</a:t>
            </a:r>
            <a:r>
              <a:rPr lang="en-GB" sz="1800" dirty="0">
                <a:effectLst/>
                <a:ea typeface="DengXian" panose="02010600030101010101" pitchFamily="2" charset="-122"/>
              </a:rPr>
              <a:t>eta-dialogues available in constructivist feedback protocols offer more scope, Sambell, Brown, Race (2019) </a:t>
            </a:r>
          </a:p>
          <a:p>
            <a:pPr marL="0" indent="0">
              <a:buNone/>
            </a:pPr>
            <a:r>
              <a:rPr lang="en-GB" sz="1800" dirty="0">
                <a:ea typeface="DengXian" panose="02010600030101010101" pitchFamily="2" charset="-122"/>
              </a:rPr>
              <a:t>P</a:t>
            </a:r>
            <a:r>
              <a:rPr lang="en-GB" sz="1800" dirty="0">
                <a:effectLst/>
                <a:ea typeface="DengXian" panose="02010600030101010101" pitchFamily="2" charset="-122"/>
              </a:rPr>
              <a:t>racticality within the demands of ever-increasing workloads, especially in the context of large classes?</a:t>
            </a:r>
          </a:p>
          <a:p>
            <a:pPr marL="0" indent="0">
              <a:buNone/>
            </a:pPr>
            <a:r>
              <a:rPr lang="en-GB" sz="1800" dirty="0">
                <a:ea typeface="DengXian" panose="02010600030101010101" pitchFamily="2" charset="-122"/>
              </a:rPr>
              <a:t>Barrett and Barrett (2008), Graham (2014), </a:t>
            </a:r>
            <a:r>
              <a:rPr lang="en-GB" sz="1800" dirty="0" err="1">
                <a:ea typeface="DengXian" panose="02010600030101010101" pitchFamily="2" charset="-122"/>
              </a:rPr>
              <a:t>Minassians</a:t>
            </a:r>
            <a:r>
              <a:rPr lang="en-GB" sz="1800" dirty="0">
                <a:ea typeface="DengXian" panose="02010600030101010101" pitchFamily="2" charset="-122"/>
              </a:rPr>
              <a:t> (2014), Tuck (2012), </a:t>
            </a:r>
            <a:r>
              <a:rPr lang="en-GB" sz="1800" dirty="0" err="1">
                <a:ea typeface="DengXian" panose="02010600030101010101" pitchFamily="2" charset="-122"/>
              </a:rPr>
              <a:t>Winstone</a:t>
            </a:r>
            <a:r>
              <a:rPr lang="en-GB" sz="1800" dirty="0">
                <a:ea typeface="DengXian" panose="02010600030101010101" pitchFamily="2" charset="-122"/>
              </a:rPr>
              <a:t> and Carless (2019)</a:t>
            </a:r>
            <a:endParaRPr lang="en-GB" sz="1800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D5FFDDE-57CD-4BE1-BD01-E74BB5E0264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GB" dirty="0">
                <a:latin typeface="+mj-lt"/>
              </a:rPr>
              <a:t>Written Feedback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3287A07-4916-4076-89EB-CC2A4BF58A96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1800" dirty="0"/>
              <a:t>Shift from instruction to description</a:t>
            </a:r>
          </a:p>
          <a:p>
            <a:pPr marL="0" indent="0">
              <a:buNone/>
            </a:pPr>
            <a:r>
              <a:rPr lang="en-GB" sz="1800" dirty="0"/>
              <a:t>The use of Modelling: </a:t>
            </a:r>
            <a:r>
              <a:rPr lang="en-GB" sz="1800" dirty="0">
                <a:effectLst/>
                <a:latin typeface="Arial" panose="020B0604020202020204" pitchFamily="34" charset="0"/>
                <a:ea typeface="DengXian" panose="02010600030101010101" pitchFamily="2" charset="-122"/>
              </a:rPr>
              <a:t>Bandura, A. (1977).</a:t>
            </a:r>
            <a:r>
              <a:rPr lang="en-GB" sz="1800" i="1" dirty="0">
                <a:effectLst/>
                <a:latin typeface="Arial" panose="020B0604020202020204" pitchFamily="34" charset="0"/>
                <a:ea typeface="DengXian" panose="02010600030101010101" pitchFamily="2" charset="-122"/>
              </a:rPr>
              <a:t> </a:t>
            </a:r>
            <a:endParaRPr lang="en-GB" sz="1800" dirty="0"/>
          </a:p>
          <a:p>
            <a:pPr marL="0" indent="0">
              <a:buNone/>
            </a:pPr>
            <a:r>
              <a:rPr lang="en-GB" sz="1800" dirty="0"/>
              <a:t>Hybridising formative and summative assessment</a:t>
            </a:r>
          </a:p>
          <a:p>
            <a:pPr marL="0" indent="0">
              <a:buNone/>
            </a:pPr>
            <a:r>
              <a:rPr lang="en-GB" sz="1800" dirty="0"/>
              <a:t>Greater use of comparison: Nicol, D. (2020)</a:t>
            </a:r>
          </a:p>
          <a:p>
            <a:pPr marL="0" indent="0">
              <a:buNone/>
            </a:pPr>
            <a:r>
              <a:rPr lang="en-GB" sz="1800" dirty="0"/>
              <a:t>CPD support for above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731089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852B76C-933F-4135-8E82-3C385AEAF2A6}"/>
              </a:ext>
            </a:extLst>
          </p:cNvPr>
          <p:cNvSpPr txBox="1"/>
          <p:nvPr/>
        </p:nvSpPr>
        <p:spPr>
          <a:xfrm>
            <a:off x="808383" y="477078"/>
            <a:ext cx="7235687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u="sng" dirty="0"/>
              <a:t>Primary Research Driver</a:t>
            </a:r>
          </a:p>
          <a:p>
            <a:r>
              <a:rPr lang="en-US" dirty="0"/>
              <a:t>To explore the effectiveness of an intervention designed to generate new and improved approaches to the deployment of feedback</a:t>
            </a:r>
          </a:p>
          <a:p>
            <a:pPr algn="ctr"/>
            <a:r>
              <a:rPr lang="en-US" b="1" u="sng" dirty="0"/>
              <a:t>Approach</a:t>
            </a:r>
          </a:p>
          <a:p>
            <a:r>
              <a:rPr lang="en-US" dirty="0"/>
              <a:t>Main approach was inductive-to generate new theory, although a deductive element remained - to test the effectiveness of existing approaches. </a:t>
            </a:r>
          </a:p>
          <a:p>
            <a:pPr algn="ctr"/>
            <a:r>
              <a:rPr lang="en-US" b="1" u="sng" dirty="0"/>
              <a:t>Methodology</a:t>
            </a:r>
          </a:p>
          <a:p>
            <a:r>
              <a:rPr lang="en-US" dirty="0"/>
              <a:t>6 focus groups of 4 participants ( 3 students; 1 staff) were established to capture the views of volunteers from two courses from different Schools; the MEd/MSc in TESOL and the MEd in Professional Practice in Education. </a:t>
            </a:r>
          </a:p>
          <a:p>
            <a:r>
              <a:rPr lang="en-US" dirty="0"/>
              <a:t>Braun and Clarke’s (2006) model of thematic analysis was used as a paradigm followed by all four researchers throughout the process. </a:t>
            </a:r>
          </a:p>
          <a:p>
            <a:pPr algn="ctr"/>
            <a:r>
              <a:rPr lang="en-US" b="1" u="sng" dirty="0"/>
              <a:t>Stages</a:t>
            </a:r>
          </a:p>
          <a:p>
            <a:r>
              <a:rPr lang="en-US" sz="1800" dirty="0">
                <a:effectLst/>
                <a:ea typeface="Times New Roman" panose="02020603050405020304" pitchFamily="18" charset="0"/>
              </a:rPr>
              <a:t>1 </a:t>
            </a:r>
            <a:r>
              <a:rPr lang="en-US" dirty="0">
                <a:ea typeface="Times New Roman" panose="02020603050405020304" pitchFamily="18" charset="0"/>
              </a:rPr>
              <a:t>P</a:t>
            </a:r>
            <a:r>
              <a:rPr lang="en-US" sz="1800" dirty="0">
                <a:effectLst/>
                <a:ea typeface="Times New Roman" panose="02020603050405020304" pitchFamily="18" charset="0"/>
              </a:rPr>
              <a:t>rotocol for this model agreed by all researchers before data analysis. </a:t>
            </a:r>
          </a:p>
          <a:p>
            <a:r>
              <a:rPr lang="en-US" sz="1800" dirty="0">
                <a:effectLst/>
                <a:ea typeface="Times New Roman" panose="02020603050405020304" pitchFamily="18" charset="0"/>
              </a:rPr>
              <a:t>2 At the outset, one researcher identified the initial codes identified from one of the six data sets to guide the other researchers in their upcoming analyses.</a:t>
            </a:r>
          </a:p>
          <a:p>
            <a:r>
              <a:rPr lang="en-US" dirty="0"/>
              <a:t>3 Researchers then analysed their allocated transcription with which they were unfamiliar to encourage a freshness of approach. </a:t>
            </a:r>
          </a:p>
          <a:p>
            <a:r>
              <a:rPr lang="en-US" dirty="0"/>
              <a:t>4 Researchers met regularly to discuss and </a:t>
            </a:r>
            <a:r>
              <a:rPr lang="en-US" dirty="0" err="1"/>
              <a:t>thematise</a:t>
            </a:r>
            <a:r>
              <a:rPr lang="en-US" dirty="0"/>
              <a:t> the findings from their analyses of the data sets.</a:t>
            </a:r>
          </a:p>
          <a:p>
            <a:r>
              <a:rPr lang="en-US" dirty="0"/>
              <a:t>5 Final product collated by one researcher following team approval.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068256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0637D48-2857-44F1-A572-BDC7D63814F7}"/>
              </a:ext>
            </a:extLst>
          </p:cNvPr>
          <p:cNvSpPr txBox="1"/>
          <p:nvPr/>
        </p:nvSpPr>
        <p:spPr>
          <a:xfrm>
            <a:off x="569843" y="424070"/>
            <a:ext cx="75669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Data Sets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81932906-D0B6-49A0-B8D5-D6E2D2AF765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6883369"/>
              </p:ext>
            </p:extLst>
          </p:nvPr>
        </p:nvGraphicFramePr>
        <p:xfrm>
          <a:off x="1437164" y="2133600"/>
          <a:ext cx="5725160" cy="31805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62580">
                  <a:extLst>
                    <a:ext uri="{9D8B030D-6E8A-4147-A177-3AD203B41FA5}">
                      <a16:colId xmlns:a16="http://schemas.microsoft.com/office/drawing/2014/main" val="3448453557"/>
                    </a:ext>
                  </a:extLst>
                </a:gridCol>
                <a:gridCol w="2862580">
                  <a:extLst>
                    <a:ext uri="{9D8B030D-6E8A-4147-A177-3AD203B41FA5}">
                      <a16:colId xmlns:a16="http://schemas.microsoft.com/office/drawing/2014/main" val="2013678016"/>
                    </a:ext>
                  </a:extLst>
                </a:gridCol>
              </a:tblGrid>
              <a:tr h="31805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>
                          <a:effectLst/>
                        </a:rPr>
                        <a:t>Theme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>
                          <a:effectLst/>
                        </a:rPr>
                        <a:t>Frequency of references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74960047"/>
                  </a:ext>
                </a:extLst>
              </a:tr>
              <a:tr h="31805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>
                          <a:effectLst/>
                        </a:rPr>
                        <a:t>Confidence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>
                          <a:effectLst/>
                        </a:rPr>
                        <a:t>28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23599675"/>
                  </a:ext>
                </a:extLst>
              </a:tr>
              <a:tr h="31805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>
                          <a:effectLst/>
                        </a:rPr>
                        <a:t>Emotion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>
                          <a:effectLst/>
                        </a:rPr>
                        <a:t>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64165581"/>
                  </a:ext>
                </a:extLst>
              </a:tr>
              <a:tr h="31805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>
                          <a:effectLst/>
                        </a:rPr>
                        <a:t>Opportunity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>
                          <a:effectLst/>
                        </a:rPr>
                        <a:t>19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67465007"/>
                  </a:ext>
                </a:extLst>
              </a:tr>
              <a:tr h="31805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>
                          <a:effectLst/>
                        </a:rPr>
                        <a:t>Motivation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>
                          <a:effectLst/>
                        </a:rPr>
                        <a:t>13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39854982"/>
                  </a:ext>
                </a:extLst>
              </a:tr>
              <a:tr h="31805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>
                          <a:effectLst/>
                        </a:rPr>
                        <a:t>Usefulness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>
                          <a:effectLst/>
                        </a:rPr>
                        <a:t>42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90397383"/>
                  </a:ext>
                </a:extLst>
              </a:tr>
              <a:tr h="31805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>
                          <a:effectLst/>
                        </a:rPr>
                        <a:t>Objectivity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>
                          <a:effectLst/>
                        </a:rPr>
                        <a:t>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35177254"/>
                  </a:ext>
                </a:extLst>
              </a:tr>
              <a:tr h="31805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>
                          <a:effectLst/>
                        </a:rPr>
                        <a:t>Unexpected Outcomes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>
                          <a:effectLst/>
                        </a:rPr>
                        <a:t>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99897550"/>
                  </a:ext>
                </a:extLst>
              </a:tr>
              <a:tr h="31805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>
                          <a:effectLst/>
                        </a:rPr>
                        <a:t>Engagement with Criteria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>
                          <a:effectLst/>
                        </a:rPr>
                        <a:t>11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85436317"/>
                  </a:ext>
                </a:extLst>
              </a:tr>
              <a:tr h="31805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>
                          <a:effectLst/>
                        </a:rPr>
                        <a:t>Engagement with Feedback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 dirty="0">
                          <a:effectLst/>
                        </a:rPr>
                        <a:t>8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429779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496671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BF289A-5C63-4FF5-82CB-9C31A732B0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Findings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E990AF-9B9D-4C32-B6E5-E2F2C552EFD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Strengths of the Protocol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1804FEC-BF01-4D6C-88CE-F2DC32B865F4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/>
              <a:t>Motivation: deadline focus and criteria focus</a:t>
            </a:r>
          </a:p>
          <a:p>
            <a:r>
              <a:rPr lang="en-GB" dirty="0"/>
              <a:t>Usefulness</a:t>
            </a:r>
          </a:p>
          <a:p>
            <a:r>
              <a:rPr lang="en-GB" dirty="0"/>
              <a:t>Objectivity: </a:t>
            </a:r>
          </a:p>
          <a:p>
            <a:r>
              <a:rPr lang="en-GB" dirty="0"/>
              <a:t>Engagement with criteria: developed criticality</a:t>
            </a:r>
          </a:p>
          <a:p>
            <a:r>
              <a:rPr lang="en-GB" dirty="0"/>
              <a:t>Engagement with feedback: enhanced criticality</a:t>
            </a:r>
          </a:p>
          <a:p>
            <a:r>
              <a:rPr lang="en-GB" dirty="0"/>
              <a:t>Formative/summative hybridisation</a:t>
            </a:r>
          </a:p>
          <a:p>
            <a:r>
              <a:rPr lang="en-GB" dirty="0"/>
              <a:t>Timing of feedback</a:t>
            </a:r>
          </a:p>
          <a:p>
            <a:r>
              <a:rPr lang="en-GB" dirty="0"/>
              <a:t>Unexpected outcomes: improvements in critical thinking.</a:t>
            </a:r>
          </a:p>
          <a:p>
            <a:endParaRPr lang="en-GB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B60B307-BFF7-48B5-A2E1-C2B59005C1B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GB" dirty="0"/>
              <a:t>Development Needs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214CABE-4461-4C05-96C9-257FD1E45C5A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/>
              <a:t>Confidence: intra and inter/extra-personal</a:t>
            </a:r>
          </a:p>
          <a:p>
            <a:r>
              <a:rPr lang="en-GB" dirty="0"/>
              <a:t>Emotion: defensiveness</a:t>
            </a:r>
          </a:p>
          <a:p>
            <a:r>
              <a:rPr lang="en-GB" dirty="0"/>
              <a:t>Opportunity: personal and structural</a:t>
            </a:r>
          </a:p>
        </p:txBody>
      </p:sp>
    </p:spTree>
    <p:extLst>
      <p:ext uri="{BB962C8B-B14F-4D97-AF65-F5344CB8AC3E}">
        <p14:creationId xmlns:p14="http://schemas.microsoft.com/office/powerpoint/2010/main" val="3356465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52BB0A-D878-4799-A832-31A9A48CFF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2450" y="256762"/>
            <a:ext cx="7589787" cy="1142999"/>
          </a:xfrm>
        </p:spPr>
        <p:txBody>
          <a:bodyPr>
            <a:normAutofit fontScale="90000"/>
          </a:bodyPr>
          <a:lstStyle/>
          <a:p>
            <a:r>
              <a:rPr lang="en-GB" dirty="0"/>
              <a:t>Next Steps?</a:t>
            </a:r>
            <a:br>
              <a:rPr lang="en-GB" dirty="0"/>
            </a:br>
            <a:endParaRPr lang="en-GB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FF77400-74F7-4BD7-B75D-8A1700075A8F}"/>
              </a:ext>
            </a:extLst>
          </p:cNvPr>
          <p:cNvSpPr txBox="1"/>
          <p:nvPr/>
        </p:nvSpPr>
        <p:spPr>
          <a:xfrm>
            <a:off x="437322" y="1166191"/>
            <a:ext cx="7589787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Staff need support to develop their feedback literacy</a:t>
            </a:r>
          </a:p>
          <a:p>
            <a:r>
              <a:rPr lang="en-GB" dirty="0"/>
              <a:t>Students, too, need support in their use of feedback</a:t>
            </a:r>
          </a:p>
          <a:p>
            <a:r>
              <a:rPr lang="en-GB" dirty="0"/>
              <a:t>Modelling partially addresses the problem of workload deterring the use of dialogic feedback</a:t>
            </a:r>
          </a:p>
          <a:p>
            <a:r>
              <a:rPr lang="en-GB" dirty="0"/>
              <a:t>A shift from instructional to descriptive feedback is required</a:t>
            </a:r>
          </a:p>
          <a:p>
            <a:r>
              <a:rPr lang="en-GB" dirty="0"/>
              <a:t>Relational issues should be addressed via awareness of tone and mood to increase motivation</a:t>
            </a:r>
          </a:p>
          <a:p>
            <a:r>
              <a:rPr lang="en-GB" dirty="0"/>
              <a:t>Both major assessment forms should be hybridised to allow feedback prior to a summative outcome</a:t>
            </a:r>
          </a:p>
          <a:p>
            <a:r>
              <a:rPr lang="en-GB" dirty="0"/>
              <a:t>The peer review process can act as a way of enhancing feedback literacy</a:t>
            </a:r>
          </a:p>
          <a:p>
            <a:r>
              <a:rPr lang="en-GB" dirty="0"/>
              <a:t>Co-created CPD should be created to support staff and students to produce more effective written feedback and to enable its activation in improved student outcomes</a:t>
            </a:r>
          </a:p>
          <a:p>
            <a:r>
              <a:rPr lang="en-GB" dirty="0"/>
              <a:t>Greater use should be made of comparison protocols to encourage the interplay of what has been learned from peer review to making improvements in the reviewer’s own work.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102899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47EC02-72E9-4433-89AD-CDCDB6AD65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References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0852C2-AF64-4549-B1A4-A78D617506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096712"/>
            <a:ext cx="7685037" cy="4304087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200000"/>
              </a:lnSpc>
              <a:spcAft>
                <a:spcPts val="800"/>
              </a:spcAft>
            </a:pPr>
            <a:r>
              <a:rPr lang="en-GB" sz="3100" dirty="0"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Arial" panose="020B0604020202020204" pitchFamily="34" charset="0"/>
              </a:rPr>
              <a:t>Bandura, A., 1977. Social Learning Theory. Englewood Cliffs. NJ: Prentice Hall.</a:t>
            </a:r>
            <a:endParaRPr lang="en-GB" sz="31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Arial" panose="020B0604020202020204" pitchFamily="34" charset="0"/>
            </a:endParaRPr>
          </a:p>
          <a:p>
            <a:pPr>
              <a:lnSpc>
                <a:spcPct val="200000"/>
              </a:lnSpc>
              <a:spcAft>
                <a:spcPts val="800"/>
              </a:spcAft>
            </a:pPr>
            <a:r>
              <a:rPr lang="en-US" sz="3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Bennett, R.E. 2011. Formative assessment: a critical review. Assessment in Education: Principles and Practice 18, no. 1: 5-25. DOI:10.1080/0969594X.2010.513678</a:t>
            </a:r>
          </a:p>
          <a:p>
            <a:pPr>
              <a:lnSpc>
                <a:spcPct val="200000"/>
              </a:lnSpc>
              <a:spcAft>
                <a:spcPts val="800"/>
              </a:spcAft>
            </a:pPr>
            <a:r>
              <a:rPr lang="en-US" sz="3200" dirty="0"/>
              <a:t>Black, P., C. Harrison, and C. Lee. 2003. Assessment for Learning: Putting It into Practice. Maidenhead: Open University Press.</a:t>
            </a:r>
            <a:endParaRPr lang="en-GB" sz="31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3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Black, P., and D, </a:t>
            </a:r>
            <a:r>
              <a:rPr lang="en-US" sz="31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Wiliam</a:t>
            </a:r>
            <a:r>
              <a:rPr lang="en-US" sz="3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. 1996. Meanings and consequences: a basis for distinguishing formative and summative functions of assessment? British Educational Research Journal 22, no. 5. 537-48. Web: http://www.jstor.org/stable/1501668.</a:t>
            </a:r>
            <a:endParaRPr lang="en-GB" sz="31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3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Black, P., and R. McCormick. 2010. Reflections and new directions. Assessment &amp; Evaluation in Higher Education 35, no. 5: 493-499. DOI:</a:t>
            </a:r>
            <a:endParaRPr lang="en-GB" sz="31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3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10.1080/02602938.2010.493696</a:t>
            </a:r>
            <a:endParaRPr lang="en-GB" sz="31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3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Black, P., and D, </a:t>
            </a:r>
            <a:r>
              <a:rPr lang="en-US" sz="31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Wiliam</a:t>
            </a:r>
            <a:r>
              <a:rPr lang="en-US" sz="3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,. 2009. Developing the theory of formative assessment. Educational Assessment, Evaluation and Accountability, 21.no. 1: 5-</a:t>
            </a:r>
            <a:endParaRPr lang="en-GB" sz="31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3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31. DOI: 10.1007/s11092-008-9068-5</a:t>
            </a:r>
            <a:endParaRPr lang="en-GB" sz="31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31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Boud</a:t>
            </a:r>
            <a:r>
              <a:rPr lang="en-US" sz="3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, D., R. Cohen, and J. Sampson. 2001. Peer learning in higher education: Learning from and with each other. London: Routledge.</a:t>
            </a:r>
            <a:endParaRPr lang="en-GB" sz="31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3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Brookfield, S (2017) Becoming the Critically reflective Teacher. Second Edition. San Francisco, California, ISBN 9781119050650</a:t>
            </a:r>
            <a:endParaRPr lang="en-GB" sz="31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3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Brookhart, SM (2017) How to Give Effective Feedback to your Students. Alexandria, Virginia, ISBN 9781416623090</a:t>
            </a:r>
            <a:endParaRPr lang="en-GB" sz="31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3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Brown, G., J. Bull, and M, Pendlebury,. 1997. Assessing learning in higher education. Routledge, London.</a:t>
            </a:r>
            <a:endParaRPr lang="en-GB" sz="31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3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Carless, D. 2006. Differing perceptions in the feedback process. Studies in Higher Education 31: 219-33. DOI: 10.1080/03075070600572132</a:t>
            </a:r>
            <a:endParaRPr lang="en-GB" sz="31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60473153"/>
      </p:ext>
    </p:extLst>
  </p:cSld>
  <p:clrMapOvr>
    <a:masterClrMapping/>
  </p:clrMapOvr>
</p:sld>
</file>

<file path=ppt/theme/theme1.xml><?xml version="1.0" encoding="utf-8"?>
<a:theme xmlns:a="http://schemas.openxmlformats.org/drawingml/2006/main" name="TropicVTI">
  <a:themeElements>
    <a:clrScheme name="AnalogousFromDarkSeedLeftStep">
      <a:dk1>
        <a:srgbClr val="000000"/>
      </a:dk1>
      <a:lt1>
        <a:srgbClr val="FFFFFF"/>
      </a:lt1>
      <a:dk2>
        <a:srgbClr val="1B2430"/>
      </a:dk2>
      <a:lt2>
        <a:srgbClr val="F0F3F1"/>
      </a:lt2>
      <a:accent1>
        <a:srgbClr val="C34DA6"/>
      </a:accent1>
      <a:accent2>
        <a:srgbClr val="9D3BB1"/>
      </a:accent2>
      <a:accent3>
        <a:srgbClr val="7E4DC3"/>
      </a:accent3>
      <a:accent4>
        <a:srgbClr val="4344B5"/>
      </a:accent4>
      <a:accent5>
        <a:srgbClr val="4D7FC3"/>
      </a:accent5>
      <a:accent6>
        <a:srgbClr val="3B9EB1"/>
      </a:accent6>
      <a:hlink>
        <a:srgbClr val="3F60BF"/>
      </a:hlink>
      <a:folHlink>
        <a:srgbClr val="7F7F7F"/>
      </a:folHlink>
    </a:clrScheme>
    <a:fontScheme name="Tropic">
      <a:majorFont>
        <a:latin typeface="Gill Sans Nova"/>
        <a:ea typeface=""/>
        <a:cs typeface=""/>
      </a:majorFont>
      <a:minorFont>
        <a:latin typeface="Gill Sans Nov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ropicVTI" id="{DE8751F2-0439-4D1D-A674-AFC241C9701D}" vid="{C41D9140-98E0-4A26-97C4-97FDCB8D6E0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5844</TotalTime>
  <Words>1256</Words>
  <Application>Microsoft Office PowerPoint</Application>
  <PresentationFormat>Widescreen</PresentationFormat>
  <Paragraphs>111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Gill Sans Nova</vt:lpstr>
      <vt:lpstr>Open Sans</vt:lpstr>
      <vt:lpstr>Times New Roman</vt:lpstr>
      <vt:lpstr>TropicVTI</vt:lpstr>
      <vt:lpstr>The Problem with Written Feedback</vt:lpstr>
      <vt:lpstr>Challenges</vt:lpstr>
      <vt:lpstr>Solutions?</vt:lpstr>
      <vt:lpstr>Written Feedback-A Compromise?</vt:lpstr>
      <vt:lpstr>PowerPoint Presentation</vt:lpstr>
      <vt:lpstr>PowerPoint Presentation</vt:lpstr>
      <vt:lpstr>Findings</vt:lpstr>
      <vt:lpstr>Next Steps? </vt:lpstr>
      <vt:lpstr>References 1</vt:lpstr>
      <vt:lpstr>References 2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Problem with Written Feedback</dc:title>
  <dc:creator>Willie McGuire</dc:creator>
  <cp:lastModifiedBy>Willie McGuire</cp:lastModifiedBy>
  <cp:revision>9</cp:revision>
  <dcterms:created xsi:type="dcterms:W3CDTF">2021-06-21T08:52:25Z</dcterms:created>
  <dcterms:modified xsi:type="dcterms:W3CDTF">2021-06-25T10:16:41Z</dcterms:modified>
</cp:coreProperties>
</file>