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6"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p:scale>
          <a:sx n="60" d="100"/>
          <a:sy n="60" d="100"/>
        </p:scale>
        <p:origin x="4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9/5/2021</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087518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9/5/2021</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07491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9/5/2021</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596690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9/5/2021</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536233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9/5/2021</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44142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9/5/2021</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469070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9/5/2021</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628336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9/5/2021</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75863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9/5/2021</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296208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9/5/2021</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663497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9/5/2021</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61090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9/5/2021</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315858611"/>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1080/02602938.2020.1823314" TargetMode="External"/><Relationship Id="rId2" Type="http://schemas.openxmlformats.org/officeDocument/2006/relationships/hyperlink" Target="https://doi.org/10.1080/02602938.2018.146335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sway.office.com/n1bOrAOCCja3Cpkg"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Background Fill">
            <a:extLst>
              <a:ext uri="{FF2B5EF4-FFF2-40B4-BE49-F238E27FC236}">
                <a16:creationId xmlns:a16="http://schemas.microsoft.com/office/drawing/2014/main" id="{B6D694DB-A3FC-4F14-A225-17BEBA44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9525" cap="flat">
            <a:noFill/>
            <a:prstDash val="solid"/>
            <a:miter/>
          </a:ln>
        </p:spPr>
        <p:txBody>
          <a:bodyPr rtlCol="0" anchor="ctr"/>
          <a:lstStyle/>
          <a:p>
            <a:endParaRPr lang="en-US">
              <a:solidFill>
                <a:schemeClr val="tx1"/>
              </a:solidFill>
            </a:endParaRPr>
          </a:p>
        </p:txBody>
      </p:sp>
      <p:pic>
        <p:nvPicPr>
          <p:cNvPr id="4" name="Picture 3" descr="Many question marks on black background">
            <a:extLst>
              <a:ext uri="{FF2B5EF4-FFF2-40B4-BE49-F238E27FC236}">
                <a16:creationId xmlns:a16="http://schemas.microsoft.com/office/drawing/2014/main" id="{8F43407B-CA10-482B-8B45-9491A7858658}"/>
              </a:ext>
            </a:extLst>
          </p:cNvPr>
          <p:cNvPicPr>
            <a:picLocks noChangeAspect="1"/>
          </p:cNvPicPr>
          <p:nvPr/>
        </p:nvPicPr>
        <p:blipFill rotWithShape="1">
          <a:blip r:embed="rId2">
            <a:alphaModFix amt="60000"/>
          </a:blip>
          <a:srcRect t="7764" r="-1" b="-1"/>
          <a:stretch/>
        </p:blipFill>
        <p:spPr>
          <a:xfrm>
            <a:off x="20" y="10"/>
            <a:ext cx="12188921" cy="6857990"/>
          </a:xfrm>
          <a:prstGeom prst="rect">
            <a:avLst/>
          </a:prstGeom>
        </p:spPr>
      </p:pic>
      <p:sp>
        <p:nvSpPr>
          <p:cNvPr id="2" name="Title 1">
            <a:extLst>
              <a:ext uri="{FF2B5EF4-FFF2-40B4-BE49-F238E27FC236}">
                <a16:creationId xmlns:a16="http://schemas.microsoft.com/office/drawing/2014/main" id="{BD502696-0725-45D9-8E0D-7F5AA7A0CAD2}"/>
              </a:ext>
            </a:extLst>
          </p:cNvPr>
          <p:cNvSpPr>
            <a:spLocks noGrp="1"/>
          </p:cNvSpPr>
          <p:nvPr>
            <p:ph type="ctrTitle"/>
          </p:nvPr>
        </p:nvSpPr>
        <p:spPr>
          <a:xfrm>
            <a:off x="394233" y="686020"/>
            <a:ext cx="8630138" cy="2742980"/>
          </a:xfrm>
        </p:spPr>
        <p:txBody>
          <a:bodyPr>
            <a:normAutofit/>
          </a:bodyPr>
          <a:lstStyle/>
          <a:p>
            <a:r>
              <a:rPr lang="en-GB">
                <a:solidFill>
                  <a:srgbClr val="FFFFFF"/>
                </a:solidFill>
              </a:rPr>
              <a:t>The Problem with Written Feedback</a:t>
            </a:r>
          </a:p>
        </p:txBody>
      </p:sp>
      <p:sp>
        <p:nvSpPr>
          <p:cNvPr id="3" name="Subtitle 2">
            <a:extLst>
              <a:ext uri="{FF2B5EF4-FFF2-40B4-BE49-F238E27FC236}">
                <a16:creationId xmlns:a16="http://schemas.microsoft.com/office/drawing/2014/main" id="{3230EB78-8067-4AC4-AC98-F26EF66112BC}"/>
              </a:ext>
            </a:extLst>
          </p:cNvPr>
          <p:cNvSpPr>
            <a:spLocks noGrp="1"/>
          </p:cNvSpPr>
          <p:nvPr>
            <p:ph type="subTitle" idx="1"/>
          </p:nvPr>
        </p:nvSpPr>
        <p:spPr>
          <a:xfrm>
            <a:off x="394233" y="3602038"/>
            <a:ext cx="8630138" cy="2569942"/>
          </a:xfrm>
        </p:spPr>
        <p:txBody>
          <a:bodyPr>
            <a:normAutofit/>
          </a:bodyPr>
          <a:lstStyle/>
          <a:p>
            <a:r>
              <a:rPr lang="en-GB" dirty="0">
                <a:solidFill>
                  <a:srgbClr val="FFFFFF"/>
                </a:solidFill>
              </a:rPr>
              <a:t>Willie McGuire</a:t>
            </a:r>
          </a:p>
          <a:p>
            <a:r>
              <a:rPr lang="en-GB" dirty="0">
                <a:solidFill>
                  <a:srgbClr val="FFFFFF"/>
                </a:solidFill>
              </a:rPr>
              <a:t>University of Glasgow</a:t>
            </a:r>
          </a:p>
        </p:txBody>
      </p:sp>
      <p:grpSp>
        <p:nvGrpSpPr>
          <p:cNvPr id="11" name="Group 10">
            <a:extLst>
              <a:ext uri="{FF2B5EF4-FFF2-40B4-BE49-F238E27FC236}">
                <a16:creationId xmlns:a16="http://schemas.microsoft.com/office/drawing/2014/main" id="{D4433877-8295-4A0D-94F7-BFD8A63360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0855" y="0"/>
            <a:ext cx="1891145" cy="5600700"/>
            <a:chOff x="10300855" y="0"/>
            <a:chExt cx="1891145" cy="5600700"/>
          </a:xfrm>
        </p:grpSpPr>
        <p:sp>
          <p:nvSpPr>
            <p:cNvPr id="12" name="Oval 11">
              <a:extLst>
                <a:ext uri="{FF2B5EF4-FFF2-40B4-BE49-F238E27FC236}">
                  <a16:creationId xmlns:a16="http://schemas.microsoft.com/office/drawing/2014/main" id="{51FD208E-0612-408E-9D15-241B45325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Graphic 9">
              <a:extLst>
                <a:ext uri="{FF2B5EF4-FFF2-40B4-BE49-F238E27FC236}">
                  <a16:creationId xmlns:a16="http://schemas.microsoft.com/office/drawing/2014/main" id="{0005FEAC-EF53-4E59-AFAA-B72D0F702B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4" name="Freeform: Shape 13">
              <a:extLst>
                <a:ext uri="{FF2B5EF4-FFF2-40B4-BE49-F238E27FC236}">
                  <a16:creationId xmlns:a16="http://schemas.microsoft.com/office/drawing/2014/main" id="{20D9F4E7-B583-4E44-AE18-421B268FBA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5" name="Freeform: Shape 14">
              <a:extLst>
                <a:ext uri="{FF2B5EF4-FFF2-40B4-BE49-F238E27FC236}">
                  <a16:creationId xmlns:a16="http://schemas.microsoft.com/office/drawing/2014/main" id="{3C41D6DC-5CB2-4929-AAA8-328E7AA84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6" name="Graphic 9">
              <a:extLst>
                <a:ext uri="{FF2B5EF4-FFF2-40B4-BE49-F238E27FC236}">
                  <a16:creationId xmlns:a16="http://schemas.microsoft.com/office/drawing/2014/main" id="{810D7DDE-644B-4D22-86B4-C3FEDF985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Graphic 9">
              <a:extLst>
                <a:ext uri="{FF2B5EF4-FFF2-40B4-BE49-F238E27FC236}">
                  <a16:creationId xmlns:a16="http://schemas.microsoft.com/office/drawing/2014/main" id="{5777DB78-76A6-4C7E-884B-AE5A8540D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Tree>
    <p:extLst>
      <p:ext uri="{BB962C8B-B14F-4D97-AF65-F5344CB8AC3E}">
        <p14:creationId xmlns:p14="http://schemas.microsoft.com/office/powerpoint/2010/main" val="350003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7EC02-72E9-4433-89AD-CDCDB6AD650B}"/>
              </a:ext>
            </a:extLst>
          </p:cNvPr>
          <p:cNvSpPr>
            <a:spLocks noGrp="1"/>
          </p:cNvSpPr>
          <p:nvPr>
            <p:ph type="title"/>
          </p:nvPr>
        </p:nvSpPr>
        <p:spPr/>
        <p:txBody>
          <a:bodyPr/>
          <a:lstStyle/>
          <a:p>
            <a:pPr algn="ctr"/>
            <a:r>
              <a:rPr lang="en-GB" dirty="0"/>
              <a:t>References 1</a:t>
            </a:r>
          </a:p>
        </p:txBody>
      </p:sp>
      <p:sp>
        <p:nvSpPr>
          <p:cNvPr id="3" name="Content Placeholder 2">
            <a:extLst>
              <a:ext uri="{FF2B5EF4-FFF2-40B4-BE49-F238E27FC236}">
                <a16:creationId xmlns:a16="http://schemas.microsoft.com/office/drawing/2014/main" id="{E50852C2-AF64-4549-B1A4-A78D617506C8}"/>
              </a:ext>
            </a:extLst>
          </p:cNvPr>
          <p:cNvSpPr>
            <a:spLocks noGrp="1"/>
          </p:cNvSpPr>
          <p:nvPr>
            <p:ph idx="1"/>
          </p:nvPr>
        </p:nvSpPr>
        <p:spPr>
          <a:xfrm>
            <a:off x="457200" y="2096712"/>
            <a:ext cx="7685037" cy="4304087"/>
          </a:xfrm>
        </p:spPr>
        <p:txBody>
          <a:bodyPr>
            <a:normAutofit fontScale="25000" lnSpcReduction="20000"/>
          </a:bodyPr>
          <a:lstStyle/>
          <a:p>
            <a:pPr>
              <a:lnSpc>
                <a:spcPct val="200000"/>
              </a:lnSpc>
              <a:spcAft>
                <a:spcPts val="800"/>
              </a:spcAft>
            </a:pPr>
            <a:r>
              <a:rPr lang="en-GB" sz="3100" dirty="0">
                <a:effectLst/>
                <a:latin typeface="Times New Roman" panose="02020603050405020304" pitchFamily="18" charset="0"/>
                <a:ea typeface="DengXian" panose="02010600030101010101" pitchFamily="2" charset="-122"/>
                <a:cs typeface="Arial" panose="020B0604020202020204" pitchFamily="34" charset="0"/>
              </a:rPr>
              <a:t>Bandura, A., 1977. Social Learning Theory. Englewood Cliffs. NJ: Prentice Hall.</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a:lnSpc>
                <a:spcPct val="200000"/>
              </a:lnSpc>
              <a:spcAft>
                <a:spcPts val="800"/>
              </a:spcAft>
            </a:pPr>
            <a:r>
              <a:rPr lang="en-US" sz="3100" dirty="0">
                <a:effectLst/>
                <a:latin typeface="Times New Roman" panose="02020603050405020304" pitchFamily="18" charset="0"/>
                <a:ea typeface="Times New Roman" panose="02020603050405020304" pitchFamily="18" charset="0"/>
                <a:cs typeface="Arial" panose="020B0604020202020204" pitchFamily="34" charset="0"/>
              </a:rPr>
              <a:t>Bennett, R.E. 2011. Formative assessment: a critical review. Assessment in Education: Principles and Practice 18, no. 1: 5-25. DOI:10.1080/0969594X.2010.513678</a:t>
            </a:r>
          </a:p>
          <a:p>
            <a:pPr>
              <a:lnSpc>
                <a:spcPct val="200000"/>
              </a:lnSpc>
              <a:spcAft>
                <a:spcPts val="800"/>
              </a:spcAft>
            </a:pPr>
            <a:r>
              <a:rPr lang="en-US" sz="3200" dirty="0"/>
              <a:t>Black, P., C. Harrison, and C. Lee. 2003. Assessment for Learning: Putting It into Practice. Maidenhead: Open University Press.</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800"/>
              </a:spcAft>
            </a:pPr>
            <a:r>
              <a:rPr lang="en-US" sz="3100" dirty="0">
                <a:effectLst/>
                <a:latin typeface="Times New Roman" panose="02020603050405020304" pitchFamily="18" charset="0"/>
                <a:ea typeface="Times New Roman" panose="02020603050405020304" pitchFamily="18" charset="0"/>
                <a:cs typeface="Arial" panose="020B0604020202020204" pitchFamily="34" charset="0"/>
              </a:rPr>
              <a:t>Black, P., and D, </a:t>
            </a:r>
            <a:r>
              <a:rPr lang="en-US" sz="3100" dirty="0" err="1">
                <a:effectLst/>
                <a:latin typeface="Times New Roman" panose="02020603050405020304" pitchFamily="18" charset="0"/>
                <a:ea typeface="Times New Roman" panose="02020603050405020304" pitchFamily="18" charset="0"/>
                <a:cs typeface="Arial" panose="020B0604020202020204" pitchFamily="34" charset="0"/>
              </a:rPr>
              <a:t>Wiliam</a:t>
            </a:r>
            <a:r>
              <a:rPr lang="en-US" sz="3100" dirty="0">
                <a:effectLst/>
                <a:latin typeface="Times New Roman" panose="02020603050405020304" pitchFamily="18" charset="0"/>
                <a:ea typeface="Times New Roman" panose="02020603050405020304" pitchFamily="18" charset="0"/>
                <a:cs typeface="Arial" panose="020B0604020202020204" pitchFamily="34" charset="0"/>
              </a:rPr>
              <a:t>. 1996. Meanings and consequences: a basis for distinguishing formative and summative functions of assessment? British Educational Research Journal 22, no. 5. 537-48. Web: http://www.jstor.org/stable/1501668.</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800"/>
              </a:spcAft>
            </a:pPr>
            <a:r>
              <a:rPr lang="en-US" sz="3100" dirty="0">
                <a:effectLst/>
                <a:latin typeface="Times New Roman" panose="02020603050405020304" pitchFamily="18" charset="0"/>
                <a:ea typeface="Times New Roman" panose="02020603050405020304" pitchFamily="18" charset="0"/>
                <a:cs typeface="Arial" panose="020B0604020202020204" pitchFamily="34" charset="0"/>
              </a:rPr>
              <a:t>Black, P., and R. McCormick. 2010. Reflections and new directions. Assessment &amp; Evaluation in Higher Education 35, no. 5: 493-499. DOI:</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800"/>
              </a:spcAft>
            </a:pPr>
            <a:r>
              <a:rPr lang="en-US" sz="3100" dirty="0">
                <a:effectLst/>
                <a:latin typeface="Times New Roman" panose="02020603050405020304" pitchFamily="18" charset="0"/>
                <a:ea typeface="Times New Roman" panose="02020603050405020304" pitchFamily="18" charset="0"/>
                <a:cs typeface="Arial" panose="020B0604020202020204" pitchFamily="34" charset="0"/>
              </a:rPr>
              <a:t>10.1080/02602938.2010.493696</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800"/>
              </a:spcAft>
            </a:pPr>
            <a:r>
              <a:rPr lang="en-US" sz="3100" dirty="0">
                <a:effectLst/>
                <a:latin typeface="Times New Roman" panose="02020603050405020304" pitchFamily="18" charset="0"/>
                <a:ea typeface="Times New Roman" panose="02020603050405020304" pitchFamily="18" charset="0"/>
                <a:cs typeface="Arial" panose="020B0604020202020204" pitchFamily="34" charset="0"/>
              </a:rPr>
              <a:t>Black, P., and D, </a:t>
            </a:r>
            <a:r>
              <a:rPr lang="en-US" sz="3100" dirty="0" err="1">
                <a:effectLst/>
                <a:latin typeface="Times New Roman" panose="02020603050405020304" pitchFamily="18" charset="0"/>
                <a:ea typeface="Times New Roman" panose="02020603050405020304" pitchFamily="18" charset="0"/>
                <a:cs typeface="Arial" panose="020B0604020202020204" pitchFamily="34" charset="0"/>
              </a:rPr>
              <a:t>Wiliam</a:t>
            </a:r>
            <a:r>
              <a:rPr lang="en-US" sz="3100" dirty="0">
                <a:effectLst/>
                <a:latin typeface="Times New Roman" panose="02020603050405020304" pitchFamily="18" charset="0"/>
                <a:ea typeface="Times New Roman" panose="02020603050405020304" pitchFamily="18" charset="0"/>
                <a:cs typeface="Arial" panose="020B0604020202020204" pitchFamily="34" charset="0"/>
              </a:rPr>
              <a:t>,. 2009. Developing the theory of formative assessment. Educational Assessment, Evaluation and Accountability, 21.no. 1: 5-</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800"/>
              </a:spcAft>
            </a:pPr>
            <a:r>
              <a:rPr lang="en-US" sz="3100" dirty="0">
                <a:effectLst/>
                <a:latin typeface="Times New Roman" panose="02020603050405020304" pitchFamily="18" charset="0"/>
                <a:ea typeface="Times New Roman" panose="02020603050405020304" pitchFamily="18" charset="0"/>
                <a:cs typeface="Arial" panose="020B0604020202020204" pitchFamily="34" charset="0"/>
              </a:rPr>
              <a:t>31. DOI: 10.1007/s11092-008-9068-5</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800"/>
              </a:spcAft>
            </a:pPr>
            <a:r>
              <a:rPr lang="en-US" sz="3100" dirty="0" err="1">
                <a:effectLst/>
                <a:latin typeface="Times New Roman" panose="02020603050405020304" pitchFamily="18" charset="0"/>
                <a:ea typeface="Times New Roman" panose="02020603050405020304" pitchFamily="18" charset="0"/>
                <a:cs typeface="Arial" panose="020B0604020202020204" pitchFamily="34" charset="0"/>
              </a:rPr>
              <a:t>Boud</a:t>
            </a:r>
            <a:r>
              <a:rPr lang="en-US" sz="3100" dirty="0">
                <a:effectLst/>
                <a:latin typeface="Times New Roman" panose="02020603050405020304" pitchFamily="18" charset="0"/>
                <a:ea typeface="Times New Roman" panose="02020603050405020304" pitchFamily="18" charset="0"/>
                <a:cs typeface="Arial" panose="020B0604020202020204" pitchFamily="34" charset="0"/>
              </a:rPr>
              <a:t>, D., R. Cohen, and J. Sampson. 2001. Peer learning in higher education: Learning from and with each other. London: Routledge.</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800"/>
              </a:spcAft>
            </a:pPr>
            <a:r>
              <a:rPr lang="en-US" sz="3100" dirty="0">
                <a:effectLst/>
                <a:latin typeface="Times New Roman" panose="02020603050405020304" pitchFamily="18" charset="0"/>
                <a:ea typeface="Times New Roman" panose="02020603050405020304" pitchFamily="18" charset="0"/>
                <a:cs typeface="Arial" panose="020B0604020202020204" pitchFamily="34" charset="0"/>
              </a:rPr>
              <a:t>Brookfield, S (2017) Becoming the Critically reflective Teacher. Second Edition. San Francisco, California, ISBN 9781119050650</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800"/>
              </a:spcAft>
            </a:pPr>
            <a:r>
              <a:rPr lang="en-US" sz="3100" dirty="0">
                <a:effectLst/>
                <a:latin typeface="Times New Roman" panose="02020603050405020304" pitchFamily="18" charset="0"/>
                <a:ea typeface="Times New Roman" panose="02020603050405020304" pitchFamily="18" charset="0"/>
                <a:cs typeface="Arial" panose="020B0604020202020204" pitchFamily="34" charset="0"/>
              </a:rPr>
              <a:t>Brookhart, SM (2017) How to Give Effective Feedback to your Students. Alexandria, Virginia, ISBN 9781416623090</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800"/>
              </a:spcAft>
            </a:pPr>
            <a:r>
              <a:rPr lang="en-US" sz="3100" dirty="0">
                <a:effectLst/>
                <a:latin typeface="Times New Roman" panose="02020603050405020304" pitchFamily="18" charset="0"/>
                <a:ea typeface="Times New Roman" panose="02020603050405020304" pitchFamily="18" charset="0"/>
                <a:cs typeface="Arial" panose="020B0604020202020204" pitchFamily="34" charset="0"/>
              </a:rPr>
              <a:t>Brown, G., J. Bull, and M, Pendlebury,. 1997. Assessing learning in higher education. Routledge, London.</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800"/>
              </a:spcAft>
            </a:pPr>
            <a:r>
              <a:rPr lang="en-US" sz="3100" dirty="0">
                <a:effectLst/>
                <a:latin typeface="Times New Roman" panose="02020603050405020304" pitchFamily="18" charset="0"/>
                <a:ea typeface="Times New Roman" panose="02020603050405020304" pitchFamily="18" charset="0"/>
                <a:cs typeface="Arial" panose="020B0604020202020204" pitchFamily="34" charset="0"/>
              </a:rPr>
              <a:t>Carless, D. 2006. Differing perceptions in the feedback process. Studies in Higher Education 31: 219-33. DOI: 10.1080/03075070600572132</a:t>
            </a:r>
            <a:endParaRPr lang="en-GB" sz="3100" dirty="0">
              <a:effectLst/>
              <a:latin typeface="Calibri" panose="020F0502020204030204" pitchFamily="34" charset="0"/>
              <a:ea typeface="DengXian" panose="02010600030101010101" pitchFamily="2" charset="-122"/>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960473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F1332-8372-42E7-8B36-E6B4950C8536}"/>
              </a:ext>
            </a:extLst>
          </p:cNvPr>
          <p:cNvSpPr>
            <a:spLocks noGrp="1"/>
          </p:cNvSpPr>
          <p:nvPr>
            <p:ph type="title"/>
          </p:nvPr>
        </p:nvSpPr>
        <p:spPr/>
        <p:txBody>
          <a:bodyPr/>
          <a:lstStyle/>
          <a:p>
            <a:pPr algn="ctr"/>
            <a:r>
              <a:rPr lang="en-GB" dirty="0"/>
              <a:t>References 2</a:t>
            </a:r>
          </a:p>
        </p:txBody>
      </p:sp>
      <p:sp>
        <p:nvSpPr>
          <p:cNvPr id="3" name="Content Placeholder 2">
            <a:extLst>
              <a:ext uri="{FF2B5EF4-FFF2-40B4-BE49-F238E27FC236}">
                <a16:creationId xmlns:a16="http://schemas.microsoft.com/office/drawing/2014/main" id="{ACF0AA97-2145-417D-AA08-7AEF8B068C70}"/>
              </a:ext>
            </a:extLst>
          </p:cNvPr>
          <p:cNvSpPr>
            <a:spLocks noGrp="1"/>
          </p:cNvSpPr>
          <p:nvPr>
            <p:ph idx="1"/>
          </p:nvPr>
        </p:nvSpPr>
        <p:spPr/>
        <p:txBody>
          <a:bodyPr>
            <a:normAutofit fontScale="47500" lnSpcReduction="20000"/>
          </a:bodyPr>
          <a:lstStyle/>
          <a:p>
            <a:pPr>
              <a:lnSpc>
                <a:spcPct val="107000"/>
              </a:lnSpc>
              <a:spcAft>
                <a:spcPts val="800"/>
              </a:spcAft>
            </a:pPr>
            <a:r>
              <a:rPr lang="en-US" sz="2200" dirty="0" err="1"/>
              <a:t>Cartney</a:t>
            </a:r>
            <a:r>
              <a:rPr lang="en-US" sz="2200" dirty="0"/>
              <a:t>, P. 2010. Exploring the use of peer assessment as a vehicle for closing the gap between feedback given and feedback used. Assessment &amp; Evaluation in Higher Education 35, no. 5; 551-564. DOI: 10.1080/02602931003632381</a:t>
            </a:r>
            <a:endParaRPr lang="en-GB" sz="2200" dirty="0"/>
          </a:p>
          <a:p>
            <a:pPr>
              <a:lnSpc>
                <a:spcPct val="107000"/>
              </a:lnSpc>
              <a:spcAft>
                <a:spcPts val="800"/>
              </a:spcAft>
            </a:pPr>
            <a:r>
              <a:rPr lang="en-US" sz="2200" dirty="0"/>
              <a:t>Carless, D. 2006 Differing Perceptions in the Feedback Process. Studies in Higher Education 31 (2): 219233.10.1080/03075070600572132[Taylor &amp; Francis Online], [Web of Science ®], [Google Scholar]</a:t>
            </a:r>
            <a:endParaRPr lang="en-GB" sz="2200" dirty="0"/>
          </a:p>
          <a:p>
            <a:pPr>
              <a:lnSpc>
                <a:spcPct val="107000"/>
              </a:lnSpc>
              <a:spcAft>
                <a:spcPts val="800"/>
              </a:spcAft>
            </a:pPr>
            <a:r>
              <a:rPr lang="en-GB" sz="2200" dirty="0"/>
              <a:t>Carless, D and </a:t>
            </a:r>
            <a:r>
              <a:rPr lang="en-GB" sz="2200" dirty="0" err="1"/>
              <a:t>Boud</a:t>
            </a:r>
            <a:r>
              <a:rPr lang="en-GB" sz="2200" dirty="0"/>
              <a:t>, D. (2018). The development of student feedback literacy: enabling uptake of feedback, Assessment &amp; Evaluation in Higher Education, 43:8, 1315-1325, DOI: </a:t>
            </a:r>
            <a:r>
              <a:rPr lang="en-GB" sz="2200" dirty="0">
                <a:hlinkClick r:id="rId2"/>
              </a:rPr>
              <a:t>10.1080/02602938.2018.1463354</a:t>
            </a:r>
            <a:r>
              <a:rPr lang="en-GB" sz="2200" dirty="0"/>
              <a:t>.</a:t>
            </a:r>
          </a:p>
          <a:p>
            <a:pPr>
              <a:lnSpc>
                <a:spcPct val="107000"/>
              </a:lnSpc>
              <a:spcAft>
                <a:spcPts val="800"/>
              </a:spcAft>
            </a:pPr>
            <a:r>
              <a:rPr lang="en-GB" sz="1800" dirty="0">
                <a:effectLst/>
                <a:latin typeface="Arial" panose="020B0604020202020204" pitchFamily="34" charset="0"/>
                <a:ea typeface="DengXian" panose="02010600030101010101" pitchFamily="2" charset="-122"/>
                <a:cs typeface="Arial" panose="020B0604020202020204" pitchFamily="34" charset="0"/>
              </a:rPr>
              <a:t>Dixon, K and Dixon, R and Scott, S. (2007). The impact of increasing workload on academics: Is there time for quality teaching? In Jeffrey, R. (Ed), International Educational Conference, Nov 25-29 2007. Fremantle, WA: AARE, 12, 1-4.</a:t>
            </a:r>
          </a:p>
          <a:p>
            <a:pPr>
              <a:lnSpc>
                <a:spcPct val="107000"/>
              </a:lnSpc>
              <a:spcAft>
                <a:spcPts val="800"/>
              </a:spcAft>
            </a:pPr>
            <a:r>
              <a:rPr lang="en-GB" sz="2200" dirty="0"/>
              <a:t>McGuire, W., Harrington, O., Abou </a:t>
            </a:r>
            <a:r>
              <a:rPr lang="en-GB" sz="2200" dirty="0" err="1"/>
              <a:t>Ghaida</a:t>
            </a:r>
            <a:r>
              <a:rPr lang="en-GB" sz="2200" dirty="0"/>
              <a:t>, S. (2020). Improving Feedback Literacy.</a:t>
            </a:r>
          </a:p>
          <a:p>
            <a:pPr>
              <a:lnSpc>
                <a:spcPct val="107000"/>
              </a:lnSpc>
              <a:spcAft>
                <a:spcPts val="800"/>
              </a:spcAft>
            </a:pPr>
            <a:r>
              <a:rPr lang="en-US" sz="2000" b="0" i="0">
                <a:effectLst/>
                <a:latin typeface="Open Sans" panose="020B0606030504020204" pitchFamily="34" charset="0"/>
              </a:rPr>
              <a:t>Nicol, D. </a:t>
            </a:r>
            <a:r>
              <a:rPr lang="en-US" sz="2000" b="0" i="0" dirty="0">
                <a:effectLst/>
                <a:latin typeface="Open Sans" panose="020B0606030504020204" pitchFamily="34" charset="0"/>
              </a:rPr>
              <a:t>(2020) The power of internal feedback: exploiting natural comparison processes, Assessment &amp; Evaluation in Higher Education, DOI: </a:t>
            </a:r>
            <a:r>
              <a:rPr lang="en-US" sz="2000" b="0" i="0" u="sng" dirty="0">
                <a:effectLst/>
                <a:latin typeface="Open Sans" panose="020B0606030504020204" pitchFamily="34" charset="0"/>
                <a:hlinkClick r:id="rId3">
                  <a:extLst>
                    <a:ext uri="{A12FA001-AC4F-418D-AE19-62706E023703}">
                      <ahyp:hlinkClr xmlns:ahyp="http://schemas.microsoft.com/office/drawing/2018/hyperlinkcolor" val="tx"/>
                    </a:ext>
                  </a:extLst>
                </a:hlinkClick>
              </a:rPr>
              <a:t>10.1080/02602938.2020.1823314</a:t>
            </a:r>
            <a:endParaRPr lang="en-GB" sz="2200" dirty="0"/>
          </a:p>
          <a:p>
            <a:pPr>
              <a:lnSpc>
                <a:spcPct val="107000"/>
              </a:lnSpc>
              <a:spcAft>
                <a:spcPts val="800"/>
              </a:spcAft>
            </a:pPr>
            <a:r>
              <a:rPr lang="en-GB" sz="2200" dirty="0"/>
              <a:t>Sambell, K., Brown, S. and Race, P. (2019). Assessment to Support Student Learning: Eight Challenges for 21st Century Practice. AISHE-J, Vol 11, No 2. 1-15.</a:t>
            </a:r>
          </a:p>
          <a:p>
            <a:pPr>
              <a:lnSpc>
                <a:spcPct val="107000"/>
              </a:lnSpc>
              <a:spcAft>
                <a:spcPts val="800"/>
              </a:spcAft>
            </a:pPr>
            <a:r>
              <a:rPr lang="en-GB" sz="2200" dirty="0" err="1"/>
              <a:t>Winstone</a:t>
            </a:r>
            <a:r>
              <a:rPr lang="en-GB" sz="2200" dirty="0"/>
              <a:t>,  and Carless, D. (2019) Designing Effective Processes in Higher Education. A Learning-Focused Approach. Routledge. ISBN 9780815361633</a:t>
            </a:r>
          </a:p>
          <a:p>
            <a:pPr marL="0" indent="0">
              <a:buNone/>
            </a:pPr>
            <a:endParaRPr lang="en-GB" dirty="0"/>
          </a:p>
        </p:txBody>
      </p:sp>
    </p:spTree>
    <p:extLst>
      <p:ext uri="{BB962C8B-B14F-4D97-AF65-F5344CB8AC3E}">
        <p14:creationId xmlns:p14="http://schemas.microsoft.com/office/powerpoint/2010/main" val="419822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01F74-0BE1-47C0-89B4-32FF8163629A}"/>
              </a:ext>
            </a:extLst>
          </p:cNvPr>
          <p:cNvSpPr>
            <a:spLocks noGrp="1"/>
          </p:cNvSpPr>
          <p:nvPr>
            <p:ph type="title"/>
          </p:nvPr>
        </p:nvSpPr>
        <p:spPr/>
        <p:txBody>
          <a:bodyPr/>
          <a:lstStyle/>
          <a:p>
            <a:pPr algn="ctr"/>
            <a:r>
              <a:rPr lang="en-GB" dirty="0"/>
              <a:t>Challenges</a:t>
            </a:r>
          </a:p>
        </p:txBody>
      </p:sp>
      <p:sp>
        <p:nvSpPr>
          <p:cNvPr id="3" name="Content Placeholder 2">
            <a:extLst>
              <a:ext uri="{FF2B5EF4-FFF2-40B4-BE49-F238E27FC236}">
                <a16:creationId xmlns:a16="http://schemas.microsoft.com/office/drawing/2014/main" id="{85284352-8BD1-41DB-9F8A-6AC5F758DE40}"/>
              </a:ext>
            </a:extLst>
          </p:cNvPr>
          <p:cNvSpPr>
            <a:spLocks noGrp="1"/>
          </p:cNvSpPr>
          <p:nvPr>
            <p:ph idx="1"/>
          </p:nvPr>
        </p:nvSpPr>
        <p:spPr/>
        <p:txBody>
          <a:bodyPr/>
          <a:lstStyle/>
          <a:p>
            <a:r>
              <a:rPr lang="en-GB" dirty="0"/>
              <a:t>Student concerns/complaints</a:t>
            </a:r>
          </a:p>
          <a:p>
            <a:r>
              <a:rPr lang="en-GB" dirty="0"/>
              <a:t>Timing</a:t>
            </a:r>
          </a:p>
          <a:p>
            <a:r>
              <a:rPr lang="en-GB" dirty="0"/>
              <a:t>Dissociation of formative and summative</a:t>
            </a:r>
          </a:p>
          <a:p>
            <a:r>
              <a:rPr lang="en-GB" dirty="0"/>
              <a:t>The use of more dialogic practices</a:t>
            </a:r>
          </a:p>
          <a:p>
            <a:r>
              <a:rPr lang="en-GB" dirty="0" err="1"/>
              <a:t>Workoad</a:t>
            </a:r>
            <a:r>
              <a:rPr lang="en-GB" dirty="0"/>
              <a:t>. </a:t>
            </a:r>
            <a:r>
              <a:rPr lang="en-GB" sz="1800" dirty="0">
                <a:effectLst/>
                <a:latin typeface="Arial" panose="020B0604020202020204" pitchFamily="34" charset="0"/>
                <a:ea typeface="DengXian" panose="02010600030101010101" pitchFamily="2" charset="-122"/>
              </a:rPr>
              <a:t>Dixon, K and Dixon, R and Scott, S. (2007)</a:t>
            </a:r>
            <a:endParaRPr lang="en-GB" dirty="0"/>
          </a:p>
          <a:p>
            <a:r>
              <a:rPr lang="en-GB" dirty="0"/>
              <a:t>Shift from instructional feedback patterns to descriptive</a:t>
            </a:r>
          </a:p>
          <a:p>
            <a:r>
              <a:rPr lang="en-GB" dirty="0"/>
              <a:t>Teaching teachers how to ‘model’</a:t>
            </a:r>
          </a:p>
        </p:txBody>
      </p:sp>
    </p:spTree>
    <p:extLst>
      <p:ext uri="{BB962C8B-B14F-4D97-AF65-F5344CB8AC3E}">
        <p14:creationId xmlns:p14="http://schemas.microsoft.com/office/powerpoint/2010/main" val="178083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6284B-F8C7-4D9F-B32B-7779B8A90645}"/>
              </a:ext>
            </a:extLst>
          </p:cNvPr>
          <p:cNvSpPr>
            <a:spLocks noGrp="1"/>
          </p:cNvSpPr>
          <p:nvPr>
            <p:ph type="title"/>
          </p:nvPr>
        </p:nvSpPr>
        <p:spPr/>
        <p:txBody>
          <a:bodyPr/>
          <a:lstStyle/>
          <a:p>
            <a:r>
              <a:rPr lang="en-GB" dirty="0"/>
              <a:t>Solutions?</a:t>
            </a:r>
          </a:p>
        </p:txBody>
      </p:sp>
      <p:sp>
        <p:nvSpPr>
          <p:cNvPr id="3" name="Content Placeholder 2">
            <a:extLst>
              <a:ext uri="{FF2B5EF4-FFF2-40B4-BE49-F238E27FC236}">
                <a16:creationId xmlns:a16="http://schemas.microsoft.com/office/drawing/2014/main" id="{353394B6-76BF-438B-89AE-AC696B1C0317}"/>
              </a:ext>
            </a:extLst>
          </p:cNvPr>
          <p:cNvSpPr>
            <a:spLocks noGrp="1"/>
          </p:cNvSpPr>
          <p:nvPr>
            <p:ph idx="1"/>
          </p:nvPr>
        </p:nvSpPr>
        <p:spPr/>
        <p:txBody>
          <a:bodyPr/>
          <a:lstStyle/>
          <a:p>
            <a:r>
              <a:rPr lang="en-GB" dirty="0"/>
              <a:t>Feedback as telling</a:t>
            </a:r>
          </a:p>
          <a:p>
            <a:r>
              <a:rPr lang="en-GB" dirty="0"/>
              <a:t>Feedback as showing</a:t>
            </a:r>
          </a:p>
          <a:p>
            <a:r>
              <a:rPr lang="en-GB" dirty="0"/>
              <a:t>Modelling</a:t>
            </a:r>
          </a:p>
          <a:p>
            <a:r>
              <a:rPr lang="en-GB" dirty="0"/>
              <a:t>Hybridising formative and summative assessment</a:t>
            </a:r>
          </a:p>
          <a:p>
            <a:r>
              <a:rPr lang="en-GB" dirty="0"/>
              <a:t>Greater use of comparison. Nicol (2020)</a:t>
            </a:r>
          </a:p>
          <a:p>
            <a:pPr marL="0" indent="0">
              <a:buNone/>
            </a:pPr>
            <a:endParaRPr lang="en-GB" dirty="0"/>
          </a:p>
        </p:txBody>
      </p:sp>
    </p:spTree>
    <p:extLst>
      <p:ext uri="{BB962C8B-B14F-4D97-AF65-F5344CB8AC3E}">
        <p14:creationId xmlns:p14="http://schemas.microsoft.com/office/powerpoint/2010/main" val="3072866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9786D-E857-4FA0-9D16-3C75A48A4B37}"/>
              </a:ext>
            </a:extLst>
          </p:cNvPr>
          <p:cNvSpPr>
            <a:spLocks noGrp="1"/>
          </p:cNvSpPr>
          <p:nvPr>
            <p:ph type="title"/>
          </p:nvPr>
        </p:nvSpPr>
        <p:spPr/>
        <p:txBody>
          <a:bodyPr/>
          <a:lstStyle/>
          <a:p>
            <a:r>
              <a:rPr lang="en-GB" dirty="0"/>
              <a:t>Written Feedback-A Compromise?</a:t>
            </a:r>
          </a:p>
        </p:txBody>
      </p:sp>
      <p:sp>
        <p:nvSpPr>
          <p:cNvPr id="3" name="Text Placeholder 2">
            <a:extLst>
              <a:ext uri="{FF2B5EF4-FFF2-40B4-BE49-F238E27FC236}">
                <a16:creationId xmlns:a16="http://schemas.microsoft.com/office/drawing/2014/main" id="{7C508E9B-29B5-4BC5-80E4-0E734566EEAA}"/>
              </a:ext>
            </a:extLst>
          </p:cNvPr>
          <p:cNvSpPr>
            <a:spLocks noGrp="1"/>
          </p:cNvSpPr>
          <p:nvPr>
            <p:ph type="body" idx="1"/>
          </p:nvPr>
        </p:nvSpPr>
        <p:spPr/>
        <p:txBody>
          <a:bodyPr/>
          <a:lstStyle/>
          <a:p>
            <a:r>
              <a:rPr lang="en-GB" dirty="0">
                <a:latin typeface="+mj-lt"/>
              </a:rPr>
              <a:t>Dialogic Feedback</a:t>
            </a:r>
          </a:p>
        </p:txBody>
      </p:sp>
      <p:sp>
        <p:nvSpPr>
          <p:cNvPr id="4" name="Content Placeholder 3">
            <a:extLst>
              <a:ext uri="{FF2B5EF4-FFF2-40B4-BE49-F238E27FC236}">
                <a16:creationId xmlns:a16="http://schemas.microsoft.com/office/drawing/2014/main" id="{83D2277A-1BEE-4B97-BE7A-6C02D6A80A72}"/>
              </a:ext>
            </a:extLst>
          </p:cNvPr>
          <p:cNvSpPr>
            <a:spLocks noGrp="1"/>
          </p:cNvSpPr>
          <p:nvPr>
            <p:ph sz="half" idx="2"/>
          </p:nvPr>
        </p:nvSpPr>
        <p:spPr/>
        <p:txBody>
          <a:bodyPr>
            <a:normAutofit/>
          </a:bodyPr>
          <a:lstStyle/>
          <a:p>
            <a:pPr marL="0" indent="0">
              <a:buNone/>
            </a:pPr>
            <a:r>
              <a:rPr lang="en-GB" sz="1800" dirty="0">
                <a:effectLst/>
                <a:ea typeface="DengXian" panose="02010600030101010101" pitchFamily="2" charset="-122"/>
              </a:rPr>
              <a:t>Current discourse on feedback eschews written-only feedback Sambell, Brown, Race (2019) </a:t>
            </a:r>
          </a:p>
          <a:p>
            <a:pPr marL="0" indent="0">
              <a:buNone/>
            </a:pPr>
            <a:r>
              <a:rPr lang="en-GB" sz="1800" dirty="0">
                <a:ea typeface="DengXian" panose="02010600030101010101" pitchFamily="2" charset="-122"/>
              </a:rPr>
              <a:t>The m</a:t>
            </a:r>
            <a:r>
              <a:rPr lang="en-GB" sz="1800" dirty="0">
                <a:effectLst/>
                <a:ea typeface="DengXian" panose="02010600030101010101" pitchFamily="2" charset="-122"/>
              </a:rPr>
              <a:t>eta-dialogues available in constructivist feedback protocols offer more scope, Sambell, Brown, Race (2019) </a:t>
            </a:r>
          </a:p>
          <a:p>
            <a:pPr marL="0" indent="0">
              <a:buNone/>
            </a:pPr>
            <a:r>
              <a:rPr lang="en-GB" sz="1800" dirty="0">
                <a:ea typeface="DengXian" panose="02010600030101010101" pitchFamily="2" charset="-122"/>
              </a:rPr>
              <a:t>P</a:t>
            </a:r>
            <a:r>
              <a:rPr lang="en-GB" sz="1800" dirty="0">
                <a:effectLst/>
                <a:ea typeface="DengXian" panose="02010600030101010101" pitchFamily="2" charset="-122"/>
              </a:rPr>
              <a:t>racticality within the demands of ever-increasing workloads, especially in the context of large classes?</a:t>
            </a:r>
          </a:p>
          <a:p>
            <a:pPr marL="0" indent="0">
              <a:buNone/>
            </a:pPr>
            <a:r>
              <a:rPr lang="en-GB" sz="1800" dirty="0">
                <a:ea typeface="DengXian" panose="02010600030101010101" pitchFamily="2" charset="-122"/>
              </a:rPr>
              <a:t>Barrett and Barrett (2008), Graham (2014), </a:t>
            </a:r>
            <a:r>
              <a:rPr lang="en-GB" sz="1800" dirty="0" err="1">
                <a:ea typeface="DengXian" panose="02010600030101010101" pitchFamily="2" charset="-122"/>
              </a:rPr>
              <a:t>Minassians</a:t>
            </a:r>
            <a:r>
              <a:rPr lang="en-GB" sz="1800" dirty="0">
                <a:ea typeface="DengXian" panose="02010600030101010101" pitchFamily="2" charset="-122"/>
              </a:rPr>
              <a:t> (2014), Tuck (2012), </a:t>
            </a:r>
            <a:r>
              <a:rPr lang="en-GB" sz="1800" dirty="0" err="1">
                <a:ea typeface="DengXian" panose="02010600030101010101" pitchFamily="2" charset="-122"/>
              </a:rPr>
              <a:t>Winstone</a:t>
            </a:r>
            <a:r>
              <a:rPr lang="en-GB" sz="1800" dirty="0">
                <a:ea typeface="DengXian" panose="02010600030101010101" pitchFamily="2" charset="-122"/>
              </a:rPr>
              <a:t> and Carless (2019)</a:t>
            </a:r>
            <a:endParaRPr lang="en-GB" sz="1800" dirty="0"/>
          </a:p>
          <a:p>
            <a:pPr marL="0" indent="0">
              <a:buNone/>
            </a:pPr>
            <a:endParaRPr lang="en-GB" dirty="0"/>
          </a:p>
        </p:txBody>
      </p:sp>
      <p:sp>
        <p:nvSpPr>
          <p:cNvPr id="5" name="Text Placeholder 4">
            <a:extLst>
              <a:ext uri="{FF2B5EF4-FFF2-40B4-BE49-F238E27FC236}">
                <a16:creationId xmlns:a16="http://schemas.microsoft.com/office/drawing/2014/main" id="{6D5FFDDE-57CD-4BE1-BD01-E74BB5E02643}"/>
              </a:ext>
            </a:extLst>
          </p:cNvPr>
          <p:cNvSpPr>
            <a:spLocks noGrp="1"/>
          </p:cNvSpPr>
          <p:nvPr>
            <p:ph type="body" sz="quarter" idx="3"/>
          </p:nvPr>
        </p:nvSpPr>
        <p:spPr/>
        <p:txBody>
          <a:bodyPr/>
          <a:lstStyle/>
          <a:p>
            <a:r>
              <a:rPr lang="en-GB" dirty="0">
                <a:latin typeface="+mj-lt"/>
              </a:rPr>
              <a:t>Written Feedback</a:t>
            </a:r>
          </a:p>
        </p:txBody>
      </p:sp>
      <p:sp>
        <p:nvSpPr>
          <p:cNvPr id="6" name="Content Placeholder 5">
            <a:extLst>
              <a:ext uri="{FF2B5EF4-FFF2-40B4-BE49-F238E27FC236}">
                <a16:creationId xmlns:a16="http://schemas.microsoft.com/office/drawing/2014/main" id="{F3287A07-4916-4076-89EB-CC2A4BF58A96}"/>
              </a:ext>
            </a:extLst>
          </p:cNvPr>
          <p:cNvSpPr>
            <a:spLocks noGrp="1"/>
          </p:cNvSpPr>
          <p:nvPr>
            <p:ph sz="quarter" idx="4"/>
          </p:nvPr>
        </p:nvSpPr>
        <p:spPr/>
        <p:txBody>
          <a:bodyPr>
            <a:normAutofit/>
          </a:bodyPr>
          <a:lstStyle/>
          <a:p>
            <a:pPr marL="0" indent="0">
              <a:buNone/>
            </a:pPr>
            <a:r>
              <a:rPr lang="en-GB" sz="1800" dirty="0"/>
              <a:t>Shift from instruction to description</a:t>
            </a:r>
          </a:p>
          <a:p>
            <a:pPr marL="0" indent="0">
              <a:buNone/>
            </a:pPr>
            <a:r>
              <a:rPr lang="en-GB" sz="1800" dirty="0"/>
              <a:t>The use of Modelling: </a:t>
            </a:r>
            <a:r>
              <a:rPr lang="en-GB" sz="1800" dirty="0">
                <a:effectLst/>
                <a:latin typeface="Arial" panose="020B0604020202020204" pitchFamily="34" charset="0"/>
                <a:ea typeface="DengXian" panose="02010600030101010101" pitchFamily="2" charset="-122"/>
              </a:rPr>
              <a:t>Bandura, A. (1977).</a:t>
            </a:r>
            <a:r>
              <a:rPr lang="en-GB" sz="1800" i="1" dirty="0">
                <a:effectLst/>
                <a:latin typeface="Arial" panose="020B0604020202020204" pitchFamily="34" charset="0"/>
                <a:ea typeface="DengXian" panose="02010600030101010101" pitchFamily="2" charset="-122"/>
              </a:rPr>
              <a:t> </a:t>
            </a:r>
            <a:endParaRPr lang="en-GB" sz="1800" dirty="0"/>
          </a:p>
          <a:p>
            <a:pPr marL="0" indent="0">
              <a:buNone/>
            </a:pPr>
            <a:r>
              <a:rPr lang="en-GB" sz="1800" dirty="0"/>
              <a:t>Hybridising formative and summative assessment</a:t>
            </a:r>
          </a:p>
          <a:p>
            <a:pPr marL="0" indent="0">
              <a:buNone/>
            </a:pPr>
            <a:r>
              <a:rPr lang="en-GB" sz="1800" dirty="0"/>
              <a:t>Greater use of comparison: Nicol, D. (2020)</a:t>
            </a:r>
          </a:p>
          <a:p>
            <a:pPr marL="0" indent="0">
              <a:buNone/>
            </a:pPr>
            <a:r>
              <a:rPr lang="en-GB" sz="1800" dirty="0"/>
              <a:t>CPD support for above</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473108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52B76C-933F-4135-8E82-3C385AEAF2A6}"/>
              </a:ext>
            </a:extLst>
          </p:cNvPr>
          <p:cNvSpPr txBox="1"/>
          <p:nvPr/>
        </p:nvSpPr>
        <p:spPr>
          <a:xfrm>
            <a:off x="808383" y="477078"/>
            <a:ext cx="7235687" cy="6463308"/>
          </a:xfrm>
          <a:prstGeom prst="rect">
            <a:avLst/>
          </a:prstGeom>
          <a:noFill/>
        </p:spPr>
        <p:txBody>
          <a:bodyPr wrap="square" rtlCol="0">
            <a:spAutoFit/>
          </a:bodyPr>
          <a:lstStyle/>
          <a:p>
            <a:pPr algn="ctr"/>
            <a:r>
              <a:rPr lang="en-US" b="1" u="sng" dirty="0"/>
              <a:t>Primary Research Driver</a:t>
            </a:r>
          </a:p>
          <a:p>
            <a:r>
              <a:rPr lang="en-US" dirty="0"/>
              <a:t>To explore the effectiveness of an intervention designed to generate new and improved approaches to the deployment of feedback</a:t>
            </a:r>
          </a:p>
          <a:p>
            <a:pPr algn="ctr"/>
            <a:r>
              <a:rPr lang="en-US" b="1" u="sng" dirty="0"/>
              <a:t>Approach</a:t>
            </a:r>
          </a:p>
          <a:p>
            <a:r>
              <a:rPr lang="en-US" dirty="0"/>
              <a:t>Main approach was inductive-to generate new theory, although a deductive element remained - to test the effectiveness of existing approaches. </a:t>
            </a:r>
          </a:p>
          <a:p>
            <a:pPr algn="ctr"/>
            <a:r>
              <a:rPr lang="en-US" b="1" u="sng" dirty="0"/>
              <a:t>Methodology</a:t>
            </a:r>
          </a:p>
          <a:p>
            <a:r>
              <a:rPr lang="en-US" dirty="0"/>
              <a:t>6 focus groups of 4 participants ( 3 students; 1 staff) were established to capture the views of volunteers from two courses from different Schools; the MEd/MSc in TESOL and the MEd in Professional Practice in Education. </a:t>
            </a:r>
          </a:p>
          <a:p>
            <a:r>
              <a:rPr lang="en-US" dirty="0"/>
              <a:t>Braun and Clarke’s (2006) model of thematic analysis was used as a paradigm followed by all four researchers throughout the process. </a:t>
            </a:r>
          </a:p>
          <a:p>
            <a:pPr algn="ctr"/>
            <a:r>
              <a:rPr lang="en-US" b="1" u="sng" dirty="0"/>
              <a:t>Stages</a:t>
            </a:r>
          </a:p>
          <a:p>
            <a:r>
              <a:rPr lang="en-US" sz="1800" dirty="0">
                <a:effectLst/>
                <a:ea typeface="Times New Roman" panose="02020603050405020304" pitchFamily="18" charset="0"/>
              </a:rPr>
              <a:t>1 </a:t>
            </a:r>
            <a:r>
              <a:rPr lang="en-US" dirty="0">
                <a:ea typeface="Times New Roman" panose="02020603050405020304" pitchFamily="18" charset="0"/>
              </a:rPr>
              <a:t>P</a:t>
            </a:r>
            <a:r>
              <a:rPr lang="en-US" sz="1800" dirty="0">
                <a:effectLst/>
                <a:ea typeface="Times New Roman" panose="02020603050405020304" pitchFamily="18" charset="0"/>
              </a:rPr>
              <a:t>rotocol for this model agreed by all researchers before data analysis. </a:t>
            </a:r>
          </a:p>
          <a:p>
            <a:r>
              <a:rPr lang="en-US" sz="1800" dirty="0">
                <a:effectLst/>
                <a:ea typeface="Times New Roman" panose="02020603050405020304" pitchFamily="18" charset="0"/>
              </a:rPr>
              <a:t>2 At the outset, one researcher identified the initial codes identified from one of the six data sets to guide the other researchers in their upcoming analyses.</a:t>
            </a:r>
          </a:p>
          <a:p>
            <a:r>
              <a:rPr lang="en-US" dirty="0"/>
              <a:t>3 Researchers then analysed their allocated transcription with which they were unfamiliar to encourage a freshness of approach. </a:t>
            </a:r>
          </a:p>
          <a:p>
            <a:r>
              <a:rPr lang="en-US" dirty="0"/>
              <a:t>4 Researchers met regularly to discuss and </a:t>
            </a:r>
            <a:r>
              <a:rPr lang="en-US" dirty="0" err="1"/>
              <a:t>thematise</a:t>
            </a:r>
            <a:r>
              <a:rPr lang="en-US" dirty="0"/>
              <a:t> the findings from their analyses of the data sets.</a:t>
            </a:r>
          </a:p>
          <a:p>
            <a:r>
              <a:rPr lang="en-US" dirty="0"/>
              <a:t>5 Final product collated by one researcher following team approval.</a:t>
            </a:r>
          </a:p>
          <a:p>
            <a:endParaRPr lang="en-GB" dirty="0"/>
          </a:p>
        </p:txBody>
      </p:sp>
    </p:spTree>
    <p:extLst>
      <p:ext uri="{BB962C8B-B14F-4D97-AF65-F5344CB8AC3E}">
        <p14:creationId xmlns:p14="http://schemas.microsoft.com/office/powerpoint/2010/main" val="2306825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637D48-2857-44F1-A572-BDC7D63814F7}"/>
              </a:ext>
            </a:extLst>
          </p:cNvPr>
          <p:cNvSpPr txBox="1"/>
          <p:nvPr/>
        </p:nvSpPr>
        <p:spPr>
          <a:xfrm>
            <a:off x="569843" y="424070"/>
            <a:ext cx="7566992" cy="369332"/>
          </a:xfrm>
          <a:prstGeom prst="rect">
            <a:avLst/>
          </a:prstGeom>
          <a:noFill/>
        </p:spPr>
        <p:txBody>
          <a:bodyPr wrap="square" rtlCol="0">
            <a:spAutoFit/>
          </a:bodyPr>
          <a:lstStyle/>
          <a:p>
            <a:pPr algn="ctr"/>
            <a:r>
              <a:rPr lang="en-GB" dirty="0"/>
              <a:t>Data Sets</a:t>
            </a:r>
          </a:p>
        </p:txBody>
      </p:sp>
      <p:graphicFrame>
        <p:nvGraphicFramePr>
          <p:cNvPr id="3" name="Table 2">
            <a:extLst>
              <a:ext uri="{FF2B5EF4-FFF2-40B4-BE49-F238E27FC236}">
                <a16:creationId xmlns:a16="http://schemas.microsoft.com/office/drawing/2014/main" id="{81932906-D0B6-49A0-B8D5-D6E2D2AF7653}"/>
              </a:ext>
            </a:extLst>
          </p:cNvPr>
          <p:cNvGraphicFramePr>
            <a:graphicFrameLocks noGrp="1"/>
          </p:cNvGraphicFramePr>
          <p:nvPr>
            <p:extLst>
              <p:ext uri="{D42A27DB-BD31-4B8C-83A1-F6EECF244321}">
                <p14:modId xmlns:p14="http://schemas.microsoft.com/office/powerpoint/2010/main" val="3096883369"/>
              </p:ext>
            </p:extLst>
          </p:nvPr>
        </p:nvGraphicFramePr>
        <p:xfrm>
          <a:off x="1437164" y="2133600"/>
          <a:ext cx="5725160" cy="3180520"/>
        </p:xfrm>
        <a:graphic>
          <a:graphicData uri="http://schemas.openxmlformats.org/drawingml/2006/table">
            <a:tbl>
              <a:tblPr firstRow="1" firstCol="1" bandRow="1">
                <a:tableStyleId>{5C22544A-7EE6-4342-B048-85BDC9FD1C3A}</a:tableStyleId>
              </a:tblPr>
              <a:tblGrid>
                <a:gridCol w="2862580">
                  <a:extLst>
                    <a:ext uri="{9D8B030D-6E8A-4147-A177-3AD203B41FA5}">
                      <a16:colId xmlns:a16="http://schemas.microsoft.com/office/drawing/2014/main" val="3448453557"/>
                    </a:ext>
                  </a:extLst>
                </a:gridCol>
                <a:gridCol w="2862580">
                  <a:extLst>
                    <a:ext uri="{9D8B030D-6E8A-4147-A177-3AD203B41FA5}">
                      <a16:colId xmlns:a16="http://schemas.microsoft.com/office/drawing/2014/main" val="2013678016"/>
                    </a:ext>
                  </a:extLst>
                </a:gridCol>
              </a:tblGrid>
              <a:tr h="318052">
                <a:tc>
                  <a:txBody>
                    <a:bodyPr/>
                    <a:lstStyle/>
                    <a:p>
                      <a:pPr>
                        <a:lnSpc>
                          <a:spcPct val="107000"/>
                        </a:lnSpc>
                        <a:spcAft>
                          <a:spcPts val="800"/>
                        </a:spcAft>
                      </a:pPr>
                      <a:r>
                        <a:rPr lang="en-US" sz="1200">
                          <a:effectLst/>
                        </a:rPr>
                        <a:t>Theme</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07000"/>
                        </a:lnSpc>
                        <a:spcAft>
                          <a:spcPts val="800"/>
                        </a:spcAft>
                      </a:pPr>
                      <a:r>
                        <a:rPr lang="en-US" sz="1200">
                          <a:effectLst/>
                        </a:rPr>
                        <a:t>Frequency of references</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74960047"/>
                  </a:ext>
                </a:extLst>
              </a:tr>
              <a:tr h="318052">
                <a:tc>
                  <a:txBody>
                    <a:bodyPr/>
                    <a:lstStyle/>
                    <a:p>
                      <a:pPr>
                        <a:lnSpc>
                          <a:spcPct val="107000"/>
                        </a:lnSpc>
                        <a:spcAft>
                          <a:spcPts val="800"/>
                        </a:spcAft>
                      </a:pPr>
                      <a:r>
                        <a:rPr lang="en-US" sz="1200">
                          <a:effectLst/>
                        </a:rPr>
                        <a:t>Confidence</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07000"/>
                        </a:lnSpc>
                        <a:spcAft>
                          <a:spcPts val="800"/>
                        </a:spcAft>
                      </a:pPr>
                      <a:r>
                        <a:rPr lang="en-US" sz="1200">
                          <a:effectLst/>
                        </a:rPr>
                        <a:t>28</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4223599675"/>
                  </a:ext>
                </a:extLst>
              </a:tr>
              <a:tr h="318052">
                <a:tc>
                  <a:txBody>
                    <a:bodyPr/>
                    <a:lstStyle/>
                    <a:p>
                      <a:pPr>
                        <a:lnSpc>
                          <a:spcPct val="107000"/>
                        </a:lnSpc>
                        <a:spcAft>
                          <a:spcPts val="800"/>
                        </a:spcAft>
                      </a:pPr>
                      <a:r>
                        <a:rPr lang="en-US" sz="1200">
                          <a:effectLst/>
                        </a:rPr>
                        <a:t>Emotion</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07000"/>
                        </a:lnSpc>
                        <a:spcAft>
                          <a:spcPts val="800"/>
                        </a:spcAft>
                      </a:pPr>
                      <a:r>
                        <a:rPr lang="en-US" sz="1200">
                          <a:effectLst/>
                        </a:rPr>
                        <a:t>6</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464165581"/>
                  </a:ext>
                </a:extLst>
              </a:tr>
              <a:tr h="318052">
                <a:tc>
                  <a:txBody>
                    <a:bodyPr/>
                    <a:lstStyle/>
                    <a:p>
                      <a:pPr>
                        <a:lnSpc>
                          <a:spcPct val="107000"/>
                        </a:lnSpc>
                        <a:spcAft>
                          <a:spcPts val="800"/>
                        </a:spcAft>
                      </a:pPr>
                      <a:r>
                        <a:rPr lang="en-US" sz="1200">
                          <a:effectLst/>
                        </a:rPr>
                        <a:t>Opportunity</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07000"/>
                        </a:lnSpc>
                        <a:spcAft>
                          <a:spcPts val="800"/>
                        </a:spcAft>
                      </a:pPr>
                      <a:r>
                        <a:rPr lang="en-US" sz="1200">
                          <a:effectLst/>
                        </a:rPr>
                        <a:t>19</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267465007"/>
                  </a:ext>
                </a:extLst>
              </a:tr>
              <a:tr h="318052">
                <a:tc>
                  <a:txBody>
                    <a:bodyPr/>
                    <a:lstStyle/>
                    <a:p>
                      <a:pPr>
                        <a:lnSpc>
                          <a:spcPct val="107000"/>
                        </a:lnSpc>
                        <a:spcAft>
                          <a:spcPts val="800"/>
                        </a:spcAft>
                      </a:pPr>
                      <a:r>
                        <a:rPr lang="en-US" sz="1200">
                          <a:effectLst/>
                        </a:rPr>
                        <a:t>Motivation</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07000"/>
                        </a:lnSpc>
                        <a:spcAft>
                          <a:spcPts val="800"/>
                        </a:spcAft>
                      </a:pPr>
                      <a:r>
                        <a:rPr lang="en-US" sz="1200">
                          <a:effectLst/>
                        </a:rPr>
                        <a:t>13</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3539854982"/>
                  </a:ext>
                </a:extLst>
              </a:tr>
              <a:tr h="318052">
                <a:tc>
                  <a:txBody>
                    <a:bodyPr/>
                    <a:lstStyle/>
                    <a:p>
                      <a:pPr>
                        <a:lnSpc>
                          <a:spcPct val="107000"/>
                        </a:lnSpc>
                        <a:spcAft>
                          <a:spcPts val="800"/>
                        </a:spcAft>
                      </a:pPr>
                      <a:r>
                        <a:rPr lang="en-US" sz="1200">
                          <a:effectLst/>
                        </a:rPr>
                        <a:t>Usefulness</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07000"/>
                        </a:lnSpc>
                        <a:spcAft>
                          <a:spcPts val="800"/>
                        </a:spcAft>
                      </a:pPr>
                      <a:r>
                        <a:rPr lang="en-US" sz="1200">
                          <a:effectLst/>
                        </a:rPr>
                        <a:t>42</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790397383"/>
                  </a:ext>
                </a:extLst>
              </a:tr>
              <a:tr h="318052">
                <a:tc>
                  <a:txBody>
                    <a:bodyPr/>
                    <a:lstStyle/>
                    <a:p>
                      <a:pPr>
                        <a:lnSpc>
                          <a:spcPct val="107000"/>
                        </a:lnSpc>
                        <a:spcAft>
                          <a:spcPts val="800"/>
                        </a:spcAft>
                      </a:pPr>
                      <a:r>
                        <a:rPr lang="en-US" sz="1200">
                          <a:effectLst/>
                        </a:rPr>
                        <a:t>Objectivity</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07000"/>
                        </a:lnSpc>
                        <a:spcAft>
                          <a:spcPts val="800"/>
                        </a:spcAft>
                      </a:pPr>
                      <a:r>
                        <a:rPr lang="en-US" sz="1200">
                          <a:effectLst/>
                        </a:rPr>
                        <a:t>9</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935177254"/>
                  </a:ext>
                </a:extLst>
              </a:tr>
              <a:tr h="318052">
                <a:tc>
                  <a:txBody>
                    <a:bodyPr/>
                    <a:lstStyle/>
                    <a:p>
                      <a:pPr>
                        <a:lnSpc>
                          <a:spcPct val="107000"/>
                        </a:lnSpc>
                        <a:spcAft>
                          <a:spcPts val="800"/>
                        </a:spcAft>
                      </a:pPr>
                      <a:r>
                        <a:rPr lang="en-US" sz="1200">
                          <a:effectLst/>
                        </a:rPr>
                        <a:t>Unexpected Outcomes</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07000"/>
                        </a:lnSpc>
                        <a:spcAft>
                          <a:spcPts val="800"/>
                        </a:spcAft>
                      </a:pPr>
                      <a:r>
                        <a:rPr lang="en-US" sz="1200">
                          <a:effectLst/>
                        </a:rPr>
                        <a:t>9</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899897550"/>
                  </a:ext>
                </a:extLst>
              </a:tr>
              <a:tr h="318052">
                <a:tc>
                  <a:txBody>
                    <a:bodyPr/>
                    <a:lstStyle/>
                    <a:p>
                      <a:pPr>
                        <a:lnSpc>
                          <a:spcPct val="107000"/>
                        </a:lnSpc>
                        <a:spcAft>
                          <a:spcPts val="800"/>
                        </a:spcAft>
                      </a:pPr>
                      <a:r>
                        <a:rPr lang="en-US" sz="1200">
                          <a:effectLst/>
                        </a:rPr>
                        <a:t>Engagement with Criteria</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07000"/>
                        </a:lnSpc>
                        <a:spcAft>
                          <a:spcPts val="800"/>
                        </a:spcAft>
                      </a:pPr>
                      <a:r>
                        <a:rPr lang="en-US" sz="1200">
                          <a:effectLst/>
                        </a:rPr>
                        <a:t>11</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3885436317"/>
                  </a:ext>
                </a:extLst>
              </a:tr>
              <a:tr h="318052">
                <a:tc>
                  <a:txBody>
                    <a:bodyPr/>
                    <a:lstStyle/>
                    <a:p>
                      <a:pPr>
                        <a:lnSpc>
                          <a:spcPct val="107000"/>
                        </a:lnSpc>
                        <a:spcAft>
                          <a:spcPts val="800"/>
                        </a:spcAft>
                      </a:pPr>
                      <a:r>
                        <a:rPr lang="en-US" sz="1200">
                          <a:effectLst/>
                        </a:rPr>
                        <a:t>Engagement with Feedback</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a:lnSpc>
                          <a:spcPct val="107000"/>
                        </a:lnSpc>
                        <a:spcAft>
                          <a:spcPts val="800"/>
                        </a:spcAft>
                      </a:pPr>
                      <a:r>
                        <a:rPr lang="en-US" sz="1200" dirty="0">
                          <a:effectLst/>
                        </a:rPr>
                        <a:t>8</a:t>
                      </a:r>
                      <a:endParaRPr lang="en-GB" sz="1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3142977991"/>
                  </a:ext>
                </a:extLst>
              </a:tr>
            </a:tbl>
          </a:graphicData>
        </a:graphic>
      </p:graphicFrame>
    </p:spTree>
    <p:extLst>
      <p:ext uri="{BB962C8B-B14F-4D97-AF65-F5344CB8AC3E}">
        <p14:creationId xmlns:p14="http://schemas.microsoft.com/office/powerpoint/2010/main" val="164966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F289A-5C63-4FF5-82CB-9C31A732B0DB}"/>
              </a:ext>
            </a:extLst>
          </p:cNvPr>
          <p:cNvSpPr>
            <a:spLocks noGrp="1"/>
          </p:cNvSpPr>
          <p:nvPr>
            <p:ph type="title"/>
          </p:nvPr>
        </p:nvSpPr>
        <p:spPr/>
        <p:txBody>
          <a:bodyPr/>
          <a:lstStyle/>
          <a:p>
            <a:pPr algn="ctr"/>
            <a:r>
              <a:rPr lang="en-GB" dirty="0"/>
              <a:t>Findings</a:t>
            </a:r>
          </a:p>
        </p:txBody>
      </p:sp>
      <p:sp>
        <p:nvSpPr>
          <p:cNvPr id="3" name="Text Placeholder 2">
            <a:extLst>
              <a:ext uri="{FF2B5EF4-FFF2-40B4-BE49-F238E27FC236}">
                <a16:creationId xmlns:a16="http://schemas.microsoft.com/office/drawing/2014/main" id="{53E990AF-9B9D-4C32-B6E5-E2F2C552EFD2}"/>
              </a:ext>
            </a:extLst>
          </p:cNvPr>
          <p:cNvSpPr>
            <a:spLocks noGrp="1"/>
          </p:cNvSpPr>
          <p:nvPr>
            <p:ph type="body" idx="1"/>
          </p:nvPr>
        </p:nvSpPr>
        <p:spPr/>
        <p:txBody>
          <a:bodyPr/>
          <a:lstStyle/>
          <a:p>
            <a:r>
              <a:rPr lang="en-GB" dirty="0"/>
              <a:t>Strengths of the Protocol</a:t>
            </a:r>
          </a:p>
        </p:txBody>
      </p:sp>
      <p:sp>
        <p:nvSpPr>
          <p:cNvPr id="4" name="Content Placeholder 3">
            <a:extLst>
              <a:ext uri="{FF2B5EF4-FFF2-40B4-BE49-F238E27FC236}">
                <a16:creationId xmlns:a16="http://schemas.microsoft.com/office/drawing/2014/main" id="{F1804FEC-BF01-4D6C-88CE-F2DC32B865F4}"/>
              </a:ext>
            </a:extLst>
          </p:cNvPr>
          <p:cNvSpPr>
            <a:spLocks noGrp="1"/>
          </p:cNvSpPr>
          <p:nvPr>
            <p:ph sz="half" idx="2"/>
          </p:nvPr>
        </p:nvSpPr>
        <p:spPr/>
        <p:txBody>
          <a:bodyPr>
            <a:normAutofit fontScale="92500" lnSpcReduction="10000"/>
          </a:bodyPr>
          <a:lstStyle/>
          <a:p>
            <a:r>
              <a:rPr lang="en-GB" dirty="0"/>
              <a:t>Motivation: deadline focus and criteria focus</a:t>
            </a:r>
          </a:p>
          <a:p>
            <a:r>
              <a:rPr lang="en-GB" dirty="0"/>
              <a:t>Usefulness</a:t>
            </a:r>
          </a:p>
          <a:p>
            <a:r>
              <a:rPr lang="en-GB" dirty="0"/>
              <a:t>Objectivity: </a:t>
            </a:r>
          </a:p>
          <a:p>
            <a:r>
              <a:rPr lang="en-GB" dirty="0"/>
              <a:t>Engagement with criteria: developed criticality</a:t>
            </a:r>
          </a:p>
          <a:p>
            <a:r>
              <a:rPr lang="en-GB" dirty="0"/>
              <a:t>Engagement with feedback: enhanced criticality</a:t>
            </a:r>
          </a:p>
          <a:p>
            <a:r>
              <a:rPr lang="en-GB" dirty="0"/>
              <a:t>Formative/summative hybridisation</a:t>
            </a:r>
          </a:p>
          <a:p>
            <a:r>
              <a:rPr lang="en-GB" dirty="0"/>
              <a:t>Timing of feedback</a:t>
            </a:r>
          </a:p>
          <a:p>
            <a:r>
              <a:rPr lang="en-GB" dirty="0"/>
              <a:t>Unexpected outcomes: improvements in critical thinking.</a:t>
            </a:r>
          </a:p>
          <a:p>
            <a:endParaRPr lang="en-GB" dirty="0"/>
          </a:p>
        </p:txBody>
      </p:sp>
      <p:sp>
        <p:nvSpPr>
          <p:cNvPr id="5" name="Text Placeholder 4">
            <a:extLst>
              <a:ext uri="{FF2B5EF4-FFF2-40B4-BE49-F238E27FC236}">
                <a16:creationId xmlns:a16="http://schemas.microsoft.com/office/drawing/2014/main" id="{EB60B307-BFF7-48B5-A2E1-C2B59005C1BA}"/>
              </a:ext>
            </a:extLst>
          </p:cNvPr>
          <p:cNvSpPr>
            <a:spLocks noGrp="1"/>
          </p:cNvSpPr>
          <p:nvPr>
            <p:ph type="body" sz="quarter" idx="3"/>
          </p:nvPr>
        </p:nvSpPr>
        <p:spPr/>
        <p:txBody>
          <a:bodyPr/>
          <a:lstStyle/>
          <a:p>
            <a:r>
              <a:rPr lang="en-GB" dirty="0"/>
              <a:t>Development Needs</a:t>
            </a:r>
          </a:p>
        </p:txBody>
      </p:sp>
      <p:sp>
        <p:nvSpPr>
          <p:cNvPr id="6" name="Content Placeholder 5">
            <a:extLst>
              <a:ext uri="{FF2B5EF4-FFF2-40B4-BE49-F238E27FC236}">
                <a16:creationId xmlns:a16="http://schemas.microsoft.com/office/drawing/2014/main" id="{8214CABE-4461-4C05-96C9-257FD1E45C5A}"/>
              </a:ext>
            </a:extLst>
          </p:cNvPr>
          <p:cNvSpPr>
            <a:spLocks noGrp="1"/>
          </p:cNvSpPr>
          <p:nvPr>
            <p:ph sz="quarter" idx="4"/>
          </p:nvPr>
        </p:nvSpPr>
        <p:spPr/>
        <p:txBody>
          <a:bodyPr>
            <a:normAutofit fontScale="92500" lnSpcReduction="10000"/>
          </a:bodyPr>
          <a:lstStyle/>
          <a:p>
            <a:r>
              <a:rPr lang="en-GB" dirty="0"/>
              <a:t>Confidence: intra and inter/extra-personal</a:t>
            </a:r>
          </a:p>
          <a:p>
            <a:r>
              <a:rPr lang="en-GB" dirty="0"/>
              <a:t>Emotion: defensiveness</a:t>
            </a:r>
          </a:p>
          <a:p>
            <a:r>
              <a:rPr lang="en-GB" dirty="0"/>
              <a:t>Opportunity: personal and structural</a:t>
            </a:r>
          </a:p>
        </p:txBody>
      </p:sp>
    </p:spTree>
    <p:extLst>
      <p:ext uri="{BB962C8B-B14F-4D97-AF65-F5344CB8AC3E}">
        <p14:creationId xmlns:p14="http://schemas.microsoft.com/office/powerpoint/2010/main" val="335646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2BB0A-D878-4799-A832-31A9A48CFF26}"/>
              </a:ext>
            </a:extLst>
          </p:cNvPr>
          <p:cNvSpPr>
            <a:spLocks noGrp="1"/>
          </p:cNvSpPr>
          <p:nvPr>
            <p:ph type="title"/>
          </p:nvPr>
        </p:nvSpPr>
        <p:spPr>
          <a:xfrm>
            <a:off x="552450" y="256762"/>
            <a:ext cx="7589787" cy="1142999"/>
          </a:xfrm>
        </p:spPr>
        <p:txBody>
          <a:bodyPr>
            <a:normAutofit fontScale="90000"/>
          </a:bodyPr>
          <a:lstStyle/>
          <a:p>
            <a:r>
              <a:rPr lang="en-GB" dirty="0"/>
              <a:t>Next Steps?</a:t>
            </a:r>
            <a:br>
              <a:rPr lang="en-GB" dirty="0"/>
            </a:br>
            <a:endParaRPr lang="en-GB" dirty="0"/>
          </a:p>
        </p:txBody>
      </p:sp>
      <p:sp>
        <p:nvSpPr>
          <p:cNvPr id="3" name="TextBox 2">
            <a:extLst>
              <a:ext uri="{FF2B5EF4-FFF2-40B4-BE49-F238E27FC236}">
                <a16:creationId xmlns:a16="http://schemas.microsoft.com/office/drawing/2014/main" id="{0FF77400-74F7-4BD7-B75D-8A1700075A8F}"/>
              </a:ext>
            </a:extLst>
          </p:cNvPr>
          <p:cNvSpPr txBox="1"/>
          <p:nvPr/>
        </p:nvSpPr>
        <p:spPr>
          <a:xfrm>
            <a:off x="437322" y="1166191"/>
            <a:ext cx="7589787" cy="5078313"/>
          </a:xfrm>
          <a:prstGeom prst="rect">
            <a:avLst/>
          </a:prstGeom>
          <a:noFill/>
        </p:spPr>
        <p:txBody>
          <a:bodyPr wrap="square" rtlCol="0">
            <a:spAutoFit/>
          </a:bodyPr>
          <a:lstStyle/>
          <a:p>
            <a:r>
              <a:rPr lang="en-GB" dirty="0"/>
              <a:t>Staff need support to develop their feedback literacy</a:t>
            </a:r>
          </a:p>
          <a:p>
            <a:r>
              <a:rPr lang="en-GB" dirty="0"/>
              <a:t>Students, too, need support in their use of feedback</a:t>
            </a:r>
          </a:p>
          <a:p>
            <a:r>
              <a:rPr lang="en-GB" dirty="0"/>
              <a:t>Modelling partially addresses the problem of workload deterring the use of dialogic feedback</a:t>
            </a:r>
          </a:p>
          <a:p>
            <a:r>
              <a:rPr lang="en-GB" dirty="0"/>
              <a:t>A shift from instructional to descriptive feedback is required</a:t>
            </a:r>
          </a:p>
          <a:p>
            <a:r>
              <a:rPr lang="en-GB" dirty="0"/>
              <a:t>Relational issues should be addressed via awareness of tone and mood to increase motivation</a:t>
            </a:r>
          </a:p>
          <a:p>
            <a:r>
              <a:rPr lang="en-GB" dirty="0"/>
              <a:t>Both major assessment forms should be hybridised to allow feedback prior to a summative outcome</a:t>
            </a:r>
          </a:p>
          <a:p>
            <a:r>
              <a:rPr lang="en-GB" dirty="0"/>
              <a:t>The peer review process can act as a way of enhancing feedback literacy</a:t>
            </a:r>
          </a:p>
          <a:p>
            <a:r>
              <a:rPr lang="en-GB" dirty="0"/>
              <a:t>Co-created CPD should be created to support staff and students to produce more effective written feedback and to enable its activation in improved student outcomes</a:t>
            </a:r>
          </a:p>
          <a:p>
            <a:r>
              <a:rPr lang="en-GB" sz="1800" u="sng" dirty="0">
                <a:solidFill>
                  <a:srgbClr val="0000FF"/>
                </a:solidFill>
                <a:effectLst/>
                <a:latin typeface="Arial" panose="020B0604020202020204" pitchFamily="34" charset="0"/>
                <a:ea typeface="SimSun" panose="02010600030101010101" pitchFamily="2" charset="-122"/>
                <a:cs typeface="Arial" panose="020B0604020202020204" pitchFamily="34" charset="0"/>
                <a:hlinkClick r:id="rId2"/>
              </a:rPr>
              <a:t>https://sway.office.com/n1bOrAOCCja3Cpkg</a:t>
            </a:r>
            <a:endParaRPr lang="en-GB" dirty="0"/>
          </a:p>
          <a:p>
            <a:r>
              <a:rPr lang="en-GB" dirty="0"/>
              <a:t>Greater use should be made of comparison protocols to encourage the interplay of what has been learned from peer review to making improvements in the reviewer’s own work.</a:t>
            </a:r>
          </a:p>
          <a:p>
            <a:endParaRPr lang="en-GB" dirty="0"/>
          </a:p>
        </p:txBody>
      </p:sp>
    </p:spTree>
    <p:extLst>
      <p:ext uri="{BB962C8B-B14F-4D97-AF65-F5344CB8AC3E}">
        <p14:creationId xmlns:p14="http://schemas.microsoft.com/office/powerpoint/2010/main" val="401028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60E5A-A84C-4EBE-9E34-1E9110241555}"/>
              </a:ext>
            </a:extLst>
          </p:cNvPr>
          <p:cNvSpPr>
            <a:spLocks noGrp="1"/>
          </p:cNvSpPr>
          <p:nvPr>
            <p:ph type="title"/>
          </p:nvPr>
        </p:nvSpPr>
        <p:spPr>
          <a:xfrm>
            <a:off x="473242" y="684091"/>
            <a:ext cx="7685037" cy="1363816"/>
          </a:xfrm>
        </p:spPr>
        <p:txBody>
          <a:bodyPr>
            <a:normAutofit fontScale="90000"/>
          </a:bodyPr>
          <a:lstStyle/>
          <a:p>
            <a:r>
              <a:rPr lang="en-GB" dirty="0"/>
              <a:t>Improving Feedback Literacy CPD</a:t>
            </a:r>
            <a:br>
              <a:rPr lang="en-GB" dirty="0"/>
            </a:br>
            <a:endParaRPr lang="en-GB" dirty="0"/>
          </a:p>
        </p:txBody>
      </p:sp>
      <p:sp>
        <p:nvSpPr>
          <p:cNvPr id="3" name="TextBox 2">
            <a:extLst>
              <a:ext uri="{FF2B5EF4-FFF2-40B4-BE49-F238E27FC236}">
                <a16:creationId xmlns:a16="http://schemas.microsoft.com/office/drawing/2014/main" id="{156927A0-94FC-493F-9EC1-FA38C8B314B8}"/>
              </a:ext>
            </a:extLst>
          </p:cNvPr>
          <p:cNvSpPr txBox="1"/>
          <p:nvPr/>
        </p:nvSpPr>
        <p:spPr>
          <a:xfrm>
            <a:off x="657726" y="2695074"/>
            <a:ext cx="7523748" cy="1569660"/>
          </a:xfrm>
          <a:prstGeom prst="rect">
            <a:avLst/>
          </a:prstGeom>
          <a:noFill/>
        </p:spPr>
        <p:txBody>
          <a:bodyPr wrap="square" rtlCol="0">
            <a:spAutoFit/>
          </a:bodyPr>
          <a:lstStyle/>
          <a:p>
            <a:r>
              <a:rPr lang="en-GB" sz="2400" dirty="0"/>
              <a:t>Please try out the pack and let me know how helpful, or otherwise, it is. It is already undergoing review by adding the element of comparison to drive internal feedback. Thank you.</a:t>
            </a:r>
          </a:p>
        </p:txBody>
      </p:sp>
    </p:spTree>
    <p:extLst>
      <p:ext uri="{BB962C8B-B14F-4D97-AF65-F5344CB8AC3E}">
        <p14:creationId xmlns:p14="http://schemas.microsoft.com/office/powerpoint/2010/main" val="4088423830"/>
      </p:ext>
    </p:extLst>
  </p:cSld>
  <p:clrMapOvr>
    <a:masterClrMapping/>
  </p:clrMapOvr>
</p:sld>
</file>

<file path=ppt/theme/theme1.xml><?xml version="1.0" encoding="utf-8"?>
<a:theme xmlns:a="http://schemas.openxmlformats.org/drawingml/2006/main" name="TropicVTI">
  <a:themeElements>
    <a:clrScheme name="AnalogousFromDarkSeedLeftStep">
      <a:dk1>
        <a:srgbClr val="000000"/>
      </a:dk1>
      <a:lt1>
        <a:srgbClr val="FFFFFF"/>
      </a:lt1>
      <a:dk2>
        <a:srgbClr val="1B2430"/>
      </a:dk2>
      <a:lt2>
        <a:srgbClr val="F0F3F1"/>
      </a:lt2>
      <a:accent1>
        <a:srgbClr val="C34DA6"/>
      </a:accent1>
      <a:accent2>
        <a:srgbClr val="9D3BB1"/>
      </a:accent2>
      <a:accent3>
        <a:srgbClr val="7E4DC3"/>
      </a:accent3>
      <a:accent4>
        <a:srgbClr val="4344B5"/>
      </a:accent4>
      <a:accent5>
        <a:srgbClr val="4D7FC3"/>
      </a:accent5>
      <a:accent6>
        <a:srgbClr val="3B9EB1"/>
      </a:accent6>
      <a:hlink>
        <a:srgbClr val="3F60BF"/>
      </a:hlink>
      <a:folHlink>
        <a:srgbClr val="7F7F7F"/>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otalTime>6792</TotalTime>
  <Words>1305</Words>
  <Application>Microsoft Office PowerPoint</Application>
  <PresentationFormat>Widescreen</PresentationFormat>
  <Paragraphs>114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Gill Sans Nova</vt:lpstr>
      <vt:lpstr>Open Sans</vt:lpstr>
      <vt:lpstr>Times New Roman</vt:lpstr>
      <vt:lpstr>TropicVTI</vt:lpstr>
      <vt:lpstr>The Problem with Written Feedback</vt:lpstr>
      <vt:lpstr>Challenges</vt:lpstr>
      <vt:lpstr>Solutions?</vt:lpstr>
      <vt:lpstr>Written Feedback-A Compromise?</vt:lpstr>
      <vt:lpstr>PowerPoint Presentation</vt:lpstr>
      <vt:lpstr>PowerPoint Presentation</vt:lpstr>
      <vt:lpstr>Findings</vt:lpstr>
      <vt:lpstr>Next Steps? </vt:lpstr>
      <vt:lpstr>Improving Feedback Literacy CPD </vt:lpstr>
      <vt:lpstr>References 1</vt:lpstr>
      <vt:lpstr>References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Problem with Written Feedback</dc:title>
  <dc:creator>Willie McGuire</dc:creator>
  <cp:lastModifiedBy>Willie McGuire</cp:lastModifiedBy>
  <cp:revision>10</cp:revision>
  <dcterms:created xsi:type="dcterms:W3CDTF">2021-06-21T08:52:25Z</dcterms:created>
  <dcterms:modified xsi:type="dcterms:W3CDTF">2021-09-06T10:06:30Z</dcterms:modified>
</cp:coreProperties>
</file>