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1"/>
    <p:sldMasterId id="2147483667" r:id="rId2"/>
  </p:sldMasterIdLst>
  <p:notesMasterIdLst>
    <p:notesMasterId r:id="rId19"/>
  </p:notesMasterIdLst>
  <p:sldIdLst>
    <p:sldId id="266" r:id="rId3"/>
    <p:sldId id="257" r:id="rId4"/>
    <p:sldId id="259" r:id="rId5"/>
    <p:sldId id="258" r:id="rId6"/>
    <p:sldId id="267" r:id="rId7"/>
    <p:sldId id="268" r:id="rId8"/>
    <p:sldId id="269" r:id="rId9"/>
    <p:sldId id="275" r:id="rId10"/>
    <p:sldId id="272" r:id="rId11"/>
    <p:sldId id="271" r:id="rId12"/>
    <p:sldId id="270" r:id="rId13"/>
    <p:sldId id="277" r:id="rId14"/>
    <p:sldId id="260" r:id="rId15"/>
    <p:sldId id="273" r:id="rId16"/>
    <p:sldId id="274" r:id="rId17"/>
    <p:sldId id="276" r:id="rId1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D749"/>
    <a:srgbClr val="F8A808"/>
    <a:srgbClr val="E20000"/>
    <a:srgbClr val="033260"/>
    <a:srgbClr val="C217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97" autoAdjust="0"/>
    <p:restoredTop sz="94354" autoAdjust="0"/>
  </p:normalViewPr>
  <p:slideViewPr>
    <p:cSldViewPr snapToGrid="0">
      <p:cViewPr varScale="1">
        <p:scale>
          <a:sx n="120" d="100"/>
          <a:sy n="120" d="100"/>
        </p:scale>
        <p:origin x="584" y="192"/>
      </p:cViewPr>
      <p:guideLst/>
    </p:cSldViewPr>
  </p:slideViewPr>
  <p:notesTextViewPr>
    <p:cViewPr>
      <p:scale>
        <a:sx n="1" d="1"/>
        <a:sy n="1" d="1"/>
      </p:scale>
      <p:origin x="0" y="0"/>
    </p:cViewPr>
  </p:notesTextViewPr>
  <p:notesViewPr>
    <p:cSldViewPr snapToGrid="0">
      <p:cViewPr varScale="1">
        <p:scale>
          <a:sx n="87" d="100"/>
          <a:sy n="87" d="100"/>
        </p:scale>
        <p:origin x="95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6024CB-CD3F-4364-9791-66A2D89CA7B8}" type="datetimeFigureOut">
              <a:rPr lang="de-DE" smtClean="0"/>
              <a:t>19.08.21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99DDFB-C982-406D-87F5-71C9E7520589}" type="slidenum">
              <a:rPr lang="de-DE" smtClean="0"/>
              <a:t>‹#›</a:t>
            </a:fld>
            <a:endParaRPr lang="de-DE"/>
          </a:p>
        </p:txBody>
      </p:sp>
    </p:spTree>
    <p:extLst>
      <p:ext uri="{BB962C8B-B14F-4D97-AF65-F5344CB8AC3E}">
        <p14:creationId xmlns:p14="http://schemas.microsoft.com/office/powerpoint/2010/main" val="4128364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099DDFB-C982-406D-87F5-71C9E7520589}" type="slidenum">
              <a:rPr lang="de-DE" smtClean="0"/>
              <a:t>1</a:t>
            </a:fld>
            <a:endParaRPr lang="de-DE"/>
          </a:p>
        </p:txBody>
      </p:sp>
    </p:spTree>
    <p:extLst>
      <p:ext uri="{BB962C8B-B14F-4D97-AF65-F5344CB8AC3E}">
        <p14:creationId xmlns:p14="http://schemas.microsoft.com/office/powerpoint/2010/main" val="25740139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Multi-part assignments good for alleviating stress, but also showcasing strengths/areas for development of skills</a:t>
            </a:r>
          </a:p>
          <a:p>
            <a:r>
              <a:rPr lang="en-GB" baseline="0" dirty="0"/>
              <a:t>Supporting students to develop self-assessment skills</a:t>
            </a:r>
          </a:p>
          <a:p>
            <a:r>
              <a:rPr lang="en-GB" sz="1200" kern="1200" dirty="0">
                <a:solidFill>
                  <a:schemeClr val="tx1"/>
                </a:solidFill>
                <a:effectLst/>
                <a:latin typeface="+mn-lt"/>
                <a:ea typeface="+mn-ea"/>
                <a:cs typeface="+mn-cs"/>
              </a:rPr>
              <a:t> The assessment also should be helping the learner to see where they are so that it's not a one way St as it were, and so that there is this idea of </a:t>
            </a:r>
            <a:r>
              <a:rPr lang="en-GB" sz="1200" kern="1200" dirty="0" err="1">
                <a:solidFill>
                  <a:schemeClr val="tx1"/>
                </a:solidFill>
                <a:effectLst/>
                <a:latin typeface="+mn-lt"/>
                <a:ea typeface="+mn-ea"/>
                <a:cs typeface="+mn-cs"/>
              </a:rPr>
              <a:t>of</a:t>
            </a:r>
            <a:r>
              <a:rPr lang="en-GB" sz="1200" kern="1200" dirty="0">
                <a:solidFill>
                  <a:schemeClr val="tx1"/>
                </a:solidFill>
                <a:effectLst/>
                <a:latin typeface="+mn-lt"/>
                <a:ea typeface="+mn-ea"/>
                <a:cs typeface="+mn-cs"/>
              </a:rPr>
              <a:t> self evaluation or self assessment so that you're building those skills in the students so that they are then able, hopefully to start to assess them themselves and their </a:t>
            </a:r>
            <a:r>
              <a:rPr lang="en-GB" sz="1200" kern="1200" dirty="0" err="1">
                <a:solidFill>
                  <a:schemeClr val="tx1"/>
                </a:solidFill>
                <a:effectLst/>
                <a:latin typeface="+mn-lt"/>
                <a:ea typeface="+mn-ea"/>
                <a:cs typeface="+mn-cs"/>
              </a:rPr>
              <a:t>their</a:t>
            </a:r>
            <a:r>
              <a:rPr lang="en-GB" sz="1200" kern="1200" dirty="0">
                <a:solidFill>
                  <a:schemeClr val="tx1"/>
                </a:solidFill>
                <a:effectLst/>
                <a:latin typeface="+mn-lt"/>
                <a:ea typeface="+mn-ea"/>
                <a:cs typeface="+mn-cs"/>
              </a:rPr>
              <a:t> own learning – staff 1</a:t>
            </a:r>
            <a:endParaRPr lang="en-GB" baseline="0" dirty="0"/>
          </a:p>
          <a:p>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Both these points also related to the belief that it was important for format and content of assignments to have relevance to the real world and future professional needs, as well as ticking academic boxes and certifying learning (recognising that this also has currency in the labour market)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That said, the development of critical writing abilities was seen as key, and an aspect in need of support, particularly for some students, who either through lack of previous academic experience, or differing expectations from previous learning lacked confidence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Clear assessment criteria, consistent explanations from tutors (where teaching is shared) and supporting formative activities were described as key supports.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highlight>
                  <a:srgbClr val="FFFF00"/>
                </a:highlight>
                <a:latin typeface="Calibri" panose="020F0502020204030204" pitchFamily="34" charset="0"/>
                <a:ea typeface="Calibri" panose="020F0502020204030204" pitchFamily="34" charset="0"/>
                <a:cs typeface="Arial" panose="020B0604020202020204" pitchFamily="34" charset="0"/>
              </a:rPr>
              <a:t>I have to make sure that you have specific activities where you already practice it a bit. You know that the final assessment is not the first time that you do it</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Assessment was identified as an opportunity for reflection on the part of both student and staff</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But again, I think it's like the final moment where you really realize if yeah, if they got what you wanted them to get away with after this course or if there is some work to do, whether from the student side or from the lecturer tutor side.”</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baseline="0" dirty="0"/>
          </a:p>
        </p:txBody>
      </p:sp>
      <p:sp>
        <p:nvSpPr>
          <p:cNvPr id="4" name="Slide Number Placeholder 3"/>
          <p:cNvSpPr>
            <a:spLocks noGrp="1"/>
          </p:cNvSpPr>
          <p:nvPr>
            <p:ph type="sldNum" sz="quarter" idx="10"/>
          </p:nvPr>
        </p:nvSpPr>
        <p:spPr/>
        <p:txBody>
          <a:bodyPr/>
          <a:lstStyle/>
          <a:p>
            <a:fld id="{0099DDFB-C982-406D-87F5-71C9E7520589}" type="slidenum">
              <a:rPr lang="de-DE" smtClean="0"/>
              <a:t>10</a:t>
            </a:fld>
            <a:endParaRPr lang="de-DE"/>
          </a:p>
        </p:txBody>
      </p:sp>
    </p:spTree>
    <p:extLst>
      <p:ext uri="{BB962C8B-B14F-4D97-AF65-F5344CB8AC3E}">
        <p14:creationId xmlns:p14="http://schemas.microsoft.com/office/powerpoint/2010/main" val="23174019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Consistency and coherence – between all elements of a course as well as between grades and feedback comments – this can be challenging for new markers – “</a:t>
            </a:r>
            <a:r>
              <a:rPr lang="en-GB" sz="1200" kern="1200" dirty="0">
                <a:solidFill>
                  <a:schemeClr val="tx1"/>
                </a:solidFill>
                <a:effectLst/>
                <a:latin typeface="+mn-lt"/>
                <a:ea typeface="+mn-ea"/>
                <a:cs typeface="+mn-cs"/>
              </a:rPr>
              <a:t>So the summative I feel a bit more. The pressure on me or OK as I say, I'd like to provide the general commands, but I always feel about the pressure of the grade” staff 2</a:t>
            </a:r>
          </a:p>
          <a:p>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Clarity over weighting to be given to different elements, or particular emphases of the teaching – this can then be reflected in feedback</a:t>
            </a:r>
          </a:p>
          <a:p>
            <a:endParaRPr lang="en-GB" baseline="0" dirty="0"/>
          </a:p>
          <a:p>
            <a:r>
              <a:rPr lang="en-GB" baseline="0" dirty="0"/>
              <a:t>Being specific about what is required for improvement – using examples from student’s own work, giving explicit next steps for development</a:t>
            </a:r>
          </a:p>
          <a:p>
            <a:r>
              <a:rPr lang="en-GB" baseline="0" dirty="0"/>
              <a:t>But to be useful and avoid “crushing” students , this was seen as particularly challenging where students had clearly put in significant time or passion, or where a reflection clearly had deep personal significance, but the student had misunderstood some crucial aspect of the requirements</a:t>
            </a:r>
          </a:p>
          <a:p>
            <a:r>
              <a:rPr lang="en-GB" baseline="0" dirty="0"/>
              <a:t>Providing feedback opportunities early in a course, not just in response to summative assessment</a:t>
            </a:r>
          </a:p>
          <a:p>
            <a:endParaRPr lang="en-GB" baseline="0" dirty="0"/>
          </a:p>
          <a:p>
            <a:r>
              <a:rPr lang="en-GB" baseline="0" dirty="0"/>
              <a:t>Staff want to recognise and comment on progress when it can be identified – this raises questions about the value of anonymous marking and possible methods for such tracking</a:t>
            </a:r>
          </a:p>
          <a:p>
            <a:r>
              <a:rPr lang="en-GB" baseline="0" dirty="0"/>
              <a:t>There was a desire to connect with students through feedback – “</a:t>
            </a:r>
            <a:r>
              <a:rPr lang="en-GB" sz="1200" kern="1200" dirty="0">
                <a:solidFill>
                  <a:schemeClr val="tx1"/>
                </a:solidFill>
                <a:effectLst/>
                <a:latin typeface="+mn-lt"/>
                <a:ea typeface="+mn-ea"/>
                <a:cs typeface="+mn-cs"/>
              </a:rPr>
              <a:t>you don’t feel you’re just sending your feedback into the void” Staff 1</a:t>
            </a:r>
          </a:p>
          <a:p>
            <a:endParaRPr lang="en-GB" baseline="0" dirty="0"/>
          </a:p>
          <a:p>
            <a:r>
              <a:rPr lang="en-GB" baseline="0" dirty="0"/>
              <a:t>Use of different feedback formats to support different students, but also a written record to support reflection and learning</a:t>
            </a:r>
          </a:p>
          <a:p>
            <a:endParaRPr lang="en-GB" sz="1200" kern="1200" baseline="0" dirty="0">
              <a:solidFill>
                <a:schemeClr val="tx1"/>
              </a:solidFill>
              <a:effectLst/>
              <a:latin typeface="+mn-lt"/>
              <a:ea typeface="+mn-ea"/>
              <a:cs typeface="+mn-cs"/>
            </a:endParaRPr>
          </a:p>
          <a:p>
            <a:r>
              <a:rPr lang="en-GB" sz="1200" kern="1200" baseline="0" dirty="0">
                <a:solidFill>
                  <a:schemeClr val="tx1"/>
                </a:solidFill>
                <a:effectLst/>
                <a:latin typeface="+mn-lt"/>
                <a:ea typeface="+mn-ea"/>
                <a:cs typeface="+mn-cs"/>
              </a:rPr>
              <a:t>Both also identified a need to close feedback loops – both in terms of students having easy ways to follow up on their feedback with staff, and in terms of staff showing students how they had responded by developing assessments</a:t>
            </a:r>
            <a:endParaRPr lang="en-GB" baseline="0" dirty="0"/>
          </a:p>
        </p:txBody>
      </p:sp>
      <p:sp>
        <p:nvSpPr>
          <p:cNvPr id="4" name="Slide Number Placeholder 3"/>
          <p:cNvSpPr>
            <a:spLocks noGrp="1"/>
          </p:cNvSpPr>
          <p:nvPr>
            <p:ph type="sldNum" sz="quarter" idx="10"/>
          </p:nvPr>
        </p:nvSpPr>
        <p:spPr/>
        <p:txBody>
          <a:bodyPr/>
          <a:lstStyle/>
          <a:p>
            <a:fld id="{0099DDFB-C982-406D-87F5-71C9E7520589}" type="slidenum">
              <a:rPr lang="de-DE" smtClean="0"/>
              <a:t>11</a:t>
            </a:fld>
            <a:endParaRPr lang="de-DE"/>
          </a:p>
        </p:txBody>
      </p:sp>
    </p:spTree>
    <p:extLst>
      <p:ext uri="{BB962C8B-B14F-4D97-AF65-F5344CB8AC3E}">
        <p14:creationId xmlns:p14="http://schemas.microsoft.com/office/powerpoint/2010/main" val="17449710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baseline="0" dirty="0"/>
              <a:t>Provide guiding questions to support students in giving feedback to peers and develop this skill</a:t>
            </a:r>
          </a:p>
          <a:p>
            <a:endParaRPr lang="en-GB" sz="1000" baseline="0" dirty="0"/>
          </a:p>
          <a:p>
            <a:r>
              <a:rPr lang="en-GB" sz="1000" baseline="0" dirty="0"/>
              <a:t>Scaffold peer feedback is by formative feedback from the teacher</a:t>
            </a:r>
          </a:p>
          <a:p>
            <a:endParaRPr lang="en-GB" sz="1000" baseline="0" dirty="0"/>
          </a:p>
          <a:p>
            <a:r>
              <a:rPr lang="en-GB" sz="1000" baseline="0" dirty="0"/>
              <a:t>Build in further activities where students have to reflect on the peer feedback provided</a:t>
            </a:r>
          </a:p>
          <a:p>
            <a:endParaRPr lang="en-GB" sz="10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aseline="0" dirty="0"/>
              <a:t>As staff, continue to develop this aspect of courses - </a:t>
            </a:r>
            <a:endParaRPr lang="en-GB" sz="10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mn-ea"/>
                <a:cs typeface="+mn-cs"/>
              </a:rPr>
              <a:t>“I think. It's something we might want to do more because at the end of the day, like whatever they do, if they go to work in whatever sector or if they continue in academia and university like you give feedback all the time to your colleagues or superiors”</a:t>
            </a:r>
            <a:endParaRPr lang="en-GB" sz="10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mn-ea"/>
                <a:cs typeface="+mn-cs"/>
              </a:rPr>
              <a:t>“there needs to be a lot of work put into place to allow students to give good feedback to each other”</a:t>
            </a:r>
          </a:p>
          <a:p>
            <a:endParaRPr lang="en-GB" baseline="0" dirty="0"/>
          </a:p>
          <a:p>
            <a:endParaRPr lang="en-GB" baseline="0" dirty="0"/>
          </a:p>
        </p:txBody>
      </p:sp>
      <p:sp>
        <p:nvSpPr>
          <p:cNvPr id="4" name="Slide Number Placeholder 3"/>
          <p:cNvSpPr>
            <a:spLocks noGrp="1"/>
          </p:cNvSpPr>
          <p:nvPr>
            <p:ph type="sldNum" sz="quarter" idx="10"/>
          </p:nvPr>
        </p:nvSpPr>
        <p:spPr/>
        <p:txBody>
          <a:bodyPr/>
          <a:lstStyle/>
          <a:p>
            <a:fld id="{0099DDFB-C982-406D-87F5-71C9E7520589}" type="slidenum">
              <a:rPr lang="de-DE" smtClean="0"/>
              <a:t>12</a:t>
            </a:fld>
            <a:endParaRPr lang="de-DE"/>
          </a:p>
        </p:txBody>
      </p:sp>
    </p:spTree>
    <p:extLst>
      <p:ext uri="{BB962C8B-B14F-4D97-AF65-F5344CB8AC3E}">
        <p14:creationId xmlns:p14="http://schemas.microsoft.com/office/powerpoint/2010/main" val="8024473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Emotions were prevalent throughout the responses, particularly from students and from staff talking about students.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These</a:t>
            </a:r>
            <a:r>
              <a:rPr lang="en-GB" sz="1200" baseline="0" dirty="0"/>
              <a:t> were often negative, although staff identified more positive feelings that they discerned or hoped to generate in students.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a:t>There was also a recognition by some students that, with hindsight, these negative feelings were part of a learning process and that the experience of assessment and feedback overall had a more positive outcome.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a:t>Reference quote: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i="0" dirty="0">
                <a:solidFill>
                  <a:srgbClr val="201F1E"/>
                </a:solidFill>
                <a:effectLst/>
                <a:latin typeface="Calibri" panose="020F0502020204030204" pitchFamily="34" charset="0"/>
              </a:rPr>
              <a:t> For example one student noted, ‘Just like the course 7 I mentioned before, the teacher gives me text feedback in the form of dialogue, and I am very happy. But those general feedback, only tell me the content of the grammatical error, I will be irritated when I see it, which will affect my mood.</a:t>
            </a:r>
            <a:r>
              <a:rPr lang="en-GB" b="0" i="0" dirty="0">
                <a:solidFill>
                  <a:srgbClr val="201F1E"/>
                </a:solidFill>
                <a:effectLst/>
                <a:latin typeface="SimSun" panose="02010600030101010101" pitchFamily="2" charset="-122"/>
                <a:ea typeface="SimSun" panose="02010600030101010101" pitchFamily="2" charset="-122"/>
              </a:rPr>
              <a:t>’</a:t>
            </a:r>
            <a:endParaRPr lang="en-GB" sz="1200" dirty="0"/>
          </a:p>
          <a:p>
            <a:endParaRPr lang="en-GB" dirty="0"/>
          </a:p>
        </p:txBody>
      </p:sp>
      <p:sp>
        <p:nvSpPr>
          <p:cNvPr id="4" name="Slide Number Placeholder 3"/>
          <p:cNvSpPr>
            <a:spLocks noGrp="1"/>
          </p:cNvSpPr>
          <p:nvPr>
            <p:ph type="sldNum" sz="quarter" idx="10"/>
          </p:nvPr>
        </p:nvSpPr>
        <p:spPr/>
        <p:txBody>
          <a:bodyPr/>
          <a:lstStyle/>
          <a:p>
            <a:fld id="{0099DDFB-C982-406D-87F5-71C9E7520589}" type="slidenum">
              <a:rPr lang="de-DE" smtClean="0"/>
              <a:t>13</a:t>
            </a:fld>
            <a:endParaRPr lang="de-DE"/>
          </a:p>
        </p:txBody>
      </p:sp>
    </p:spTree>
    <p:extLst>
      <p:ext uri="{BB962C8B-B14F-4D97-AF65-F5344CB8AC3E}">
        <p14:creationId xmlns:p14="http://schemas.microsoft.com/office/powerpoint/2010/main" val="24260331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baseline="0" dirty="0"/>
              <a:t>From even these preliminary results, some interesting points of comparison are apparent</a:t>
            </a:r>
          </a:p>
          <a:p>
            <a:pPr marL="171450" indent="-171450">
              <a:buFont typeface="Arial" panose="020B0604020202020204" pitchFamily="34" charset="0"/>
              <a:buChar char="•"/>
            </a:pPr>
            <a:endParaRPr lang="en-GB" sz="1000" baseline="0" dirty="0"/>
          </a:p>
          <a:p>
            <a:pPr marL="171450" indent="-171450">
              <a:buFont typeface="Arial" panose="020B0604020202020204" pitchFamily="34" charset="0"/>
              <a:buChar char="•"/>
            </a:pPr>
            <a:r>
              <a:rPr lang="en-GB" sz="1000" baseline="0" dirty="0"/>
              <a:t>Value of formative assessment and feedback to support learning – ideally provided early in a course</a:t>
            </a:r>
          </a:p>
          <a:p>
            <a:pPr marL="171450" indent="-171450">
              <a:buFont typeface="Arial" panose="020B0604020202020204" pitchFamily="34" charset="0"/>
              <a:buChar char="•"/>
            </a:pPr>
            <a:r>
              <a:rPr lang="en-GB" sz="1000" baseline="0" dirty="0"/>
              <a:t>Multi-part assessments to address workload pressures (staff and student) and develop different strengths</a:t>
            </a:r>
          </a:p>
          <a:p>
            <a:pPr marL="171450" indent="-171450">
              <a:buFont typeface="Arial" panose="020B0604020202020204" pitchFamily="34" charset="0"/>
              <a:buChar char="•"/>
            </a:pPr>
            <a:r>
              <a:rPr lang="en-GB" sz="1000" baseline="0" dirty="0"/>
              <a:t>Use of different formats for assessment and feedback to develop different skills and play to different strengths – but retaining a value on written feedback to support learning</a:t>
            </a:r>
          </a:p>
          <a:p>
            <a:pPr marL="171450" indent="-171450">
              <a:buFont typeface="Arial" panose="020B0604020202020204" pitchFamily="34" charset="0"/>
              <a:buChar char="•"/>
            </a:pPr>
            <a:r>
              <a:rPr lang="en-GB" sz="1000" baseline="0" dirty="0"/>
              <a:t>Feedback that is specific and sensitive, building a sense of connection between student and assessor </a:t>
            </a:r>
          </a:p>
          <a:p>
            <a:pPr marL="171450" indent="-171450">
              <a:buFont typeface="Arial" panose="020B0604020202020204" pitchFamily="34" charset="0"/>
              <a:buChar char="•"/>
            </a:pPr>
            <a:r>
              <a:rPr lang="en-GB" sz="1000" baseline="0" dirty="0"/>
              <a:t>Caution around use of peer feedback without support of teacher - Linked in with a more general theme of time needed to develop relevant skills (e.g. peer feedback, assigning grades)</a:t>
            </a:r>
          </a:p>
          <a:p>
            <a:pPr marL="171450" indent="-171450">
              <a:buFont typeface="Arial" panose="020B0604020202020204" pitchFamily="34" charset="0"/>
              <a:buChar char="•"/>
            </a:pPr>
            <a:r>
              <a:rPr lang="en-GB" sz="1000" baseline="0" dirty="0"/>
              <a:t>Although teachers did not specifically comment on issues relating to being a non-native English speaker as raised by students, they did recognise more generally the potential of differing student backgrounds to influence interactions with assessment – the desire to recognise this in feedback was tempered by a sense that this might work against notions of ‘consistency’ and ‘anonymity’ </a:t>
            </a:r>
          </a:p>
          <a:p>
            <a:endParaRPr lang="en-GB" sz="1000" baseline="0" dirty="0"/>
          </a:p>
          <a:p>
            <a:r>
              <a:rPr lang="en-GB" sz="1000" baseline="0" dirty="0"/>
              <a:t>Staff concerns that assessment be connected to professional skills, or ‘real world’ contexts was not explicitly identified by these student groups.</a:t>
            </a:r>
          </a:p>
        </p:txBody>
      </p:sp>
      <p:sp>
        <p:nvSpPr>
          <p:cNvPr id="4" name="Slide Number Placeholder 3"/>
          <p:cNvSpPr>
            <a:spLocks noGrp="1"/>
          </p:cNvSpPr>
          <p:nvPr>
            <p:ph type="sldNum" sz="quarter" idx="10"/>
          </p:nvPr>
        </p:nvSpPr>
        <p:spPr/>
        <p:txBody>
          <a:bodyPr/>
          <a:lstStyle/>
          <a:p>
            <a:fld id="{0099DDFB-C982-406D-87F5-71C9E7520589}" type="slidenum">
              <a:rPr lang="de-DE" smtClean="0"/>
              <a:t>14</a:t>
            </a:fld>
            <a:endParaRPr lang="de-DE"/>
          </a:p>
        </p:txBody>
      </p:sp>
    </p:spTree>
    <p:extLst>
      <p:ext uri="{BB962C8B-B14F-4D97-AF65-F5344CB8AC3E}">
        <p14:creationId xmlns:p14="http://schemas.microsoft.com/office/powerpoint/2010/main" val="672874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Limitations of these being preliminary findings only – and strongly influenced by pandemic due to student groups involved. </a:t>
            </a:r>
          </a:p>
          <a:p>
            <a:r>
              <a:rPr lang="en-GB" baseline="0" dirty="0"/>
              <a:t>Further interviews and focus groups to gather a wider range of views, including those who have had more experience of assessment and feedback under regular conditions</a:t>
            </a:r>
          </a:p>
        </p:txBody>
      </p:sp>
      <p:sp>
        <p:nvSpPr>
          <p:cNvPr id="4" name="Slide Number Placeholder 3"/>
          <p:cNvSpPr>
            <a:spLocks noGrp="1"/>
          </p:cNvSpPr>
          <p:nvPr>
            <p:ph type="sldNum" sz="quarter" idx="10"/>
          </p:nvPr>
        </p:nvSpPr>
        <p:spPr/>
        <p:txBody>
          <a:bodyPr/>
          <a:lstStyle/>
          <a:p>
            <a:fld id="{0099DDFB-C982-406D-87F5-71C9E7520589}" type="slidenum">
              <a:rPr lang="de-DE" smtClean="0"/>
              <a:t>15</a:t>
            </a:fld>
            <a:endParaRPr lang="de-DE"/>
          </a:p>
        </p:txBody>
      </p:sp>
    </p:spTree>
    <p:extLst>
      <p:ext uri="{BB962C8B-B14F-4D97-AF65-F5344CB8AC3E}">
        <p14:creationId xmlns:p14="http://schemas.microsoft.com/office/powerpoint/2010/main" val="31947569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99DDFB-C982-406D-87F5-71C9E7520589}"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9990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099DDFB-C982-406D-87F5-71C9E7520589}" type="slidenum">
              <a:rPr lang="de-DE" smtClean="0"/>
              <a:t>2</a:t>
            </a:fld>
            <a:endParaRPr lang="de-DE"/>
          </a:p>
        </p:txBody>
      </p:sp>
    </p:spTree>
    <p:extLst>
      <p:ext uri="{BB962C8B-B14F-4D97-AF65-F5344CB8AC3E}">
        <p14:creationId xmlns:p14="http://schemas.microsoft.com/office/powerpoint/2010/main" val="21808483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This time last year, my colleague Kara Makara and I had planned to present findings from our assessment and feedback project at IUT.  Along with many others, our plans were put on hold by restrictions around research during the first UK lockdown, so we brought our plans and existing experiences to a roundtable discussion instead, gaining valuable feedback and insight into the experiences of others.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With a return to elements of normality, we have been able to being taking forward our plans this year, including addition of a small research team – 2 Masters students using some of the data for their dissertations and 1 postgraduate research assistant.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de-DE" sz="1200" b="0" i="0" u="none" strike="noStrike" kern="1200" cap="none" spc="0" normalizeH="0" baseline="0" noProof="0" dirty="0">
                <a:ln>
                  <a:noFill/>
                </a:ln>
                <a:solidFill>
                  <a:srgbClr val="033260"/>
                </a:solidFill>
                <a:effectLst/>
                <a:uLnTx/>
                <a:uFillTx/>
                <a:latin typeface="Arial" panose="020B0604020202020204" pitchFamily="34" charset="0"/>
                <a:ea typeface="+mn-ea"/>
                <a:cs typeface="Arial" panose="020B0604020202020204" pitchFamily="34" charset="0"/>
              </a:rPr>
              <a:t>The context for our project is a large School of Education within a research-intensive university</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1200" b="0" i="0" u="none" strike="noStrike" kern="1200" cap="none" spc="0" normalizeH="0" baseline="0" noProof="0" dirty="0">
                <a:ln>
                  <a:noFill/>
                </a:ln>
                <a:solidFill>
                  <a:srgbClr val="033260"/>
                </a:solidFill>
                <a:effectLst/>
                <a:uLnTx/>
                <a:uFillTx/>
                <a:latin typeface="Arial" panose="020B0604020202020204" pitchFamily="34" charset="0"/>
                <a:ea typeface="+mn-ea"/>
                <a:cs typeface="Arial" panose="020B0604020202020204" pitchFamily="34" charset="0"/>
              </a:rPr>
              <a:t>6 UG/ITE programmes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1200" b="0" i="0" u="none" strike="noStrike" kern="1200" cap="none" spc="0" normalizeH="0" baseline="0" noProof="0" dirty="0">
                <a:ln>
                  <a:noFill/>
                </a:ln>
                <a:solidFill>
                  <a:srgbClr val="033260"/>
                </a:solidFill>
                <a:effectLst/>
                <a:uLnTx/>
                <a:uFillTx/>
                <a:latin typeface="Arial" panose="020B0604020202020204" pitchFamily="34" charset="0"/>
                <a:ea typeface="+mn-ea"/>
                <a:cs typeface="Arial" panose="020B0604020202020204" pitchFamily="34" charset="0"/>
              </a:rPr>
              <a:t>23 postgraduate programmes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1200" b="0" i="0" u="none" strike="noStrike" kern="1200" cap="none" spc="0" normalizeH="0" baseline="0" noProof="0" dirty="0">
                <a:ln>
                  <a:noFill/>
                </a:ln>
                <a:solidFill>
                  <a:srgbClr val="033260"/>
                </a:solidFill>
                <a:effectLst/>
                <a:uLnTx/>
                <a:uFillTx/>
                <a:latin typeface="Arial" panose="020B0604020202020204" pitchFamily="34" charset="0"/>
                <a:ea typeface="+mn-ea"/>
                <a:cs typeface="Arial" panose="020B0604020202020204" pitchFamily="34" charset="0"/>
              </a:rPr>
              <a:t>Numbers vary from &lt;10 to &gt;300 students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Our starting point remains the same as for our roundtable last year: anecdotal evidence from our colleagues indicates that staff feel assessment and feedback is something to which they devote large amounts of time, often beyond that allocated in workload calculations.  However, the UK National Student Survey and similar large-scale, anonymised data show that students are persistently less than satisfied with assessment and feedback processes. This year’s recently released NSS results show a general upward trend over the last 2 years, however while three quarters of students are satisfied with assessment and feedback in the School of Education at our University there remain 13-14% who are expressing dissatisfaction particularly around provision of clear criteria in advance and timely feedback.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Acknowledging the limitations of such survey data, compounded by the constraints on teachers during the last year, this feedback nevertheless represents a pattern typical across higher education more generally (Nicol, 2010; Carless and </a:t>
            </a:r>
            <a:r>
              <a:rPr kumimoji="0" lang="en-GB" sz="1200" b="0" i="0" u="none" strike="noStrike" kern="1200" cap="none" spc="0" normalizeH="0" baseline="0" noProof="0" dirty="0" err="1">
                <a:ln>
                  <a:noFill/>
                </a:ln>
                <a:solidFill>
                  <a:prstClr val="black"/>
                </a:solidFill>
                <a:effectLst/>
                <a:uLnTx/>
                <a:uFillTx/>
                <a:latin typeface="+mn-lt"/>
                <a:ea typeface="+mn-ea"/>
                <a:cs typeface="+mn-cs"/>
              </a:rPr>
              <a:t>Boud</a:t>
            </a:r>
            <a:r>
              <a:rPr kumimoji="0" lang="en-GB" sz="1200" b="0" i="0" u="none" strike="noStrike" kern="1200" cap="none" spc="0" normalizeH="0" baseline="0" noProof="0" dirty="0">
                <a:ln>
                  <a:noFill/>
                </a:ln>
                <a:solidFill>
                  <a:prstClr val="black"/>
                </a:solidFill>
                <a:effectLst/>
                <a:uLnTx/>
                <a:uFillTx/>
                <a:latin typeface="+mn-lt"/>
                <a:ea typeface="+mn-ea"/>
                <a:cs typeface="+mn-cs"/>
              </a:rPr>
              <a:t>, 2018).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The creation of an ‘Assessment Officer’ role within the School of Education to focus on responses to these issues, provided an impetus to be work with assessment-focused researchers in the School to explore further.  Refining our initial plans, and adopting a psychological perspective on assessment and feedback, we are keen to explore aspects such as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Motivation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emotional responses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openness to feedback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And self-regulated learning - very much the human side of teaching.</a:t>
            </a:r>
          </a:p>
          <a:p>
            <a:endParaRPr lang="en-GB" sz="1200" dirty="0"/>
          </a:p>
        </p:txBody>
      </p:sp>
      <p:sp>
        <p:nvSpPr>
          <p:cNvPr id="4" name="Slide Number Placeholder 3"/>
          <p:cNvSpPr>
            <a:spLocks noGrp="1"/>
          </p:cNvSpPr>
          <p:nvPr>
            <p:ph type="sldNum" sz="quarter" idx="10"/>
          </p:nvPr>
        </p:nvSpPr>
        <p:spPr/>
        <p:txBody>
          <a:bodyPr/>
          <a:lstStyle/>
          <a:p>
            <a:fld id="{0099DDFB-C982-406D-87F5-71C9E7520589}" type="slidenum">
              <a:rPr lang="de-DE" smtClean="0"/>
              <a:t>3</a:t>
            </a:fld>
            <a:endParaRPr lang="de-DE"/>
          </a:p>
        </p:txBody>
      </p:sp>
    </p:spTree>
    <p:extLst>
      <p:ext uri="{BB962C8B-B14F-4D97-AF65-F5344CB8AC3E}">
        <p14:creationId xmlns:p14="http://schemas.microsoft.com/office/powerpoint/2010/main" val="28886086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100" kern="1200" dirty="0">
                <a:solidFill>
                  <a:schemeClr val="tx1"/>
                </a:solidFill>
                <a:effectLst/>
                <a:latin typeface="+mn-lt"/>
                <a:ea typeface="+mn-ea"/>
                <a:cs typeface="+mn-cs"/>
              </a:rPr>
              <a:t>We can find</a:t>
            </a:r>
            <a:r>
              <a:rPr lang="en-GB" sz="1100" kern="1200" baseline="0" dirty="0">
                <a:solidFill>
                  <a:schemeClr val="tx1"/>
                </a:solidFill>
                <a:effectLst/>
                <a:latin typeface="+mn-lt"/>
                <a:ea typeface="+mn-ea"/>
                <a:cs typeface="+mn-cs"/>
              </a:rPr>
              <a:t> a focus on this humanity throughout much of the existing literature on assessment and feedback</a:t>
            </a:r>
            <a:endParaRPr lang="en-GB" sz="1100" kern="1200" dirty="0">
              <a:solidFill>
                <a:schemeClr val="tx1"/>
              </a:solidFill>
              <a:effectLst/>
              <a:latin typeface="+mn-lt"/>
              <a:ea typeface="+mn-ea"/>
              <a:cs typeface="+mn-cs"/>
            </a:endParaRPr>
          </a:p>
          <a:p>
            <a:pPr marL="0" marR="0" lvl="0" indent="0" algn="l" defTabSz="914400" rtl="0" eaLnBrk="1" fontAlgn="auto" latinLnBrk="0" hangingPunct="1">
              <a:lnSpc>
                <a:spcPct val="107000"/>
              </a:lnSpc>
              <a:spcBef>
                <a:spcPts val="0"/>
              </a:spcBef>
              <a:spcAft>
                <a:spcPts val="60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In a small-scale study from 2000, Young highlighted the emotionally heightened reactions of non-traditional students to aspects of the academic context, and particularly that feedback might challenge their sense of self. </a:t>
            </a:r>
          </a:p>
          <a:p>
            <a:pPr marL="0" marR="0" lvl="0" indent="0" algn="l" defTabSz="914400" rtl="0" eaLnBrk="1" fontAlgn="auto" latinLnBrk="0" hangingPunct="1">
              <a:lnSpc>
                <a:spcPct val="107000"/>
              </a:lnSpc>
              <a:spcBef>
                <a:spcPts val="0"/>
              </a:spcBef>
              <a:spcAft>
                <a:spcPts val="60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Nicol’s argument for feedback to change ‘from monologue to dialogue’ (2010), highlights the socially constructed nature of feedback and the benefits of identifying the humans involved in receiving feedback</a:t>
            </a:r>
          </a:p>
          <a:p>
            <a:pPr marL="0" marR="0" lvl="0" indent="0" algn="l" defTabSz="914400" rtl="0" eaLnBrk="1" fontAlgn="auto" latinLnBrk="0" hangingPunct="1">
              <a:lnSpc>
                <a:spcPct val="107000"/>
              </a:lnSpc>
              <a:spcBef>
                <a:spcPts val="0"/>
              </a:spcBef>
              <a:spcAft>
                <a:spcPts val="60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60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More recently, Carless and </a:t>
            </a:r>
            <a:r>
              <a:rPr kumimoji="0" lang="en-GB" sz="11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Boud</a:t>
            </a:r>
            <a:r>
              <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 (2018) highlighted that effective feedback is not simply a matter of teachers providing more detailed comments, but needs to consider students’ feedback literacy, and there is evidence of continuing interest in and concern about students’ responses to feedback and the ways in which students can develop responsibility and a sense of agency (</a:t>
            </a:r>
            <a:r>
              <a:rPr kumimoji="0" lang="en-GB" sz="11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Winstone</a:t>
            </a:r>
            <a:r>
              <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 et al, 2017; Fletcher, 2018).   </a:t>
            </a:r>
          </a:p>
          <a:p>
            <a:pPr marL="0" marR="0" lvl="0" indent="0" algn="l" defTabSz="914400" rtl="0" eaLnBrk="1" fontAlgn="auto" latinLnBrk="0" hangingPunct="1">
              <a:lnSpc>
                <a:spcPct val="107000"/>
              </a:lnSpc>
              <a:spcBef>
                <a:spcPts val="0"/>
              </a:spcBef>
              <a:spcAft>
                <a:spcPts val="60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Attention is now turning to the processes underpinning this interaction with feedback, evident in the latest theorising of Nicol (2020) and </a:t>
            </a:r>
            <a:r>
              <a:rPr kumimoji="0" lang="en-GB" sz="11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Nieminen</a:t>
            </a:r>
            <a:r>
              <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 et al (2021) – what is it that these humans do to turn information into knowledge?</a:t>
            </a:r>
          </a:p>
        </p:txBody>
      </p:sp>
      <p:sp>
        <p:nvSpPr>
          <p:cNvPr id="4" name="Slide Number Placeholder 3"/>
          <p:cNvSpPr>
            <a:spLocks noGrp="1"/>
          </p:cNvSpPr>
          <p:nvPr>
            <p:ph type="sldNum" sz="quarter" idx="10"/>
          </p:nvPr>
        </p:nvSpPr>
        <p:spPr/>
        <p:txBody>
          <a:bodyPr/>
          <a:lstStyle/>
          <a:p>
            <a:fld id="{0099DDFB-C982-406D-87F5-71C9E7520589}" type="slidenum">
              <a:rPr lang="de-DE" smtClean="0"/>
              <a:t>4</a:t>
            </a:fld>
            <a:endParaRPr lang="de-DE"/>
          </a:p>
        </p:txBody>
      </p:sp>
    </p:spTree>
    <p:extLst>
      <p:ext uri="{BB962C8B-B14F-4D97-AF65-F5344CB8AC3E}">
        <p14:creationId xmlns:p14="http://schemas.microsoft.com/office/powerpoint/2010/main" val="1759868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As our project has an explicit aim of improving practice within the School, as well as contributing to the evidence-based more generally, our research questions focus on identifying examples and themes relating to what different groups have found to work well – what experiences are connected to the assessment and feedback processes that are in place?</a:t>
            </a:r>
          </a:p>
          <a:p>
            <a:endParaRPr lang="en-GB" baseline="0" dirty="0"/>
          </a:p>
        </p:txBody>
      </p:sp>
      <p:sp>
        <p:nvSpPr>
          <p:cNvPr id="4" name="Slide Number Placeholder 3"/>
          <p:cNvSpPr>
            <a:spLocks noGrp="1"/>
          </p:cNvSpPr>
          <p:nvPr>
            <p:ph type="sldNum" sz="quarter" idx="10"/>
          </p:nvPr>
        </p:nvSpPr>
        <p:spPr/>
        <p:txBody>
          <a:bodyPr/>
          <a:lstStyle/>
          <a:p>
            <a:fld id="{0099DDFB-C982-406D-87F5-71C9E7520589}" type="slidenum">
              <a:rPr lang="de-DE" smtClean="0"/>
              <a:t>5</a:t>
            </a:fld>
            <a:endParaRPr lang="de-DE"/>
          </a:p>
        </p:txBody>
      </p:sp>
    </p:spTree>
    <p:extLst>
      <p:ext uri="{BB962C8B-B14F-4D97-AF65-F5344CB8AC3E}">
        <p14:creationId xmlns:p14="http://schemas.microsoft.com/office/powerpoint/2010/main" val="1677931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GB" sz="1000" b="0" i="0" u="none" strike="noStrike" kern="1200" cap="none" spc="0" normalizeH="0" baseline="0" noProof="0" dirty="0">
                <a:ln>
                  <a:noFill/>
                </a:ln>
                <a:solidFill>
                  <a:srgbClr val="033260"/>
                </a:solidFill>
                <a:effectLst/>
                <a:uLnTx/>
                <a:uFillTx/>
                <a:latin typeface="+mn-lt"/>
                <a:ea typeface="+mn-ea"/>
                <a:cs typeface="Arial" panose="020B0604020202020204" pitchFamily="34" charset="0"/>
              </a:rPr>
              <a:t>Although this is intended to be a four-stage project, the present phase is focusing on the first two elements:</a:t>
            </a:r>
            <a:endParaRPr lang="en-GB" sz="1000" dirty="0">
              <a:latin typeface="+mn-lt"/>
            </a:endParaRPr>
          </a:p>
          <a:p>
            <a:pPr marL="171450" lvl="0" indent="-171450">
              <a:spcAft>
                <a:spcPts val="600"/>
              </a:spcAft>
              <a:buFont typeface="Arial" panose="020B0604020202020204" pitchFamily="34" charset="0"/>
              <a:buChar char="•"/>
            </a:pPr>
            <a:r>
              <a:rPr lang="en-GB" sz="1000" dirty="0">
                <a:latin typeface="+mn-lt"/>
              </a:rPr>
              <a:t>Part 1: cross-programme focus groups with students</a:t>
            </a:r>
          </a:p>
          <a:p>
            <a:pPr marL="171450" lvl="0" indent="-171450">
              <a:spcAft>
                <a:spcPts val="600"/>
              </a:spcAft>
              <a:buFont typeface="Arial" panose="020B0604020202020204" pitchFamily="34" charset="0"/>
              <a:buChar char="•"/>
            </a:pPr>
            <a:r>
              <a:rPr lang="en-GB" sz="1000" dirty="0">
                <a:latin typeface="+mn-lt"/>
              </a:rPr>
              <a:t>Part 2: Interviews with staff across programmes</a:t>
            </a:r>
          </a:p>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endParaRPr kumimoji="0" lang="en-GB" sz="1000" b="0" i="0" u="none" strike="noStrike" kern="1200" cap="none" spc="0" normalizeH="0" baseline="0" noProof="0" dirty="0">
              <a:ln>
                <a:noFill/>
              </a:ln>
              <a:solidFill>
                <a:srgbClr val="033260"/>
              </a:solidFill>
              <a:effectLst/>
              <a:uLnTx/>
              <a:uFillTx/>
              <a:latin typeface="+mn-lt"/>
              <a:ea typeface="+mn-ea"/>
              <a:cs typeface="Arial" panose="020B0604020202020204" pitchFamily="34" charset="0"/>
            </a:endParaRPr>
          </a:p>
          <a:p>
            <a:pPr lvl="0">
              <a:spcAft>
                <a:spcPts val="600"/>
              </a:spcAft>
            </a:pPr>
            <a:r>
              <a:rPr lang="en-GB" sz="1000" dirty="0">
                <a:latin typeface="+mn-lt"/>
              </a:rPr>
              <a:t>University ethical approval gained and permission granted by Head of School and Programme Leaders</a:t>
            </a:r>
          </a:p>
          <a:p>
            <a:pPr lvl="1">
              <a:spcAft>
                <a:spcPts val="600"/>
              </a:spcAft>
            </a:pPr>
            <a:r>
              <a:rPr lang="en-GB" sz="1000" dirty="0" err="1">
                <a:latin typeface="+mn-lt"/>
              </a:rPr>
              <a:t>Anonymisation</a:t>
            </a:r>
            <a:r>
              <a:rPr lang="en-GB" sz="1000" dirty="0">
                <a:latin typeface="+mn-lt"/>
              </a:rPr>
              <a:t> of individuals, courses and programmes</a:t>
            </a:r>
          </a:p>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endParaRPr kumimoji="0" lang="en-GB" sz="1000" b="0" i="0" u="none" strike="noStrike" kern="1200" cap="none" spc="0" normalizeH="0" baseline="0" noProof="0" dirty="0">
              <a:ln>
                <a:noFill/>
              </a:ln>
              <a:solidFill>
                <a:srgbClr val="033260"/>
              </a:solidFill>
              <a:effectLst/>
              <a:uLnTx/>
              <a:uFillTx/>
              <a:latin typeface="+mn-lt"/>
              <a:ea typeface="+mn-ea"/>
              <a:cs typeface="Arial" panose="020B0604020202020204" pitchFamily="34" charset="0"/>
            </a:endParaRPr>
          </a:p>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GB" sz="1000" b="0" i="0" u="none" strike="noStrike" kern="1200" cap="none" spc="0" normalizeH="0" baseline="0" noProof="0" dirty="0">
                <a:ln>
                  <a:noFill/>
                </a:ln>
                <a:solidFill>
                  <a:srgbClr val="033260"/>
                </a:solidFill>
                <a:effectLst/>
                <a:uLnTx/>
                <a:uFillTx/>
                <a:latin typeface="+mn-lt"/>
                <a:ea typeface="+mn-ea"/>
                <a:cs typeface="Arial" panose="020B0604020202020204" pitchFamily="34" charset="0"/>
              </a:rPr>
              <a:t>For reference:</a:t>
            </a:r>
          </a:p>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GB" sz="1000" b="0" i="0" u="none" strike="noStrike" kern="1200" cap="none" spc="0" normalizeH="0" baseline="0" noProof="0" dirty="0">
                <a:ln>
                  <a:noFill/>
                </a:ln>
                <a:solidFill>
                  <a:srgbClr val="033260"/>
                </a:solidFill>
                <a:effectLst/>
                <a:uLnTx/>
                <a:uFillTx/>
                <a:latin typeface="+mn-lt"/>
                <a:ea typeface="+mn-ea"/>
                <a:cs typeface="Arial" panose="020B0604020202020204" pitchFamily="34" charset="0"/>
              </a:rPr>
              <a:t>Part 3: Targeting 4 staff to walk through their formative and summative assessment - Bringing artefacts of assessment for a guided discussion around those materials</a:t>
            </a:r>
          </a:p>
          <a:p>
            <a:pPr marL="228600" marR="0" lvl="0" indent="-228600" algn="l" defTabSz="914400" rtl="0" eaLnBrk="1" fontAlgn="auto" latinLnBrk="0" hangingPunct="1">
              <a:lnSpc>
                <a:spcPct val="90000"/>
              </a:lnSpc>
              <a:spcBef>
                <a:spcPts val="1000"/>
              </a:spcBef>
              <a:spcAft>
                <a:spcPts val="600"/>
              </a:spcAft>
              <a:buClrTx/>
              <a:buSzTx/>
              <a:buFont typeface="Arial" panose="020B0604020202020204" pitchFamily="34" charset="0"/>
              <a:buChar char="•"/>
              <a:tabLst/>
              <a:defRPr/>
            </a:pPr>
            <a:endParaRPr kumimoji="0" lang="en-GB" sz="1000" b="0" i="0" u="none" strike="noStrike" kern="1200" cap="none" spc="0" normalizeH="0" baseline="0" noProof="0" dirty="0">
              <a:ln>
                <a:noFill/>
              </a:ln>
              <a:solidFill>
                <a:srgbClr val="033260"/>
              </a:solidFill>
              <a:effectLst/>
              <a:uLnTx/>
              <a:uFillTx/>
              <a:latin typeface="+mn-lt"/>
              <a:ea typeface="+mn-ea"/>
              <a:cs typeface="Arial" panose="020B0604020202020204" pitchFamily="34" charset="0"/>
            </a:endParaRPr>
          </a:p>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GB" sz="1000" b="0" i="0" u="none" strike="noStrike" kern="1200" cap="none" spc="0" normalizeH="0" baseline="0" noProof="0" dirty="0">
                <a:ln>
                  <a:noFill/>
                </a:ln>
                <a:solidFill>
                  <a:srgbClr val="033260"/>
                </a:solidFill>
                <a:effectLst/>
                <a:uLnTx/>
                <a:uFillTx/>
                <a:latin typeface="+mn-lt"/>
                <a:ea typeface="+mn-ea"/>
                <a:cs typeface="Arial" panose="020B0604020202020204" pitchFamily="34" charset="0"/>
              </a:rPr>
              <a:t>Part 4: Targeting one or two courses that use peer review to explore what knowledge, skills and contextual supports are needed for peer assessment to support learning</a:t>
            </a:r>
          </a:p>
        </p:txBody>
      </p:sp>
      <p:sp>
        <p:nvSpPr>
          <p:cNvPr id="4" name="Slide Number Placeholder 3"/>
          <p:cNvSpPr>
            <a:spLocks noGrp="1"/>
          </p:cNvSpPr>
          <p:nvPr>
            <p:ph type="sldNum" sz="quarter" idx="10"/>
          </p:nvPr>
        </p:nvSpPr>
        <p:spPr/>
        <p:txBody>
          <a:bodyPr/>
          <a:lstStyle/>
          <a:p>
            <a:fld id="{0099DDFB-C982-406D-87F5-71C9E7520589}" type="slidenum">
              <a:rPr lang="de-DE" smtClean="0"/>
              <a:t>6</a:t>
            </a:fld>
            <a:endParaRPr lang="de-DE"/>
          </a:p>
        </p:txBody>
      </p:sp>
    </p:spTree>
    <p:extLst>
      <p:ext uri="{BB962C8B-B14F-4D97-AF65-F5344CB8AC3E}">
        <p14:creationId xmlns:p14="http://schemas.microsoft.com/office/powerpoint/2010/main" val="5431458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SimSun" panose="02010600030101010101" pitchFamily="2" charset="-122"/>
                <a:cs typeface="SimSun" panose="02010600030101010101" pitchFamily="2" charset="-122"/>
              </a:rPr>
              <a:t> </a:t>
            </a:r>
            <a:r>
              <a:rPr lang="en-US" sz="1200" dirty="0">
                <a:effectLst/>
                <a:latin typeface="+mn-lt"/>
                <a:ea typeface="SimSun" panose="02010600030101010101" pitchFamily="2" charset="-122"/>
                <a:cs typeface="SimSun" panose="02010600030101010101" pitchFamily="2" charset="-122"/>
              </a:rPr>
              <a:t>I don</a:t>
            </a:r>
            <a:r>
              <a:rPr lang="zh-CN" sz="1200" dirty="0">
                <a:effectLst/>
                <a:latin typeface="+mn-lt"/>
                <a:ea typeface="SimSun" panose="02010600030101010101" pitchFamily="2" charset="-122"/>
                <a:cs typeface="SimSun" panose="02010600030101010101" pitchFamily="2" charset="-122"/>
              </a:rPr>
              <a:t>’</a:t>
            </a:r>
            <a:r>
              <a:rPr lang="en-US" sz="1200" dirty="0">
                <a:effectLst/>
                <a:latin typeface="+mn-lt"/>
                <a:ea typeface="SimSun" panose="02010600030101010101" pitchFamily="2" charset="-122"/>
                <a:cs typeface="SimSun" panose="02010600030101010101" pitchFamily="2" charset="-122"/>
              </a:rPr>
              <a:t>t like the form of group work, because the cost of communication is too great, and it brings me little benefit. It</a:t>
            </a:r>
            <a:r>
              <a:rPr lang="zh-CN" sz="1200" dirty="0">
                <a:effectLst/>
                <a:latin typeface="+mn-lt"/>
                <a:ea typeface="SimSun" panose="02010600030101010101" pitchFamily="2" charset="-122"/>
                <a:cs typeface="SimSun" panose="02010600030101010101" pitchFamily="2" charset="-122"/>
              </a:rPr>
              <a:t>’</a:t>
            </a:r>
            <a:r>
              <a:rPr lang="en-US" sz="1200" dirty="0">
                <a:effectLst/>
                <a:latin typeface="+mn-lt"/>
                <a:ea typeface="SimSun" panose="02010600030101010101" pitchFamily="2" charset="-122"/>
                <a:cs typeface="SimSun" panose="02010600030101010101" pitchFamily="2" charset="-122"/>
              </a:rPr>
              <a:t>s more troubles, troubles in communication. </a:t>
            </a:r>
            <a:endParaRPr lang="en-GB" sz="1200" baseline="0" dirty="0">
              <a:latin typeface="+mn-lt"/>
            </a:endParaRPr>
          </a:p>
        </p:txBody>
      </p:sp>
      <p:sp>
        <p:nvSpPr>
          <p:cNvPr id="4" name="Slide Number Placeholder 3"/>
          <p:cNvSpPr>
            <a:spLocks noGrp="1"/>
          </p:cNvSpPr>
          <p:nvPr>
            <p:ph type="sldNum" sz="quarter" idx="10"/>
          </p:nvPr>
        </p:nvSpPr>
        <p:spPr/>
        <p:txBody>
          <a:bodyPr/>
          <a:lstStyle/>
          <a:p>
            <a:fld id="{0099DDFB-C982-406D-87F5-71C9E7520589}" type="slidenum">
              <a:rPr lang="de-DE" smtClean="0"/>
              <a:t>7</a:t>
            </a:fld>
            <a:endParaRPr lang="de-DE"/>
          </a:p>
        </p:txBody>
      </p:sp>
    </p:spTree>
    <p:extLst>
      <p:ext uri="{BB962C8B-B14F-4D97-AF65-F5344CB8AC3E}">
        <p14:creationId xmlns:p14="http://schemas.microsoft.com/office/powerpoint/2010/main" val="13346397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0099DDFB-C982-406D-87F5-71C9E7520589}" type="slidenum">
              <a:rPr lang="de-DE" smtClean="0"/>
              <a:t>8</a:t>
            </a:fld>
            <a:endParaRPr lang="de-DE"/>
          </a:p>
        </p:txBody>
      </p:sp>
    </p:spTree>
    <p:extLst>
      <p:ext uri="{BB962C8B-B14F-4D97-AF65-F5344CB8AC3E}">
        <p14:creationId xmlns:p14="http://schemas.microsoft.com/office/powerpoint/2010/main" val="19403120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For students who are not native English speakers, they appreciated when peers speak the same language so they can interpret the instructor’s meaning</a:t>
            </a:r>
          </a:p>
          <a:p>
            <a:endParaRPr lang="en-GB" baseline="0" dirty="0"/>
          </a:p>
        </p:txBody>
      </p:sp>
      <p:sp>
        <p:nvSpPr>
          <p:cNvPr id="4" name="Slide Number Placeholder 3"/>
          <p:cNvSpPr>
            <a:spLocks noGrp="1"/>
          </p:cNvSpPr>
          <p:nvPr>
            <p:ph type="sldNum" sz="quarter" idx="10"/>
          </p:nvPr>
        </p:nvSpPr>
        <p:spPr/>
        <p:txBody>
          <a:bodyPr/>
          <a:lstStyle/>
          <a:p>
            <a:fld id="{0099DDFB-C982-406D-87F5-71C9E7520589}" type="slidenum">
              <a:rPr lang="de-DE" smtClean="0"/>
              <a:t>9</a:t>
            </a:fld>
            <a:endParaRPr lang="de-DE"/>
          </a:p>
        </p:txBody>
      </p:sp>
    </p:spTree>
    <p:extLst>
      <p:ext uri="{BB962C8B-B14F-4D97-AF65-F5344CB8AC3E}">
        <p14:creationId xmlns:p14="http://schemas.microsoft.com/office/powerpoint/2010/main" val="26602642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bschnitts-&#10;überschrift">
    <p:spTree>
      <p:nvGrpSpPr>
        <p:cNvPr id="1" name=""/>
        <p:cNvGrpSpPr/>
        <p:nvPr/>
      </p:nvGrpSpPr>
      <p:grpSpPr>
        <a:xfrm>
          <a:off x="0" y="0"/>
          <a:ext cx="0" cy="0"/>
          <a:chOff x="0" y="0"/>
          <a:chExt cx="0" cy="0"/>
        </a:xfrm>
      </p:grpSpPr>
      <p:sp>
        <p:nvSpPr>
          <p:cNvPr id="9" name="Rechteck 8"/>
          <p:cNvSpPr/>
          <p:nvPr/>
        </p:nvSpPr>
        <p:spPr>
          <a:xfrm>
            <a:off x="6046486" y="0"/>
            <a:ext cx="6145514" cy="6858000"/>
          </a:xfrm>
          <a:prstGeom prst="rect">
            <a:avLst/>
          </a:prstGeom>
          <a:solidFill>
            <a:srgbClr val="0332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de-DE" sz="4000" b="1" dirty="0">
              <a:latin typeface="Arial" panose="020B0604020202020204" pitchFamily="34" charset="0"/>
              <a:cs typeface="Arial" panose="020B0604020202020204" pitchFamily="34" charset="0"/>
            </a:endParaRPr>
          </a:p>
        </p:txBody>
      </p:sp>
      <p:sp>
        <p:nvSpPr>
          <p:cNvPr id="10" name="Textfeld 9"/>
          <p:cNvSpPr txBox="1"/>
          <p:nvPr/>
        </p:nvSpPr>
        <p:spPr>
          <a:xfrm>
            <a:off x="0" y="6343159"/>
            <a:ext cx="12191999" cy="507831"/>
          </a:xfrm>
          <a:prstGeom prst="rect">
            <a:avLst/>
          </a:prstGeom>
          <a:noFill/>
        </p:spPr>
        <p:txBody>
          <a:bodyPr wrap="square" rtlCol="0">
            <a:spAutoFit/>
          </a:bodyPr>
          <a:lstStyle/>
          <a:p>
            <a:r>
              <a:rPr lang="de-DE" sz="2700" dirty="0">
                <a:solidFill>
                  <a:srgbClr val="033260"/>
                </a:solidFill>
                <a:latin typeface="Arial" panose="020B0604020202020204" pitchFamily="34" charset="0"/>
                <a:cs typeface="Arial" panose="020B0604020202020204" pitchFamily="34" charset="0"/>
              </a:rPr>
              <a:t>Virtual Conference: </a:t>
            </a:r>
            <a:r>
              <a:rPr lang="de-DE" sz="2700" dirty="0" err="1">
                <a:solidFill>
                  <a:srgbClr val="033260"/>
                </a:solidFill>
                <a:latin typeface="Arial" panose="020B0604020202020204" pitchFamily="34" charset="0"/>
                <a:cs typeface="Arial" panose="020B0604020202020204" pitchFamily="34" charset="0"/>
              </a:rPr>
              <a:t>July</a:t>
            </a:r>
            <a:r>
              <a:rPr lang="de-DE" sz="2700" dirty="0">
                <a:solidFill>
                  <a:srgbClr val="033260"/>
                </a:solidFill>
                <a:latin typeface="Arial" panose="020B0604020202020204" pitchFamily="34" charset="0"/>
                <a:cs typeface="Arial" panose="020B0604020202020204" pitchFamily="34" charset="0"/>
              </a:rPr>
              <a:t> 21–23, 2021    </a:t>
            </a:r>
            <a:r>
              <a:rPr lang="de-DE" sz="2700" b="1" baseline="0" dirty="0">
                <a:solidFill>
                  <a:schemeClr val="bg1">
                    <a:lumMod val="75000"/>
                  </a:schemeClr>
                </a:solidFill>
                <a:latin typeface="Arial" panose="020B0604020202020204" pitchFamily="34" charset="0"/>
                <a:cs typeface="Arial" panose="020B0604020202020204" pitchFamily="34" charset="0"/>
              </a:rPr>
              <a:t> </a:t>
            </a:r>
            <a:r>
              <a:rPr lang="de-DE" sz="2700" b="1" dirty="0">
                <a:solidFill>
                  <a:schemeClr val="bg1">
                    <a:lumMod val="75000"/>
                  </a:schemeClr>
                </a:solidFill>
                <a:latin typeface="Arial" panose="020B0604020202020204" pitchFamily="34" charset="0"/>
                <a:cs typeface="Arial" panose="020B0604020202020204" pitchFamily="34" charset="0"/>
              </a:rPr>
              <a:t>www.iutconference.com    #IUT2021</a:t>
            </a:r>
          </a:p>
        </p:txBody>
      </p:sp>
      <p:grpSp>
        <p:nvGrpSpPr>
          <p:cNvPr id="12" name="Gruppieren 11"/>
          <p:cNvGrpSpPr/>
          <p:nvPr userDrawn="1"/>
        </p:nvGrpSpPr>
        <p:grpSpPr>
          <a:xfrm>
            <a:off x="536724" y="44625"/>
            <a:ext cx="4817801" cy="3754760"/>
            <a:chOff x="197712" y="256153"/>
            <a:chExt cx="5848774" cy="4422747"/>
          </a:xfrm>
        </p:grpSpPr>
        <p:sp>
          <p:nvSpPr>
            <p:cNvPr id="13" name="Ovale Legende 12"/>
            <p:cNvSpPr/>
            <p:nvPr/>
          </p:nvSpPr>
          <p:spPr>
            <a:xfrm>
              <a:off x="197712" y="256153"/>
              <a:ext cx="5848774" cy="4422747"/>
            </a:xfrm>
            <a:prstGeom prst="wedgeEllipseCallout">
              <a:avLst>
                <a:gd name="adj1" fmla="val 71739"/>
                <a:gd name="adj2" fmla="val 35079"/>
              </a:avLst>
            </a:prstGeom>
            <a:solidFill>
              <a:srgbClr val="72D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b="1" dirty="0">
                <a:latin typeface="Arial" panose="020B0604020202020204" pitchFamily="34" charset="0"/>
                <a:cs typeface="Arial" panose="020B0604020202020204" pitchFamily="34" charset="0"/>
              </a:endParaRPr>
            </a:p>
          </p:txBody>
        </p:sp>
        <p:sp>
          <p:nvSpPr>
            <p:cNvPr id="14" name="Rechteck 13"/>
            <p:cNvSpPr/>
            <p:nvPr/>
          </p:nvSpPr>
          <p:spPr>
            <a:xfrm>
              <a:off x="654355" y="1213000"/>
              <a:ext cx="4769286" cy="2718984"/>
            </a:xfrm>
            <a:prstGeom prst="rect">
              <a:avLst/>
            </a:prstGeom>
          </p:spPr>
          <p:txBody>
            <a:bodyPr wrap="square">
              <a:spAutoFit/>
            </a:bodyPr>
            <a:lstStyle/>
            <a:p>
              <a:pPr lvl="0" algn="ctr"/>
              <a:r>
                <a:rPr lang="de-DE" sz="4800" b="1" dirty="0">
                  <a:solidFill>
                    <a:prstClr val="white"/>
                  </a:solidFill>
                  <a:latin typeface="Arial" panose="020B0604020202020204" pitchFamily="34" charset="0"/>
                  <a:cs typeface="Arial" panose="020B0604020202020204" pitchFamily="34" charset="0"/>
                </a:rPr>
                <a:t>The Human Side </a:t>
              </a:r>
              <a:r>
                <a:rPr lang="de-DE" sz="4800" b="1" dirty="0" err="1">
                  <a:solidFill>
                    <a:prstClr val="white"/>
                  </a:solidFill>
                  <a:latin typeface="Arial" panose="020B0604020202020204" pitchFamily="34" charset="0"/>
                  <a:cs typeface="Arial" panose="020B0604020202020204" pitchFamily="34" charset="0"/>
                </a:rPr>
                <a:t>of</a:t>
              </a:r>
              <a:r>
                <a:rPr lang="de-DE" sz="4800" b="1" dirty="0">
                  <a:solidFill>
                    <a:prstClr val="white"/>
                  </a:solidFill>
                  <a:latin typeface="Arial" panose="020B0604020202020204" pitchFamily="34" charset="0"/>
                  <a:cs typeface="Arial" panose="020B0604020202020204" pitchFamily="34" charset="0"/>
                </a:rPr>
                <a:t> Teaching</a:t>
              </a:r>
            </a:p>
          </p:txBody>
        </p:sp>
      </p:grpSp>
      <p:sp>
        <p:nvSpPr>
          <p:cNvPr id="16" name="Ovale Legende 15"/>
          <p:cNvSpPr/>
          <p:nvPr/>
        </p:nvSpPr>
        <p:spPr>
          <a:xfrm>
            <a:off x="135467" y="3279217"/>
            <a:ext cx="6526984" cy="3063943"/>
          </a:xfrm>
          <a:prstGeom prst="wedgeEllipseCallout">
            <a:avLst>
              <a:gd name="adj1" fmla="val 51287"/>
              <a:gd name="adj2" fmla="val -44747"/>
            </a:avLst>
          </a:prstGeom>
          <a:solidFill>
            <a:srgbClr val="F8A8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900" b="1" dirty="0">
              <a:latin typeface="Arial" panose="020B0604020202020204" pitchFamily="34" charset="0"/>
              <a:cs typeface="Arial" panose="020B0604020202020204" pitchFamily="34" charset="0"/>
            </a:endParaRPr>
          </a:p>
        </p:txBody>
      </p:sp>
      <p:sp>
        <p:nvSpPr>
          <p:cNvPr id="17" name="Rechteck 16"/>
          <p:cNvSpPr/>
          <p:nvPr/>
        </p:nvSpPr>
        <p:spPr>
          <a:xfrm>
            <a:off x="804987" y="3829994"/>
            <a:ext cx="6344193" cy="1938992"/>
          </a:xfrm>
          <a:prstGeom prst="rect">
            <a:avLst/>
          </a:prstGeom>
        </p:spPr>
        <p:txBody>
          <a:bodyPr>
            <a:spAutoFit/>
          </a:bodyPr>
          <a:lstStyle/>
          <a:p>
            <a:pPr lvl="0" algn="l"/>
            <a:r>
              <a:rPr lang="de-DE" sz="2000" b="1" dirty="0" err="1">
                <a:solidFill>
                  <a:prstClr val="white"/>
                </a:solidFill>
                <a:latin typeface="Arial" panose="020B0604020202020204" pitchFamily="34" charset="0"/>
                <a:cs typeface="Arial" panose="020B0604020202020204" pitchFamily="34" charset="0"/>
              </a:rPr>
              <a:t>Supporting</a:t>
            </a:r>
            <a:r>
              <a:rPr lang="de-DE" sz="2000" b="1" baseline="0" dirty="0">
                <a:solidFill>
                  <a:prstClr val="white"/>
                </a:solidFill>
                <a:latin typeface="Arial" panose="020B0604020202020204" pitchFamily="34" charset="0"/>
                <a:cs typeface="Arial" panose="020B0604020202020204" pitchFamily="34" charset="0"/>
              </a:rPr>
              <a:t> Online </a:t>
            </a:r>
            <a:r>
              <a:rPr lang="de-DE" sz="2000" b="1" baseline="0" dirty="0" err="1">
                <a:solidFill>
                  <a:prstClr val="white"/>
                </a:solidFill>
                <a:latin typeface="Arial" panose="020B0604020202020204" pitchFamily="34" charset="0"/>
                <a:cs typeface="Arial" panose="020B0604020202020204" pitchFamily="34" charset="0"/>
              </a:rPr>
              <a:t>and</a:t>
            </a:r>
            <a:r>
              <a:rPr lang="de-DE" sz="2000" b="1" baseline="0" dirty="0">
                <a:solidFill>
                  <a:prstClr val="white"/>
                </a:solidFill>
                <a:latin typeface="Arial" panose="020B0604020202020204" pitchFamily="34" charset="0"/>
                <a:cs typeface="Arial" panose="020B0604020202020204" pitchFamily="34" charset="0"/>
              </a:rPr>
              <a:t> Remote </a:t>
            </a:r>
            <a:r>
              <a:rPr lang="de-DE" sz="2000" b="1" baseline="0" dirty="0" err="1">
                <a:solidFill>
                  <a:prstClr val="white"/>
                </a:solidFill>
                <a:latin typeface="Arial" panose="020B0604020202020204" pitchFamily="34" charset="0"/>
                <a:cs typeface="Arial" panose="020B0604020202020204" pitchFamily="34" charset="0"/>
              </a:rPr>
              <a:t>Students</a:t>
            </a:r>
            <a:endParaRPr lang="de-DE" sz="2000" b="1" baseline="0" dirty="0">
              <a:solidFill>
                <a:prstClr val="white"/>
              </a:solidFill>
              <a:latin typeface="Arial" panose="020B0604020202020204" pitchFamily="34" charset="0"/>
              <a:cs typeface="Arial" panose="020B0604020202020204" pitchFamily="34" charset="0"/>
            </a:endParaRPr>
          </a:p>
          <a:p>
            <a:pPr lvl="0" algn="l"/>
            <a:r>
              <a:rPr lang="de-DE" sz="2000" b="1" baseline="0" dirty="0" err="1">
                <a:solidFill>
                  <a:prstClr val="white"/>
                </a:solidFill>
                <a:latin typeface="Arial" panose="020B0604020202020204" pitchFamily="34" charset="0"/>
                <a:cs typeface="Arial" panose="020B0604020202020204" pitchFamily="34" charset="0"/>
              </a:rPr>
              <a:t>Active</a:t>
            </a:r>
            <a:r>
              <a:rPr lang="de-DE" sz="2000" b="1" baseline="0" dirty="0">
                <a:solidFill>
                  <a:prstClr val="white"/>
                </a:solidFill>
                <a:latin typeface="Arial" panose="020B0604020202020204" pitchFamily="34" charset="0"/>
                <a:cs typeface="Arial" panose="020B0604020202020204" pitchFamily="34" charset="0"/>
              </a:rPr>
              <a:t> </a:t>
            </a:r>
            <a:r>
              <a:rPr lang="de-DE" sz="2000" b="1" baseline="0" dirty="0" err="1">
                <a:solidFill>
                  <a:prstClr val="white"/>
                </a:solidFill>
                <a:latin typeface="Arial" panose="020B0604020202020204" pitchFamily="34" charset="0"/>
                <a:cs typeface="Arial" panose="020B0604020202020204" pitchFamily="34" charset="0"/>
              </a:rPr>
              <a:t>and</a:t>
            </a:r>
            <a:r>
              <a:rPr lang="de-DE" sz="2000" b="1" baseline="0" dirty="0">
                <a:solidFill>
                  <a:prstClr val="white"/>
                </a:solidFill>
                <a:latin typeface="Arial" panose="020B0604020202020204" pitchFamily="34" charset="0"/>
                <a:cs typeface="Arial" panose="020B0604020202020204" pitchFamily="34" charset="0"/>
              </a:rPr>
              <a:t> </a:t>
            </a:r>
            <a:r>
              <a:rPr lang="de-DE" sz="2000" b="1" baseline="0" dirty="0" err="1">
                <a:solidFill>
                  <a:prstClr val="white"/>
                </a:solidFill>
                <a:latin typeface="Arial" panose="020B0604020202020204" pitchFamily="34" charset="0"/>
                <a:cs typeface="Arial" panose="020B0604020202020204" pitchFamily="34" charset="0"/>
              </a:rPr>
              <a:t>engaged</a:t>
            </a:r>
            <a:r>
              <a:rPr lang="de-DE" sz="2000" b="1" baseline="0" dirty="0">
                <a:solidFill>
                  <a:prstClr val="white"/>
                </a:solidFill>
                <a:latin typeface="Arial" panose="020B0604020202020204" pitchFamily="34" charset="0"/>
                <a:cs typeface="Arial" panose="020B0604020202020204" pitchFamily="34" charset="0"/>
              </a:rPr>
              <a:t> Learning</a:t>
            </a:r>
          </a:p>
          <a:p>
            <a:pPr lvl="0" algn="l"/>
            <a:r>
              <a:rPr lang="de-DE" sz="2000" b="1" baseline="0" dirty="0" err="1">
                <a:solidFill>
                  <a:prstClr val="white"/>
                </a:solidFill>
                <a:latin typeface="Arial" panose="020B0604020202020204" pitchFamily="34" charset="0"/>
                <a:cs typeface="Arial" panose="020B0604020202020204" pitchFamily="34" charset="0"/>
              </a:rPr>
              <a:t>Assessing</a:t>
            </a:r>
            <a:r>
              <a:rPr lang="de-DE" sz="2000" b="1" baseline="0" dirty="0">
                <a:solidFill>
                  <a:prstClr val="white"/>
                </a:solidFill>
                <a:latin typeface="Arial" panose="020B0604020202020204" pitchFamily="34" charset="0"/>
                <a:cs typeface="Arial" panose="020B0604020202020204" pitchFamily="34" charset="0"/>
              </a:rPr>
              <a:t> </a:t>
            </a:r>
            <a:r>
              <a:rPr lang="de-DE" sz="2000" b="1" baseline="0" dirty="0" err="1">
                <a:solidFill>
                  <a:prstClr val="white"/>
                </a:solidFill>
                <a:latin typeface="Arial" panose="020B0604020202020204" pitchFamily="34" charset="0"/>
                <a:cs typeface="Arial" panose="020B0604020202020204" pitchFamily="34" charset="0"/>
              </a:rPr>
              <a:t>the</a:t>
            </a:r>
            <a:r>
              <a:rPr lang="de-DE" sz="2000" b="1" baseline="0" dirty="0">
                <a:solidFill>
                  <a:prstClr val="white"/>
                </a:solidFill>
                <a:latin typeface="Arial" panose="020B0604020202020204" pitchFamily="34" charset="0"/>
                <a:cs typeface="Arial" panose="020B0604020202020204" pitchFamily="34" charset="0"/>
              </a:rPr>
              <a:t> </a:t>
            </a:r>
            <a:r>
              <a:rPr lang="de-DE" sz="2000" b="1" baseline="0" dirty="0" err="1">
                <a:solidFill>
                  <a:prstClr val="white"/>
                </a:solidFill>
                <a:latin typeface="Arial" panose="020B0604020202020204" pitchFamily="34" charset="0"/>
                <a:cs typeface="Arial" panose="020B0604020202020204" pitchFamily="34" charset="0"/>
              </a:rPr>
              <a:t>Affective</a:t>
            </a:r>
            <a:r>
              <a:rPr lang="de-DE" sz="2000" b="1" baseline="0" dirty="0">
                <a:solidFill>
                  <a:prstClr val="white"/>
                </a:solidFill>
                <a:latin typeface="Arial" panose="020B0604020202020204" pitchFamily="34" charset="0"/>
                <a:cs typeface="Arial" panose="020B0604020202020204" pitchFamily="34" charset="0"/>
              </a:rPr>
              <a:t> </a:t>
            </a:r>
            <a:r>
              <a:rPr lang="de-DE" sz="2000" b="1" baseline="0" dirty="0" err="1">
                <a:solidFill>
                  <a:prstClr val="white"/>
                </a:solidFill>
                <a:latin typeface="Arial" panose="020B0604020202020204" pitchFamily="34" charset="0"/>
                <a:cs typeface="Arial" panose="020B0604020202020204" pitchFamily="34" charset="0"/>
              </a:rPr>
              <a:t>Aspects</a:t>
            </a:r>
            <a:r>
              <a:rPr lang="de-DE" sz="2000" b="1" baseline="0" dirty="0">
                <a:solidFill>
                  <a:prstClr val="white"/>
                </a:solidFill>
                <a:latin typeface="Arial" panose="020B0604020202020204" pitchFamily="34" charset="0"/>
                <a:cs typeface="Arial" panose="020B0604020202020204" pitchFamily="34" charset="0"/>
              </a:rPr>
              <a:t> </a:t>
            </a:r>
            <a:r>
              <a:rPr lang="de-DE" sz="2000" b="1" baseline="0" dirty="0" err="1">
                <a:solidFill>
                  <a:prstClr val="white"/>
                </a:solidFill>
                <a:latin typeface="Arial" panose="020B0604020202020204" pitchFamily="34" charset="0"/>
                <a:cs typeface="Arial" panose="020B0604020202020204" pitchFamily="34" charset="0"/>
              </a:rPr>
              <a:t>of</a:t>
            </a:r>
            <a:r>
              <a:rPr lang="de-DE" sz="2000" b="1" baseline="0" dirty="0">
                <a:solidFill>
                  <a:prstClr val="white"/>
                </a:solidFill>
                <a:latin typeface="Arial" panose="020B0604020202020204" pitchFamily="34" charset="0"/>
                <a:cs typeface="Arial" panose="020B0604020202020204" pitchFamily="34" charset="0"/>
              </a:rPr>
              <a:t> Learning</a:t>
            </a:r>
          </a:p>
          <a:p>
            <a:pPr lvl="0" algn="l"/>
            <a:r>
              <a:rPr lang="de-DE" sz="2000" b="1" baseline="0" dirty="0" err="1">
                <a:solidFill>
                  <a:prstClr val="white"/>
                </a:solidFill>
                <a:latin typeface="Arial" panose="020B0604020202020204" pitchFamily="34" charset="0"/>
                <a:cs typeface="Arial" panose="020B0604020202020204" pitchFamily="34" charset="0"/>
              </a:rPr>
              <a:t>Taking</a:t>
            </a:r>
            <a:r>
              <a:rPr lang="de-DE" sz="2000" b="1" baseline="0" dirty="0">
                <a:solidFill>
                  <a:prstClr val="white"/>
                </a:solidFill>
                <a:latin typeface="Arial" panose="020B0604020202020204" pitchFamily="34" charset="0"/>
                <a:cs typeface="Arial" panose="020B0604020202020204" pitchFamily="34" charset="0"/>
              </a:rPr>
              <a:t> Care </a:t>
            </a:r>
            <a:r>
              <a:rPr lang="de-DE" sz="2000" b="1" baseline="0" dirty="0" err="1">
                <a:solidFill>
                  <a:prstClr val="white"/>
                </a:solidFill>
                <a:latin typeface="Arial" panose="020B0604020202020204" pitchFamily="34" charset="0"/>
                <a:cs typeface="Arial" panose="020B0604020202020204" pitchFamily="34" charset="0"/>
              </a:rPr>
              <a:t>of</a:t>
            </a:r>
            <a:r>
              <a:rPr lang="de-DE" sz="2000" b="1" baseline="0" dirty="0">
                <a:solidFill>
                  <a:prstClr val="white"/>
                </a:solidFill>
                <a:latin typeface="Arial" panose="020B0604020202020204" pitchFamily="34" charset="0"/>
                <a:cs typeface="Arial" panose="020B0604020202020204" pitchFamily="34" charset="0"/>
              </a:rPr>
              <a:t> </a:t>
            </a:r>
            <a:r>
              <a:rPr lang="de-DE" sz="2000" b="1" baseline="0" dirty="0" err="1">
                <a:solidFill>
                  <a:prstClr val="white"/>
                </a:solidFill>
                <a:latin typeface="Arial" panose="020B0604020202020204" pitchFamily="34" charset="0"/>
                <a:cs typeface="Arial" panose="020B0604020202020204" pitchFamily="34" charset="0"/>
              </a:rPr>
              <a:t>Ourselves</a:t>
            </a:r>
            <a:endParaRPr lang="de-DE" sz="2000" b="1" baseline="0" dirty="0">
              <a:solidFill>
                <a:prstClr val="white"/>
              </a:solidFill>
              <a:latin typeface="Arial" panose="020B0604020202020204" pitchFamily="34" charset="0"/>
              <a:cs typeface="Arial" panose="020B0604020202020204" pitchFamily="34" charset="0"/>
            </a:endParaRPr>
          </a:p>
          <a:p>
            <a:pPr lvl="0" algn="l"/>
            <a:r>
              <a:rPr lang="de-DE" sz="2000" b="1" baseline="0" dirty="0">
                <a:solidFill>
                  <a:prstClr val="white"/>
                </a:solidFill>
                <a:latin typeface="Arial" panose="020B0604020202020204" pitchFamily="34" charset="0"/>
                <a:cs typeface="Arial" panose="020B0604020202020204" pitchFamily="34" charset="0"/>
              </a:rPr>
              <a:t>Connections: </a:t>
            </a:r>
            <a:r>
              <a:rPr lang="de-DE" sz="2000" b="1" baseline="0" dirty="0" err="1">
                <a:solidFill>
                  <a:prstClr val="white"/>
                </a:solidFill>
                <a:latin typeface="Arial" panose="020B0604020202020204" pitchFamily="34" charset="0"/>
                <a:cs typeface="Arial" panose="020B0604020202020204" pitchFamily="34" charset="0"/>
              </a:rPr>
              <a:t>Establishing</a:t>
            </a:r>
            <a:r>
              <a:rPr lang="de-DE" sz="2000" b="1" baseline="0" dirty="0">
                <a:solidFill>
                  <a:prstClr val="white"/>
                </a:solidFill>
                <a:latin typeface="Arial" panose="020B0604020202020204" pitchFamily="34" charset="0"/>
                <a:cs typeface="Arial" panose="020B0604020202020204" pitchFamily="34" charset="0"/>
              </a:rPr>
              <a:t> </a:t>
            </a:r>
            <a:r>
              <a:rPr lang="de-DE" sz="2000" b="1" baseline="0" dirty="0" err="1">
                <a:solidFill>
                  <a:prstClr val="white"/>
                </a:solidFill>
                <a:latin typeface="Arial" panose="020B0604020202020204" pitchFamily="34" charset="0"/>
                <a:cs typeface="Arial" panose="020B0604020202020204" pitchFamily="34" charset="0"/>
              </a:rPr>
              <a:t>Faculty</a:t>
            </a:r>
            <a:r>
              <a:rPr lang="de-DE" sz="2000" b="1" baseline="0" dirty="0">
                <a:solidFill>
                  <a:prstClr val="white"/>
                </a:solidFill>
                <a:latin typeface="Arial" panose="020B0604020202020204" pitchFamily="34" charset="0"/>
                <a:cs typeface="Arial" panose="020B0604020202020204" pitchFamily="34" charset="0"/>
              </a:rPr>
              <a:t> Networks</a:t>
            </a:r>
          </a:p>
          <a:p>
            <a:pPr lvl="0" algn="l"/>
            <a:r>
              <a:rPr lang="de-DE" sz="2000" b="1" baseline="0" dirty="0" err="1">
                <a:solidFill>
                  <a:prstClr val="white"/>
                </a:solidFill>
                <a:latin typeface="Arial" panose="020B0604020202020204" pitchFamily="34" charset="0"/>
                <a:cs typeface="Arial" panose="020B0604020202020204" pitchFamily="34" charset="0"/>
              </a:rPr>
              <a:t>Dealing</a:t>
            </a:r>
            <a:r>
              <a:rPr lang="de-DE" sz="2000" b="1" baseline="0" dirty="0">
                <a:solidFill>
                  <a:prstClr val="white"/>
                </a:solidFill>
                <a:latin typeface="Arial" panose="020B0604020202020204" pitchFamily="34" charset="0"/>
                <a:cs typeface="Arial" panose="020B0604020202020204" pitchFamily="34" charset="0"/>
              </a:rPr>
              <a:t> </a:t>
            </a:r>
            <a:r>
              <a:rPr lang="de-DE" sz="2000" b="1" baseline="0" dirty="0" err="1">
                <a:solidFill>
                  <a:prstClr val="white"/>
                </a:solidFill>
                <a:latin typeface="Arial" panose="020B0604020202020204" pitchFamily="34" charset="0"/>
                <a:cs typeface="Arial" panose="020B0604020202020204" pitchFamily="34" charset="0"/>
              </a:rPr>
              <a:t>Flexibly</a:t>
            </a:r>
            <a:r>
              <a:rPr lang="de-DE" sz="2000" b="1" baseline="0" dirty="0">
                <a:solidFill>
                  <a:prstClr val="white"/>
                </a:solidFill>
                <a:latin typeface="Arial" panose="020B0604020202020204" pitchFamily="34" charset="0"/>
                <a:cs typeface="Arial" panose="020B0604020202020204" pitchFamily="34" charset="0"/>
              </a:rPr>
              <a:t> </a:t>
            </a:r>
            <a:r>
              <a:rPr lang="de-DE" sz="2000" b="1" baseline="0" dirty="0" err="1">
                <a:solidFill>
                  <a:prstClr val="white"/>
                </a:solidFill>
                <a:latin typeface="Arial" panose="020B0604020202020204" pitchFamily="34" charset="0"/>
                <a:cs typeface="Arial" panose="020B0604020202020204" pitchFamily="34" charset="0"/>
              </a:rPr>
              <a:t>with</a:t>
            </a:r>
            <a:r>
              <a:rPr lang="de-DE" sz="2000" b="1" baseline="0" dirty="0">
                <a:solidFill>
                  <a:prstClr val="white"/>
                </a:solidFill>
                <a:latin typeface="Arial" panose="020B0604020202020204" pitchFamily="34" charset="0"/>
                <a:cs typeface="Arial" panose="020B0604020202020204" pitchFamily="34" charset="0"/>
              </a:rPr>
              <a:t> </a:t>
            </a:r>
            <a:r>
              <a:rPr lang="de-DE" sz="2000" b="1" baseline="0" dirty="0" err="1">
                <a:solidFill>
                  <a:prstClr val="white"/>
                </a:solidFill>
                <a:latin typeface="Arial" panose="020B0604020202020204" pitchFamily="34" charset="0"/>
                <a:cs typeface="Arial" panose="020B0604020202020204" pitchFamily="34" charset="0"/>
              </a:rPr>
              <a:t>Uncertainty</a:t>
            </a:r>
            <a:endParaRPr lang="de-DE" sz="4800" b="1" dirty="0">
              <a:solidFill>
                <a:prstClr val="white"/>
              </a:solidFill>
              <a:latin typeface="Arial" panose="020B0604020202020204" pitchFamily="34" charset="0"/>
              <a:cs typeface="Arial" panose="020B0604020202020204" pitchFamily="34" charset="0"/>
            </a:endParaRPr>
          </a:p>
        </p:txBody>
      </p:sp>
      <p:sp>
        <p:nvSpPr>
          <p:cNvPr id="11" name="Rechteck 10"/>
          <p:cNvSpPr/>
          <p:nvPr userDrawn="1"/>
        </p:nvSpPr>
        <p:spPr>
          <a:xfrm>
            <a:off x="3853769" y="-94920"/>
            <a:ext cx="6590823" cy="3939540"/>
          </a:xfrm>
          <a:prstGeom prst="rect">
            <a:avLst/>
          </a:prstGeom>
        </p:spPr>
        <p:txBody>
          <a:bodyPr wrap="square">
            <a:spAutoFit/>
          </a:bodyPr>
          <a:lstStyle/>
          <a:p>
            <a:pPr algn="r">
              <a:lnSpc>
                <a:spcPts val="6000"/>
              </a:lnSpc>
            </a:pPr>
            <a:r>
              <a:rPr lang="de-DE" sz="4400" b="1" dirty="0">
                <a:solidFill>
                  <a:prstClr val="white"/>
                </a:solidFill>
                <a:latin typeface="Times New Roman" panose="02020603050405020304" pitchFamily="18" charset="0"/>
                <a:cs typeface="Times New Roman" panose="02020603050405020304" pitchFamily="18" charset="0"/>
              </a:rPr>
              <a:t> </a:t>
            </a:r>
            <a:endParaRPr lang="de-DE" sz="5400" b="1" dirty="0">
              <a:solidFill>
                <a:prstClr val="white"/>
              </a:solidFill>
              <a:latin typeface="Times New Roman" panose="02020603050405020304" pitchFamily="18" charset="0"/>
              <a:cs typeface="Times New Roman" panose="02020603050405020304" pitchFamily="18" charset="0"/>
            </a:endParaRPr>
          </a:p>
          <a:p>
            <a:pPr algn="r">
              <a:lnSpc>
                <a:spcPts val="8000"/>
              </a:lnSpc>
            </a:pPr>
            <a:r>
              <a:rPr lang="de-DE" sz="7200" b="1" dirty="0">
                <a:solidFill>
                  <a:prstClr val="white"/>
                </a:solidFill>
                <a:latin typeface="Times New Roman" panose="02020603050405020304" pitchFamily="18" charset="0"/>
                <a:cs typeface="Times New Roman" panose="02020603050405020304" pitchFamily="18" charset="0"/>
              </a:rPr>
              <a:t>Improving </a:t>
            </a:r>
          </a:p>
          <a:p>
            <a:pPr algn="r">
              <a:lnSpc>
                <a:spcPts val="8000"/>
              </a:lnSpc>
            </a:pPr>
            <a:r>
              <a:rPr lang="de-DE" sz="7200" b="1" dirty="0">
                <a:solidFill>
                  <a:prstClr val="white"/>
                </a:solidFill>
                <a:latin typeface="Times New Roman" panose="02020603050405020304" pitchFamily="18" charset="0"/>
                <a:cs typeface="Times New Roman" panose="02020603050405020304" pitchFamily="18" charset="0"/>
              </a:rPr>
              <a:t>University </a:t>
            </a:r>
          </a:p>
          <a:p>
            <a:pPr algn="r">
              <a:lnSpc>
                <a:spcPts val="8000"/>
              </a:lnSpc>
            </a:pPr>
            <a:r>
              <a:rPr lang="de-DE" sz="7200" b="1" dirty="0">
                <a:solidFill>
                  <a:prstClr val="white"/>
                </a:solidFill>
                <a:latin typeface="Times New Roman" panose="02020603050405020304" pitchFamily="18" charset="0"/>
                <a:cs typeface="Times New Roman" panose="02020603050405020304" pitchFamily="18" charset="0"/>
              </a:rPr>
              <a:t>Teaching</a:t>
            </a:r>
          </a:p>
        </p:txBody>
      </p:sp>
      <p:sp>
        <p:nvSpPr>
          <p:cNvPr id="4" name="Rechteck 3"/>
          <p:cNvSpPr/>
          <p:nvPr userDrawn="1"/>
        </p:nvSpPr>
        <p:spPr>
          <a:xfrm>
            <a:off x="6135556" y="27557"/>
            <a:ext cx="6063070" cy="707886"/>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46th Annual Conference</a:t>
            </a:r>
          </a:p>
        </p:txBody>
      </p:sp>
      <p:pic>
        <p:nvPicPr>
          <p:cNvPr id="18" name="Grafik 17"/>
          <p:cNvPicPr>
            <a:picLocks noChangeAspect="1"/>
          </p:cNvPicPr>
          <p:nvPr userDrawn="1"/>
        </p:nvPicPr>
        <p:blipFill>
          <a:blip r:embed="rId2">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0444592" y="1294989"/>
            <a:ext cx="2454509" cy="2454509"/>
          </a:xfrm>
          <a:prstGeom prst="rect">
            <a:avLst/>
          </a:prstGeom>
        </p:spPr>
      </p:pic>
    </p:spTree>
    <p:extLst>
      <p:ext uri="{BB962C8B-B14F-4D97-AF65-F5344CB8AC3E}">
        <p14:creationId xmlns:p14="http://schemas.microsoft.com/office/powerpoint/2010/main" val="3485030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Vergleich">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839788" y="1584000"/>
            <a:ext cx="5157787" cy="823912"/>
          </a:xfrm>
        </p:spPr>
        <p:txBody>
          <a:bodyPr anchor="b">
            <a:noAutofit/>
          </a:bodyPr>
          <a:lstStyle>
            <a:lvl1pPr marL="0" indent="0">
              <a:buNone/>
              <a:defRPr sz="2800" b="1">
                <a:solidFill>
                  <a:srgbClr val="0332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Formatvorlagen des Textmasters bearbeiten</a:t>
            </a:r>
          </a:p>
        </p:txBody>
      </p:sp>
      <p:sp>
        <p:nvSpPr>
          <p:cNvPr id="4" name="Inhaltsplatzhalter 3"/>
          <p:cNvSpPr>
            <a:spLocks noGrp="1"/>
          </p:cNvSpPr>
          <p:nvPr>
            <p:ph sz="half" idx="2"/>
          </p:nvPr>
        </p:nvSpPr>
        <p:spPr>
          <a:xfrm>
            <a:off x="839788" y="2505075"/>
            <a:ext cx="5157787" cy="3684588"/>
          </a:xfrm>
        </p:spPr>
        <p:txBody>
          <a:bodyPr>
            <a:normAutofit/>
          </a:bodyPr>
          <a:lstStyle>
            <a:lvl1pPr>
              <a:defRPr sz="2400">
                <a:solidFill>
                  <a:srgbClr val="033260"/>
                </a:solidFill>
              </a:defRPr>
            </a:lvl1pPr>
            <a:lvl2pPr>
              <a:defRPr sz="2000">
                <a:solidFill>
                  <a:srgbClr val="033260"/>
                </a:solidFill>
              </a:defRPr>
            </a:lvl2pPr>
            <a:lvl3pPr>
              <a:defRPr sz="1800">
                <a:solidFill>
                  <a:srgbClr val="033260"/>
                </a:solidFill>
              </a:defRPr>
            </a:lvl3pPr>
            <a:lvl4pPr>
              <a:defRPr sz="1600">
                <a:solidFill>
                  <a:srgbClr val="033260"/>
                </a:solidFill>
              </a:defRPr>
            </a:lvl4pPr>
            <a:lvl5pPr>
              <a:defRPr sz="1600">
                <a:solidFill>
                  <a:srgbClr val="033260"/>
                </a:solidFill>
              </a:defRPr>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Textplatzhalter 4"/>
          <p:cNvSpPr>
            <a:spLocks noGrp="1"/>
          </p:cNvSpPr>
          <p:nvPr>
            <p:ph type="body" sz="quarter" idx="3"/>
          </p:nvPr>
        </p:nvSpPr>
        <p:spPr>
          <a:xfrm>
            <a:off x="6172200" y="1584000"/>
            <a:ext cx="5183188" cy="823912"/>
          </a:xfrm>
        </p:spPr>
        <p:txBody>
          <a:bodyPr anchor="b">
            <a:noAutofit/>
          </a:bodyPr>
          <a:lstStyle>
            <a:lvl1pPr marL="0" indent="0">
              <a:buNone/>
              <a:defRPr sz="2800" b="1">
                <a:solidFill>
                  <a:srgbClr val="0332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normAutofit/>
          </a:bodyPr>
          <a:lstStyle>
            <a:lvl1pPr>
              <a:defRPr sz="2400">
                <a:solidFill>
                  <a:srgbClr val="033260"/>
                </a:solidFill>
              </a:defRPr>
            </a:lvl1pPr>
            <a:lvl2pPr>
              <a:defRPr sz="2000">
                <a:solidFill>
                  <a:srgbClr val="033260"/>
                </a:solidFill>
              </a:defRPr>
            </a:lvl2pPr>
            <a:lvl3pPr>
              <a:defRPr sz="1800">
                <a:solidFill>
                  <a:srgbClr val="033260"/>
                </a:solidFill>
              </a:defRPr>
            </a:lvl3pPr>
            <a:lvl4pPr>
              <a:defRPr sz="1600">
                <a:solidFill>
                  <a:srgbClr val="033260"/>
                </a:solidFill>
              </a:defRPr>
            </a:lvl4pPr>
            <a:lvl5pPr>
              <a:defRPr sz="1600">
                <a:solidFill>
                  <a:srgbClr val="033260"/>
                </a:solidFill>
              </a:defRPr>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lvl1pPr>
              <a:defRPr>
                <a:solidFill>
                  <a:srgbClr val="033260"/>
                </a:solidFill>
              </a:defRPr>
            </a:lvl1pPr>
          </a:lstStyle>
          <a:p>
            <a:r>
              <a:rPr lang="de-DE" dirty="0" err="1"/>
              <a:t>July</a:t>
            </a:r>
            <a:r>
              <a:rPr lang="de-DE" dirty="0"/>
              <a:t> 21–23, 2021</a:t>
            </a:r>
          </a:p>
        </p:txBody>
      </p:sp>
      <p:sp>
        <p:nvSpPr>
          <p:cNvPr id="8" name="Fußzeilenplatzhalter 7"/>
          <p:cNvSpPr>
            <a:spLocks noGrp="1"/>
          </p:cNvSpPr>
          <p:nvPr>
            <p:ph type="ftr" sz="quarter" idx="11"/>
          </p:nvPr>
        </p:nvSpPr>
        <p:spPr/>
        <p:txBody>
          <a:bodyPr/>
          <a:lstStyle>
            <a:lvl1pPr>
              <a:defRPr>
                <a:solidFill>
                  <a:srgbClr val="033260"/>
                </a:solidFill>
              </a:defRPr>
            </a:lvl1pPr>
          </a:lstStyle>
          <a:p>
            <a:r>
              <a:rPr lang="de-DE" dirty="0"/>
              <a:t>46th Improving University Teaching Conference</a:t>
            </a:r>
          </a:p>
        </p:txBody>
      </p:sp>
      <p:sp>
        <p:nvSpPr>
          <p:cNvPr id="9" name="Foliennummernplatzhalter 8"/>
          <p:cNvSpPr>
            <a:spLocks noGrp="1"/>
          </p:cNvSpPr>
          <p:nvPr>
            <p:ph type="sldNum" sz="quarter" idx="12"/>
          </p:nvPr>
        </p:nvSpPr>
        <p:spPr/>
        <p:txBody>
          <a:bodyPr/>
          <a:lstStyle>
            <a:lvl1pPr>
              <a:defRPr>
                <a:solidFill>
                  <a:srgbClr val="033260"/>
                </a:solidFill>
              </a:defRPr>
            </a:lvl1pPr>
          </a:lstStyle>
          <a:p>
            <a:fld id="{D196B263-D5B2-4776-8B0D-6AA077604255}" type="slidenum">
              <a:rPr lang="de-DE" smtClean="0"/>
              <a:pPr/>
              <a:t>‹#›</a:t>
            </a:fld>
            <a:endParaRPr lang="de-DE"/>
          </a:p>
        </p:txBody>
      </p:sp>
      <p:sp>
        <p:nvSpPr>
          <p:cNvPr id="10" name="Titel 1"/>
          <p:cNvSpPr>
            <a:spLocks noGrp="1"/>
          </p:cNvSpPr>
          <p:nvPr>
            <p:ph type="title"/>
          </p:nvPr>
        </p:nvSpPr>
        <p:spPr>
          <a:xfrm>
            <a:off x="838200" y="365125"/>
            <a:ext cx="10515600" cy="730069"/>
          </a:xfrm>
        </p:spPr>
        <p:txBody>
          <a:bodyPr/>
          <a:lstStyle/>
          <a:p>
            <a:r>
              <a:rPr lang="de-DE"/>
              <a:t>Titelmasterformat durch Klicken bearbeiten</a:t>
            </a:r>
          </a:p>
        </p:txBody>
      </p:sp>
    </p:spTree>
    <p:extLst>
      <p:ext uri="{BB962C8B-B14F-4D97-AF65-F5344CB8AC3E}">
        <p14:creationId xmlns:p14="http://schemas.microsoft.com/office/powerpoint/2010/main" val="252460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bschnitts-&#10;überschrift">
    <p:spTree>
      <p:nvGrpSpPr>
        <p:cNvPr id="1" name=""/>
        <p:cNvGrpSpPr/>
        <p:nvPr/>
      </p:nvGrpSpPr>
      <p:grpSpPr>
        <a:xfrm>
          <a:off x="0" y="0"/>
          <a:ext cx="0" cy="0"/>
          <a:chOff x="0" y="0"/>
          <a:chExt cx="0" cy="0"/>
        </a:xfrm>
      </p:grpSpPr>
      <p:sp>
        <p:nvSpPr>
          <p:cNvPr id="9" name="Rechteck 8"/>
          <p:cNvSpPr/>
          <p:nvPr/>
        </p:nvSpPr>
        <p:spPr>
          <a:xfrm>
            <a:off x="5390147" y="0"/>
            <a:ext cx="6801853" cy="6858000"/>
          </a:xfrm>
          <a:prstGeom prst="rect">
            <a:avLst/>
          </a:prstGeom>
          <a:solidFill>
            <a:srgbClr val="0332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de-DE" sz="4000" b="1" dirty="0">
              <a:latin typeface="Arial" panose="020B0604020202020204" pitchFamily="34" charset="0"/>
              <a:cs typeface="Arial" panose="020B0604020202020204" pitchFamily="34" charset="0"/>
            </a:endParaRPr>
          </a:p>
        </p:txBody>
      </p:sp>
      <p:sp>
        <p:nvSpPr>
          <p:cNvPr id="10" name="Textfeld 9"/>
          <p:cNvSpPr txBox="1"/>
          <p:nvPr/>
        </p:nvSpPr>
        <p:spPr>
          <a:xfrm>
            <a:off x="0" y="6343159"/>
            <a:ext cx="12191999" cy="507831"/>
          </a:xfrm>
          <a:prstGeom prst="rect">
            <a:avLst/>
          </a:prstGeom>
          <a:noFill/>
        </p:spPr>
        <p:txBody>
          <a:bodyPr wrap="square" rtlCol="0">
            <a:spAutoFit/>
          </a:bodyPr>
          <a:lstStyle/>
          <a:p>
            <a:r>
              <a:rPr lang="de-DE" sz="2700" dirty="0">
                <a:solidFill>
                  <a:srgbClr val="033260"/>
                </a:solidFill>
                <a:latin typeface="Arial" panose="020B0604020202020204" pitchFamily="34" charset="0"/>
                <a:cs typeface="Arial" panose="020B0604020202020204" pitchFamily="34" charset="0"/>
              </a:rPr>
              <a:t>Virtual Conference: July 1–3, 2020</a:t>
            </a:r>
            <a:r>
              <a:rPr lang="de-DE" sz="2700" b="1" dirty="0">
                <a:solidFill>
                  <a:schemeClr val="bg1"/>
                </a:solidFill>
                <a:latin typeface="Arial" panose="020B0604020202020204" pitchFamily="34" charset="0"/>
                <a:cs typeface="Arial" panose="020B0604020202020204" pitchFamily="34" charset="0"/>
              </a:rPr>
              <a:t>                                                      </a:t>
            </a:r>
            <a:r>
              <a:rPr lang="de-DE" sz="2700" b="1" dirty="0">
                <a:solidFill>
                  <a:schemeClr val="bg1">
                    <a:lumMod val="75000"/>
                  </a:schemeClr>
                </a:solidFill>
                <a:latin typeface="Arial" panose="020B0604020202020204" pitchFamily="34" charset="0"/>
                <a:cs typeface="Arial" panose="020B0604020202020204" pitchFamily="34" charset="0"/>
              </a:rPr>
              <a:t>#</a:t>
            </a:r>
            <a:r>
              <a:rPr lang="de-DE" sz="1100" b="1" dirty="0">
                <a:solidFill>
                  <a:schemeClr val="bg1">
                    <a:lumMod val="75000"/>
                  </a:schemeClr>
                </a:solidFill>
                <a:latin typeface="Arial" panose="020B0604020202020204" pitchFamily="34" charset="0"/>
                <a:cs typeface="Arial" panose="020B0604020202020204" pitchFamily="34" charset="0"/>
              </a:rPr>
              <a:t> </a:t>
            </a:r>
            <a:r>
              <a:rPr lang="de-DE" sz="2700" b="1" dirty="0">
                <a:solidFill>
                  <a:schemeClr val="bg1">
                    <a:lumMod val="75000"/>
                  </a:schemeClr>
                </a:solidFill>
                <a:latin typeface="Arial" panose="020B0604020202020204" pitchFamily="34" charset="0"/>
                <a:cs typeface="Arial" panose="020B0604020202020204" pitchFamily="34" charset="0"/>
              </a:rPr>
              <a:t>IUT2020</a:t>
            </a:r>
          </a:p>
        </p:txBody>
      </p:sp>
      <p:pic>
        <p:nvPicPr>
          <p:cNvPr id="2" name="Grafik 1"/>
          <p:cNvPicPr>
            <a:picLocks noChangeAspect="1"/>
          </p:cNvPicPr>
          <p:nvPr userDrawn="1"/>
        </p:nvPicPr>
        <p:blipFill>
          <a:blip r:embed="rId2">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554666" y="4733492"/>
            <a:ext cx="2454509" cy="2454509"/>
          </a:xfrm>
          <a:prstGeom prst="rect">
            <a:avLst/>
          </a:prstGeom>
        </p:spPr>
      </p:pic>
      <p:grpSp>
        <p:nvGrpSpPr>
          <p:cNvPr id="12" name="Gruppieren 11"/>
          <p:cNvGrpSpPr/>
          <p:nvPr userDrawn="1"/>
        </p:nvGrpSpPr>
        <p:grpSpPr>
          <a:xfrm>
            <a:off x="59981" y="256153"/>
            <a:ext cx="6096000" cy="4422747"/>
            <a:chOff x="59981" y="256153"/>
            <a:chExt cx="6096000" cy="4422747"/>
          </a:xfrm>
        </p:grpSpPr>
        <p:sp>
          <p:nvSpPr>
            <p:cNvPr id="13" name="Ovale Legende 12"/>
            <p:cNvSpPr/>
            <p:nvPr/>
          </p:nvSpPr>
          <p:spPr>
            <a:xfrm>
              <a:off x="197712" y="256153"/>
              <a:ext cx="5848774" cy="4422747"/>
            </a:xfrm>
            <a:prstGeom prst="wedgeEllipseCallout">
              <a:avLst>
                <a:gd name="adj1" fmla="val 71739"/>
                <a:gd name="adj2" fmla="val 35079"/>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b="1" dirty="0">
                <a:latin typeface="Arial" panose="020B0604020202020204" pitchFamily="34" charset="0"/>
                <a:cs typeface="Arial" panose="020B0604020202020204" pitchFamily="34" charset="0"/>
              </a:endParaRPr>
            </a:p>
          </p:txBody>
        </p:sp>
        <p:sp>
          <p:nvSpPr>
            <p:cNvPr id="14" name="Rechteck 13"/>
            <p:cNvSpPr/>
            <p:nvPr/>
          </p:nvSpPr>
          <p:spPr>
            <a:xfrm>
              <a:off x="59981" y="745954"/>
              <a:ext cx="6096000" cy="2862322"/>
            </a:xfrm>
            <a:prstGeom prst="rect">
              <a:avLst/>
            </a:prstGeom>
          </p:spPr>
          <p:txBody>
            <a:bodyPr>
              <a:spAutoFit/>
            </a:bodyPr>
            <a:lstStyle/>
            <a:p>
              <a:pPr lvl="0" algn="ctr"/>
              <a:r>
                <a:rPr lang="de-DE" sz="6000" b="1" dirty="0">
                  <a:solidFill>
                    <a:prstClr val="white"/>
                  </a:solidFill>
                  <a:latin typeface="Arial" panose="020B0604020202020204" pitchFamily="34" charset="0"/>
                  <a:cs typeface="Arial" panose="020B0604020202020204" pitchFamily="34" charset="0"/>
                </a:rPr>
                <a:t>Toward Sustainable Assessment</a:t>
              </a:r>
            </a:p>
          </p:txBody>
        </p:sp>
      </p:grpSp>
      <p:grpSp>
        <p:nvGrpSpPr>
          <p:cNvPr id="15" name="Gruppieren 14"/>
          <p:cNvGrpSpPr/>
          <p:nvPr userDrawn="1"/>
        </p:nvGrpSpPr>
        <p:grpSpPr>
          <a:xfrm>
            <a:off x="912874" y="3608276"/>
            <a:ext cx="6096000" cy="2734884"/>
            <a:chOff x="912874" y="3608276"/>
            <a:chExt cx="6096000" cy="2734884"/>
          </a:xfrm>
        </p:grpSpPr>
        <p:sp>
          <p:nvSpPr>
            <p:cNvPr id="16" name="Ovale Legende 15"/>
            <p:cNvSpPr/>
            <p:nvPr/>
          </p:nvSpPr>
          <p:spPr>
            <a:xfrm>
              <a:off x="1345271" y="3608276"/>
              <a:ext cx="5061836" cy="2734884"/>
            </a:xfrm>
            <a:prstGeom prst="wedgeEllipseCallout">
              <a:avLst>
                <a:gd name="adj1" fmla="val 67891"/>
                <a:gd name="adj2" fmla="val -28720"/>
              </a:avLst>
            </a:prstGeom>
            <a:solidFill>
              <a:srgbClr val="72D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900" b="1" dirty="0">
                <a:latin typeface="Arial" panose="020B0604020202020204" pitchFamily="34" charset="0"/>
                <a:cs typeface="Arial" panose="020B0604020202020204" pitchFamily="34" charset="0"/>
              </a:endParaRPr>
            </a:p>
          </p:txBody>
        </p:sp>
        <p:sp>
          <p:nvSpPr>
            <p:cNvPr id="17" name="Rechteck 16"/>
            <p:cNvSpPr/>
            <p:nvPr/>
          </p:nvSpPr>
          <p:spPr>
            <a:xfrm>
              <a:off x="912874" y="4125104"/>
              <a:ext cx="6096000" cy="1938992"/>
            </a:xfrm>
            <a:prstGeom prst="rect">
              <a:avLst/>
            </a:prstGeom>
          </p:spPr>
          <p:txBody>
            <a:bodyPr>
              <a:spAutoFit/>
            </a:bodyPr>
            <a:lstStyle/>
            <a:p>
              <a:pPr lvl="0" algn="ctr"/>
              <a:r>
                <a:rPr lang="de-DE" sz="6000" b="1" dirty="0">
                  <a:solidFill>
                    <a:prstClr val="white"/>
                  </a:solidFill>
                  <a:latin typeface="Arial" panose="020B0604020202020204" pitchFamily="34" charset="0"/>
                  <a:cs typeface="Arial" panose="020B0604020202020204" pitchFamily="34" charset="0"/>
                </a:rPr>
                <a:t>The Online Pivot</a:t>
              </a:r>
            </a:p>
          </p:txBody>
        </p:sp>
      </p:grpSp>
      <p:sp>
        <p:nvSpPr>
          <p:cNvPr id="11" name="Rechteck 10"/>
          <p:cNvSpPr/>
          <p:nvPr/>
        </p:nvSpPr>
        <p:spPr>
          <a:xfrm>
            <a:off x="5581982" y="216254"/>
            <a:ext cx="6590823" cy="4708981"/>
          </a:xfrm>
          <a:prstGeom prst="rect">
            <a:avLst/>
          </a:prstGeom>
        </p:spPr>
        <p:txBody>
          <a:bodyPr wrap="square">
            <a:spAutoFit/>
          </a:bodyPr>
          <a:lstStyle/>
          <a:p>
            <a:pPr algn="r">
              <a:lnSpc>
                <a:spcPts val="6000"/>
              </a:lnSpc>
            </a:pPr>
            <a:r>
              <a:rPr lang="de-DE" sz="4400" b="1" dirty="0">
                <a:solidFill>
                  <a:prstClr val="white"/>
                </a:solidFill>
                <a:latin typeface="Times New Roman" panose="02020603050405020304" pitchFamily="18" charset="0"/>
                <a:cs typeface="Times New Roman" panose="02020603050405020304" pitchFamily="18" charset="0"/>
              </a:rPr>
              <a:t> </a:t>
            </a:r>
            <a:endParaRPr lang="de-DE" sz="5400" b="1" dirty="0">
              <a:solidFill>
                <a:prstClr val="white"/>
              </a:solidFill>
              <a:latin typeface="Times New Roman" panose="02020603050405020304" pitchFamily="18" charset="0"/>
              <a:cs typeface="Times New Roman" panose="02020603050405020304" pitchFamily="18" charset="0"/>
            </a:endParaRPr>
          </a:p>
          <a:p>
            <a:pPr algn="r">
              <a:lnSpc>
                <a:spcPts val="10000"/>
              </a:lnSpc>
            </a:pPr>
            <a:r>
              <a:rPr lang="de-DE" sz="9600" b="1" dirty="0">
                <a:solidFill>
                  <a:prstClr val="white"/>
                </a:solidFill>
                <a:latin typeface="Times New Roman" panose="02020603050405020304" pitchFamily="18" charset="0"/>
                <a:cs typeface="Times New Roman" panose="02020603050405020304" pitchFamily="18" charset="0"/>
              </a:rPr>
              <a:t>Improving </a:t>
            </a:r>
          </a:p>
          <a:p>
            <a:pPr algn="r">
              <a:lnSpc>
                <a:spcPts val="10000"/>
              </a:lnSpc>
            </a:pPr>
            <a:r>
              <a:rPr lang="de-DE" sz="9600" b="1" dirty="0">
                <a:solidFill>
                  <a:prstClr val="white"/>
                </a:solidFill>
                <a:latin typeface="Times New Roman" panose="02020603050405020304" pitchFamily="18" charset="0"/>
                <a:cs typeface="Times New Roman" panose="02020603050405020304" pitchFamily="18" charset="0"/>
              </a:rPr>
              <a:t>University </a:t>
            </a:r>
          </a:p>
          <a:p>
            <a:pPr algn="r">
              <a:lnSpc>
                <a:spcPts val="10000"/>
              </a:lnSpc>
            </a:pPr>
            <a:r>
              <a:rPr lang="de-DE" sz="9600" b="1" dirty="0">
                <a:solidFill>
                  <a:prstClr val="white"/>
                </a:solidFill>
                <a:latin typeface="Times New Roman" panose="02020603050405020304" pitchFamily="18" charset="0"/>
                <a:cs typeface="Times New Roman" panose="02020603050405020304" pitchFamily="18" charset="0"/>
              </a:rPr>
              <a:t>Teaching</a:t>
            </a:r>
          </a:p>
        </p:txBody>
      </p:sp>
      <p:sp>
        <p:nvSpPr>
          <p:cNvPr id="4" name="Rechteck 3"/>
          <p:cNvSpPr/>
          <p:nvPr userDrawn="1"/>
        </p:nvSpPr>
        <p:spPr>
          <a:xfrm>
            <a:off x="5373562" y="27557"/>
            <a:ext cx="6063070" cy="707886"/>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45th Annual Conference</a:t>
            </a:r>
          </a:p>
        </p:txBody>
      </p:sp>
    </p:spTree>
    <p:extLst>
      <p:ext uri="{BB962C8B-B14F-4D97-AF65-F5344CB8AC3E}">
        <p14:creationId xmlns:p14="http://schemas.microsoft.com/office/powerpoint/2010/main" val="12728738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524000" y="3602038"/>
            <a:ext cx="9144000" cy="1655762"/>
          </a:xfrm>
        </p:spPr>
        <p:txBody>
          <a:bodyPr/>
          <a:lstStyle>
            <a:lvl1pPr marL="0" indent="0" algn="ctr">
              <a:buNone/>
              <a:defRPr sz="2400">
                <a:solidFill>
                  <a:srgbClr val="03326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Formatvorlage des Untertitelmasters durch Klicken bearbeiten</a:t>
            </a:r>
          </a:p>
        </p:txBody>
      </p:sp>
      <p:sp>
        <p:nvSpPr>
          <p:cNvPr id="7" name="Datumsplatzhalter 6"/>
          <p:cNvSpPr>
            <a:spLocks noGrp="1"/>
          </p:cNvSpPr>
          <p:nvPr>
            <p:ph type="dt" sz="half" idx="10"/>
          </p:nvPr>
        </p:nvSpPr>
        <p:spPr/>
        <p:txBody>
          <a:bodyPr/>
          <a:lstStyle>
            <a:lvl1pPr>
              <a:defRPr>
                <a:solidFill>
                  <a:srgbClr val="033260"/>
                </a:solidFill>
              </a:defRPr>
            </a:lvl1pPr>
          </a:lstStyle>
          <a:p>
            <a:r>
              <a:rPr lang="de-DE" dirty="0" err="1"/>
              <a:t>July</a:t>
            </a:r>
            <a:r>
              <a:rPr lang="de-DE" dirty="0"/>
              <a:t> 1–3, 2020</a:t>
            </a:r>
          </a:p>
        </p:txBody>
      </p:sp>
      <p:sp>
        <p:nvSpPr>
          <p:cNvPr id="8" name="Fußzeilenplatzhalter 7"/>
          <p:cNvSpPr>
            <a:spLocks noGrp="1"/>
          </p:cNvSpPr>
          <p:nvPr>
            <p:ph type="ftr" sz="quarter" idx="11"/>
          </p:nvPr>
        </p:nvSpPr>
        <p:spPr/>
        <p:txBody>
          <a:bodyPr/>
          <a:lstStyle>
            <a:lvl1pPr>
              <a:defRPr>
                <a:solidFill>
                  <a:srgbClr val="033260"/>
                </a:solidFill>
              </a:defRPr>
            </a:lvl1pPr>
          </a:lstStyle>
          <a:p>
            <a:r>
              <a:rPr lang="de-DE" dirty="0"/>
              <a:t>45th Improving University Teaching Conference</a:t>
            </a:r>
          </a:p>
        </p:txBody>
      </p:sp>
      <p:sp>
        <p:nvSpPr>
          <p:cNvPr id="9" name="Foliennummernplatzhalter 8"/>
          <p:cNvSpPr>
            <a:spLocks noGrp="1"/>
          </p:cNvSpPr>
          <p:nvPr>
            <p:ph type="sldNum" sz="quarter" idx="12"/>
          </p:nvPr>
        </p:nvSpPr>
        <p:spPr/>
        <p:txBody>
          <a:bodyPr/>
          <a:lstStyle>
            <a:lvl1pPr>
              <a:defRPr>
                <a:solidFill>
                  <a:srgbClr val="033260"/>
                </a:solidFill>
              </a:defRPr>
            </a:lvl1pPr>
          </a:lstStyle>
          <a:p>
            <a:fld id="{D196B263-D5B2-4776-8B0D-6AA077604255}" type="slidenum">
              <a:rPr lang="de-DE" smtClean="0"/>
              <a:pPr/>
              <a:t>‹#›</a:t>
            </a:fld>
            <a:endParaRPr lang="de-DE" dirty="0"/>
          </a:p>
        </p:txBody>
      </p:sp>
      <p:sp>
        <p:nvSpPr>
          <p:cNvPr id="10" name="Titel 9"/>
          <p:cNvSpPr>
            <a:spLocks noGrp="1"/>
          </p:cNvSpPr>
          <p:nvPr>
            <p:ph type="title"/>
          </p:nvPr>
        </p:nvSpPr>
        <p:spPr>
          <a:xfrm>
            <a:off x="838200" y="2676018"/>
            <a:ext cx="10515600" cy="730069"/>
          </a:xfrm>
        </p:spPr>
        <p:txBody>
          <a:bodyPr/>
          <a:lstStyle>
            <a:lvl1pPr algn="ctr">
              <a:defRPr/>
            </a:lvl1pPr>
          </a:lstStyle>
          <a:p>
            <a:r>
              <a:rPr lang="de-DE"/>
              <a:t>Titelmasterformat durch Klicken bearbeiten</a:t>
            </a:r>
          </a:p>
        </p:txBody>
      </p:sp>
    </p:spTree>
    <p:extLst>
      <p:ext uri="{BB962C8B-B14F-4D97-AF65-F5344CB8AC3E}">
        <p14:creationId xmlns:p14="http://schemas.microsoft.com/office/powerpoint/2010/main" val="17470971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a:xfrm>
            <a:off x="838200" y="1584000"/>
            <a:ext cx="10515600" cy="4624889"/>
          </a:xfrm>
        </p:spPr>
        <p:txBody>
          <a:bodyPr/>
          <a:lstStyle>
            <a:lvl1pPr>
              <a:defRPr>
                <a:solidFill>
                  <a:srgbClr val="033260"/>
                </a:solidFill>
              </a:defRPr>
            </a:lvl1pPr>
            <a:lvl2pPr>
              <a:defRPr>
                <a:solidFill>
                  <a:srgbClr val="033260"/>
                </a:solidFill>
              </a:defRPr>
            </a:lvl2pPr>
            <a:lvl3pPr>
              <a:defRPr>
                <a:solidFill>
                  <a:srgbClr val="033260"/>
                </a:solidFill>
              </a:defRPr>
            </a:lvl3pPr>
            <a:lvl4pPr>
              <a:defRPr>
                <a:solidFill>
                  <a:srgbClr val="033260"/>
                </a:solidFill>
              </a:defRPr>
            </a:lvl4pPr>
            <a:lvl5pPr>
              <a:defRPr>
                <a:solidFill>
                  <a:srgbClr val="033260"/>
                </a:solidFill>
              </a:defRPr>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lvl1pPr>
              <a:defRPr>
                <a:solidFill>
                  <a:srgbClr val="033260"/>
                </a:solidFill>
              </a:defRPr>
            </a:lvl1pPr>
          </a:lstStyle>
          <a:p>
            <a:r>
              <a:rPr lang="de-DE"/>
              <a:t>July 1–3, 2020</a:t>
            </a:r>
            <a:endParaRPr lang="de-DE" dirty="0"/>
          </a:p>
        </p:txBody>
      </p:sp>
      <p:sp>
        <p:nvSpPr>
          <p:cNvPr id="5" name="Fußzeilenplatzhalter 4"/>
          <p:cNvSpPr>
            <a:spLocks noGrp="1"/>
          </p:cNvSpPr>
          <p:nvPr>
            <p:ph type="ftr" sz="quarter" idx="11"/>
          </p:nvPr>
        </p:nvSpPr>
        <p:spPr/>
        <p:txBody>
          <a:bodyPr/>
          <a:lstStyle>
            <a:lvl1pPr>
              <a:defRPr>
                <a:solidFill>
                  <a:srgbClr val="033260"/>
                </a:solidFill>
              </a:defRPr>
            </a:lvl1pPr>
          </a:lstStyle>
          <a:p>
            <a:r>
              <a:rPr lang="de-DE" dirty="0"/>
              <a:t>45th Improving University Teaching Conference</a:t>
            </a:r>
          </a:p>
        </p:txBody>
      </p:sp>
      <p:sp>
        <p:nvSpPr>
          <p:cNvPr id="6" name="Foliennummernplatzhalter 5"/>
          <p:cNvSpPr>
            <a:spLocks noGrp="1"/>
          </p:cNvSpPr>
          <p:nvPr>
            <p:ph type="sldNum" sz="quarter" idx="12"/>
          </p:nvPr>
        </p:nvSpPr>
        <p:spPr/>
        <p:txBody>
          <a:bodyPr/>
          <a:lstStyle>
            <a:lvl1pPr>
              <a:defRPr>
                <a:solidFill>
                  <a:srgbClr val="033260"/>
                </a:solidFill>
              </a:defRPr>
            </a:lvl1pPr>
          </a:lstStyle>
          <a:p>
            <a:fld id="{D196B263-D5B2-4776-8B0D-6AA077604255}" type="slidenum">
              <a:rPr lang="de-DE" smtClean="0"/>
              <a:pPr/>
              <a:t>‹#›</a:t>
            </a:fld>
            <a:endParaRPr lang="de-DE"/>
          </a:p>
        </p:txBody>
      </p:sp>
    </p:spTree>
    <p:extLst>
      <p:ext uri="{BB962C8B-B14F-4D97-AF65-F5344CB8AC3E}">
        <p14:creationId xmlns:p14="http://schemas.microsoft.com/office/powerpoint/2010/main" val="23245551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584000"/>
            <a:ext cx="5181600" cy="4351338"/>
          </a:xfrm>
        </p:spPr>
        <p:txBody>
          <a:bodyPr/>
          <a:lstStyle>
            <a:lvl1pPr>
              <a:defRPr>
                <a:solidFill>
                  <a:srgbClr val="033260"/>
                </a:solidFill>
              </a:defRPr>
            </a:lvl1pPr>
            <a:lvl2pPr>
              <a:defRPr>
                <a:solidFill>
                  <a:srgbClr val="033260"/>
                </a:solidFill>
              </a:defRPr>
            </a:lvl2pPr>
            <a:lvl3pPr>
              <a:defRPr>
                <a:solidFill>
                  <a:srgbClr val="033260"/>
                </a:solidFill>
              </a:defRPr>
            </a:lvl3pPr>
            <a:lvl4pPr>
              <a:defRPr>
                <a:solidFill>
                  <a:srgbClr val="033260"/>
                </a:solidFill>
              </a:defRPr>
            </a:lvl4pPr>
            <a:lvl5pPr>
              <a:defRPr>
                <a:solidFill>
                  <a:srgbClr val="033260"/>
                </a:solidFill>
              </a:defRPr>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584000"/>
            <a:ext cx="5181600" cy="4351338"/>
          </a:xfrm>
        </p:spPr>
        <p:txBody>
          <a:bodyPr/>
          <a:lstStyle>
            <a:lvl1pPr>
              <a:defRPr>
                <a:solidFill>
                  <a:srgbClr val="033260"/>
                </a:solidFill>
              </a:defRPr>
            </a:lvl1pPr>
            <a:lvl2pPr>
              <a:defRPr>
                <a:solidFill>
                  <a:srgbClr val="033260"/>
                </a:solidFill>
              </a:defRPr>
            </a:lvl2pPr>
            <a:lvl3pPr>
              <a:defRPr>
                <a:solidFill>
                  <a:srgbClr val="033260"/>
                </a:solidFill>
              </a:defRPr>
            </a:lvl3pPr>
            <a:lvl4pPr>
              <a:defRPr>
                <a:solidFill>
                  <a:srgbClr val="033260"/>
                </a:solidFill>
              </a:defRPr>
            </a:lvl4pPr>
            <a:lvl5pPr>
              <a:defRPr>
                <a:solidFill>
                  <a:srgbClr val="033260"/>
                </a:solidFill>
              </a:defRPr>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a:solidFill>
                  <a:srgbClr val="033260"/>
                </a:solidFill>
              </a:defRPr>
            </a:lvl1pPr>
          </a:lstStyle>
          <a:p>
            <a:r>
              <a:rPr lang="de-DE"/>
              <a:t>July 1–3, 2020</a:t>
            </a:r>
            <a:endParaRPr lang="de-DE" dirty="0"/>
          </a:p>
        </p:txBody>
      </p:sp>
      <p:sp>
        <p:nvSpPr>
          <p:cNvPr id="6" name="Fußzeilenplatzhalter 5"/>
          <p:cNvSpPr>
            <a:spLocks noGrp="1"/>
          </p:cNvSpPr>
          <p:nvPr>
            <p:ph type="ftr" sz="quarter" idx="11"/>
          </p:nvPr>
        </p:nvSpPr>
        <p:spPr/>
        <p:txBody>
          <a:bodyPr/>
          <a:lstStyle>
            <a:lvl1pPr>
              <a:defRPr>
                <a:solidFill>
                  <a:srgbClr val="033260"/>
                </a:solidFill>
              </a:defRPr>
            </a:lvl1pPr>
          </a:lstStyle>
          <a:p>
            <a:r>
              <a:rPr lang="de-DE" dirty="0"/>
              <a:t>45th Improving University Teaching Conference</a:t>
            </a:r>
          </a:p>
        </p:txBody>
      </p:sp>
      <p:sp>
        <p:nvSpPr>
          <p:cNvPr id="7" name="Foliennummernplatzhalter 6"/>
          <p:cNvSpPr>
            <a:spLocks noGrp="1"/>
          </p:cNvSpPr>
          <p:nvPr>
            <p:ph type="sldNum" sz="quarter" idx="12"/>
          </p:nvPr>
        </p:nvSpPr>
        <p:spPr/>
        <p:txBody>
          <a:bodyPr/>
          <a:lstStyle>
            <a:lvl1pPr>
              <a:defRPr>
                <a:solidFill>
                  <a:srgbClr val="033260"/>
                </a:solidFill>
              </a:defRPr>
            </a:lvl1pPr>
          </a:lstStyle>
          <a:p>
            <a:fld id="{D196B263-D5B2-4776-8B0D-6AA077604255}" type="slidenum">
              <a:rPr lang="de-DE" smtClean="0"/>
              <a:pPr/>
              <a:t>‹#›</a:t>
            </a:fld>
            <a:endParaRPr lang="de-DE"/>
          </a:p>
        </p:txBody>
      </p:sp>
    </p:spTree>
    <p:extLst>
      <p:ext uri="{BB962C8B-B14F-4D97-AF65-F5344CB8AC3E}">
        <p14:creationId xmlns:p14="http://schemas.microsoft.com/office/powerpoint/2010/main" val="40654438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839788" y="1584000"/>
            <a:ext cx="5157787" cy="823912"/>
          </a:xfrm>
        </p:spPr>
        <p:txBody>
          <a:bodyPr anchor="b">
            <a:noAutofit/>
          </a:bodyPr>
          <a:lstStyle>
            <a:lvl1pPr marL="0" indent="0">
              <a:buNone/>
              <a:defRPr sz="2800" b="1">
                <a:solidFill>
                  <a:srgbClr val="0332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Formatvorlagen des Textmasters bearbeiten</a:t>
            </a:r>
          </a:p>
        </p:txBody>
      </p:sp>
      <p:sp>
        <p:nvSpPr>
          <p:cNvPr id="4" name="Inhaltsplatzhalter 3"/>
          <p:cNvSpPr>
            <a:spLocks noGrp="1"/>
          </p:cNvSpPr>
          <p:nvPr>
            <p:ph sz="half" idx="2"/>
          </p:nvPr>
        </p:nvSpPr>
        <p:spPr>
          <a:xfrm>
            <a:off x="839788" y="2505075"/>
            <a:ext cx="5157787" cy="3684588"/>
          </a:xfrm>
        </p:spPr>
        <p:txBody>
          <a:bodyPr>
            <a:normAutofit/>
          </a:bodyPr>
          <a:lstStyle>
            <a:lvl1pPr>
              <a:defRPr sz="2400">
                <a:solidFill>
                  <a:srgbClr val="033260"/>
                </a:solidFill>
              </a:defRPr>
            </a:lvl1pPr>
            <a:lvl2pPr>
              <a:defRPr sz="2000">
                <a:solidFill>
                  <a:srgbClr val="033260"/>
                </a:solidFill>
              </a:defRPr>
            </a:lvl2pPr>
            <a:lvl3pPr>
              <a:defRPr sz="1800">
                <a:solidFill>
                  <a:srgbClr val="033260"/>
                </a:solidFill>
              </a:defRPr>
            </a:lvl3pPr>
            <a:lvl4pPr>
              <a:defRPr sz="1600">
                <a:solidFill>
                  <a:srgbClr val="033260"/>
                </a:solidFill>
              </a:defRPr>
            </a:lvl4pPr>
            <a:lvl5pPr>
              <a:defRPr sz="1600">
                <a:solidFill>
                  <a:srgbClr val="033260"/>
                </a:solidFill>
              </a:defRPr>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Textplatzhalter 4"/>
          <p:cNvSpPr>
            <a:spLocks noGrp="1"/>
          </p:cNvSpPr>
          <p:nvPr>
            <p:ph type="body" sz="quarter" idx="3"/>
          </p:nvPr>
        </p:nvSpPr>
        <p:spPr>
          <a:xfrm>
            <a:off x="6172200" y="1584000"/>
            <a:ext cx="5183188" cy="823912"/>
          </a:xfrm>
        </p:spPr>
        <p:txBody>
          <a:bodyPr anchor="b">
            <a:noAutofit/>
          </a:bodyPr>
          <a:lstStyle>
            <a:lvl1pPr marL="0" indent="0">
              <a:buNone/>
              <a:defRPr sz="2800" b="1">
                <a:solidFill>
                  <a:srgbClr val="0332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normAutofit/>
          </a:bodyPr>
          <a:lstStyle>
            <a:lvl1pPr>
              <a:defRPr sz="2400">
                <a:solidFill>
                  <a:srgbClr val="033260"/>
                </a:solidFill>
              </a:defRPr>
            </a:lvl1pPr>
            <a:lvl2pPr>
              <a:defRPr sz="2000">
                <a:solidFill>
                  <a:srgbClr val="033260"/>
                </a:solidFill>
              </a:defRPr>
            </a:lvl2pPr>
            <a:lvl3pPr>
              <a:defRPr sz="1800">
                <a:solidFill>
                  <a:srgbClr val="033260"/>
                </a:solidFill>
              </a:defRPr>
            </a:lvl3pPr>
            <a:lvl4pPr>
              <a:defRPr sz="1600">
                <a:solidFill>
                  <a:srgbClr val="033260"/>
                </a:solidFill>
              </a:defRPr>
            </a:lvl4pPr>
            <a:lvl5pPr>
              <a:defRPr sz="1600">
                <a:solidFill>
                  <a:srgbClr val="033260"/>
                </a:solidFill>
              </a:defRPr>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lvl1pPr>
              <a:defRPr>
                <a:solidFill>
                  <a:srgbClr val="033260"/>
                </a:solidFill>
              </a:defRPr>
            </a:lvl1pPr>
          </a:lstStyle>
          <a:p>
            <a:r>
              <a:rPr lang="de-DE"/>
              <a:t>July 1–3, 2020</a:t>
            </a:r>
            <a:endParaRPr lang="de-DE" dirty="0"/>
          </a:p>
        </p:txBody>
      </p:sp>
      <p:sp>
        <p:nvSpPr>
          <p:cNvPr id="8" name="Fußzeilenplatzhalter 7"/>
          <p:cNvSpPr>
            <a:spLocks noGrp="1"/>
          </p:cNvSpPr>
          <p:nvPr>
            <p:ph type="ftr" sz="quarter" idx="11"/>
          </p:nvPr>
        </p:nvSpPr>
        <p:spPr/>
        <p:txBody>
          <a:bodyPr/>
          <a:lstStyle>
            <a:lvl1pPr>
              <a:defRPr>
                <a:solidFill>
                  <a:srgbClr val="033260"/>
                </a:solidFill>
              </a:defRPr>
            </a:lvl1pPr>
          </a:lstStyle>
          <a:p>
            <a:r>
              <a:rPr lang="de-DE" dirty="0"/>
              <a:t>45th Improving University Teaching Conference</a:t>
            </a:r>
          </a:p>
        </p:txBody>
      </p:sp>
      <p:sp>
        <p:nvSpPr>
          <p:cNvPr id="9" name="Foliennummernplatzhalter 8"/>
          <p:cNvSpPr>
            <a:spLocks noGrp="1"/>
          </p:cNvSpPr>
          <p:nvPr>
            <p:ph type="sldNum" sz="quarter" idx="12"/>
          </p:nvPr>
        </p:nvSpPr>
        <p:spPr/>
        <p:txBody>
          <a:bodyPr/>
          <a:lstStyle>
            <a:lvl1pPr>
              <a:defRPr>
                <a:solidFill>
                  <a:srgbClr val="033260"/>
                </a:solidFill>
              </a:defRPr>
            </a:lvl1pPr>
          </a:lstStyle>
          <a:p>
            <a:fld id="{D196B263-D5B2-4776-8B0D-6AA077604255}" type="slidenum">
              <a:rPr lang="de-DE" smtClean="0"/>
              <a:pPr/>
              <a:t>‹#›</a:t>
            </a:fld>
            <a:endParaRPr lang="de-DE"/>
          </a:p>
        </p:txBody>
      </p:sp>
      <p:sp>
        <p:nvSpPr>
          <p:cNvPr id="10" name="Titel 1"/>
          <p:cNvSpPr>
            <a:spLocks noGrp="1"/>
          </p:cNvSpPr>
          <p:nvPr>
            <p:ph type="title"/>
          </p:nvPr>
        </p:nvSpPr>
        <p:spPr>
          <a:xfrm>
            <a:off x="838200" y="365125"/>
            <a:ext cx="10515600" cy="730069"/>
          </a:xfrm>
        </p:spPr>
        <p:txBody>
          <a:bodyPr/>
          <a:lstStyle/>
          <a:p>
            <a:r>
              <a:rPr lang="de-DE"/>
              <a:t>Titelmasterformat durch Klicken bearbeiten</a:t>
            </a:r>
          </a:p>
        </p:txBody>
      </p:sp>
    </p:spTree>
    <p:extLst>
      <p:ext uri="{BB962C8B-B14F-4D97-AF65-F5344CB8AC3E}">
        <p14:creationId xmlns:p14="http://schemas.microsoft.com/office/powerpoint/2010/main" val="37052390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lvl1pPr>
              <a:defRPr>
                <a:solidFill>
                  <a:srgbClr val="033260"/>
                </a:solidFill>
              </a:defRPr>
            </a:lvl1pPr>
          </a:lstStyle>
          <a:p>
            <a:r>
              <a:rPr lang="de-DE"/>
              <a:t>July 1–3, 2020</a:t>
            </a:r>
            <a:endParaRPr lang="de-DE" dirty="0"/>
          </a:p>
        </p:txBody>
      </p:sp>
      <p:sp>
        <p:nvSpPr>
          <p:cNvPr id="4" name="Fußzeilenplatzhalter 3"/>
          <p:cNvSpPr>
            <a:spLocks noGrp="1"/>
          </p:cNvSpPr>
          <p:nvPr>
            <p:ph type="ftr" sz="quarter" idx="11"/>
          </p:nvPr>
        </p:nvSpPr>
        <p:spPr/>
        <p:txBody>
          <a:bodyPr/>
          <a:lstStyle>
            <a:lvl1pPr>
              <a:defRPr>
                <a:solidFill>
                  <a:srgbClr val="033260"/>
                </a:solidFill>
              </a:defRPr>
            </a:lvl1pPr>
          </a:lstStyle>
          <a:p>
            <a:r>
              <a:rPr lang="de-DE" dirty="0"/>
              <a:t>45th Improving University Teaching Conference</a:t>
            </a:r>
          </a:p>
        </p:txBody>
      </p:sp>
      <p:sp>
        <p:nvSpPr>
          <p:cNvPr id="5" name="Foliennummernplatzhalter 4"/>
          <p:cNvSpPr>
            <a:spLocks noGrp="1"/>
          </p:cNvSpPr>
          <p:nvPr>
            <p:ph type="sldNum" sz="quarter" idx="12"/>
          </p:nvPr>
        </p:nvSpPr>
        <p:spPr/>
        <p:txBody>
          <a:bodyPr/>
          <a:lstStyle>
            <a:lvl1pPr>
              <a:defRPr>
                <a:solidFill>
                  <a:srgbClr val="033260"/>
                </a:solidFill>
              </a:defRPr>
            </a:lvl1pPr>
          </a:lstStyle>
          <a:p>
            <a:fld id="{D196B263-D5B2-4776-8B0D-6AA077604255}" type="slidenum">
              <a:rPr lang="de-DE" smtClean="0"/>
              <a:pPr/>
              <a:t>‹#›</a:t>
            </a:fld>
            <a:endParaRPr lang="de-DE"/>
          </a:p>
        </p:txBody>
      </p:sp>
    </p:spTree>
    <p:extLst>
      <p:ext uri="{BB962C8B-B14F-4D97-AF65-F5344CB8AC3E}">
        <p14:creationId xmlns:p14="http://schemas.microsoft.com/office/powerpoint/2010/main" val="40615258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solidFill>
                  <a:srgbClr val="033260"/>
                </a:solidFill>
              </a:defRPr>
            </a:lvl1pPr>
          </a:lstStyle>
          <a:p>
            <a:r>
              <a:rPr lang="de-DE"/>
              <a:t>July 1–3, 2020</a:t>
            </a:r>
            <a:endParaRPr lang="de-DE" dirty="0"/>
          </a:p>
        </p:txBody>
      </p:sp>
      <p:sp>
        <p:nvSpPr>
          <p:cNvPr id="3" name="Fußzeilenplatzhalter 2"/>
          <p:cNvSpPr>
            <a:spLocks noGrp="1"/>
          </p:cNvSpPr>
          <p:nvPr>
            <p:ph type="ftr" sz="quarter" idx="11"/>
          </p:nvPr>
        </p:nvSpPr>
        <p:spPr/>
        <p:txBody>
          <a:bodyPr/>
          <a:lstStyle>
            <a:lvl1pPr>
              <a:defRPr>
                <a:solidFill>
                  <a:srgbClr val="033260"/>
                </a:solidFill>
              </a:defRPr>
            </a:lvl1pPr>
          </a:lstStyle>
          <a:p>
            <a:r>
              <a:rPr lang="de-DE" dirty="0"/>
              <a:t>45th Improving University Teaching Conference</a:t>
            </a:r>
          </a:p>
        </p:txBody>
      </p:sp>
      <p:sp>
        <p:nvSpPr>
          <p:cNvPr id="4" name="Foliennummernplatzhalter 3"/>
          <p:cNvSpPr>
            <a:spLocks noGrp="1"/>
          </p:cNvSpPr>
          <p:nvPr>
            <p:ph type="sldNum" sz="quarter" idx="12"/>
          </p:nvPr>
        </p:nvSpPr>
        <p:spPr/>
        <p:txBody>
          <a:bodyPr/>
          <a:lstStyle>
            <a:lvl1pPr>
              <a:defRPr>
                <a:solidFill>
                  <a:srgbClr val="033260"/>
                </a:solidFill>
              </a:defRPr>
            </a:lvl1pPr>
          </a:lstStyle>
          <a:p>
            <a:fld id="{D196B263-D5B2-4776-8B0D-6AA077604255}" type="slidenum">
              <a:rPr lang="de-DE" smtClean="0"/>
              <a:pPr/>
              <a:t>‹#›</a:t>
            </a:fld>
            <a:endParaRPr lang="de-DE"/>
          </a:p>
        </p:txBody>
      </p:sp>
    </p:spTree>
    <p:extLst>
      <p:ext uri="{BB962C8B-B14F-4D97-AF65-F5344CB8AC3E}">
        <p14:creationId xmlns:p14="http://schemas.microsoft.com/office/powerpoint/2010/main" val="26427015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dirty="0"/>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839788" y="2057400"/>
            <a:ext cx="3932237" cy="3811588"/>
          </a:xfrm>
        </p:spPr>
        <p:txBody>
          <a:bodyPr>
            <a:normAutofit/>
          </a:bodyPr>
          <a:lstStyle>
            <a:lvl1pPr marL="0" indent="0">
              <a:buNone/>
              <a:defRPr sz="2000">
                <a:solidFill>
                  <a:srgbClr val="033260"/>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dirty="0" err="1"/>
              <a:t>Formatvorlagen</a:t>
            </a:r>
            <a:r>
              <a:rPr lang="en-US" noProof="0" dirty="0"/>
              <a:t> des </a:t>
            </a:r>
            <a:r>
              <a:rPr lang="en-US" noProof="0" dirty="0" err="1"/>
              <a:t>Textmasters</a:t>
            </a:r>
            <a:r>
              <a:rPr lang="en-US" noProof="0" dirty="0"/>
              <a:t> </a:t>
            </a:r>
            <a:r>
              <a:rPr lang="en-US" noProof="0" dirty="0" err="1"/>
              <a:t>bearbeiten</a:t>
            </a:r>
            <a:endParaRPr lang="en-US" noProof="0" dirty="0"/>
          </a:p>
        </p:txBody>
      </p:sp>
      <p:sp>
        <p:nvSpPr>
          <p:cNvPr id="5" name="Datumsplatzhalter 4"/>
          <p:cNvSpPr>
            <a:spLocks noGrp="1"/>
          </p:cNvSpPr>
          <p:nvPr>
            <p:ph type="dt" sz="half" idx="10"/>
          </p:nvPr>
        </p:nvSpPr>
        <p:spPr/>
        <p:txBody>
          <a:bodyPr/>
          <a:lstStyle>
            <a:lvl1pPr>
              <a:defRPr>
                <a:solidFill>
                  <a:srgbClr val="033260"/>
                </a:solidFill>
              </a:defRPr>
            </a:lvl1pPr>
          </a:lstStyle>
          <a:p>
            <a:r>
              <a:rPr lang="en-US" noProof="0" dirty="0"/>
              <a:t>July 1–3, 2020</a:t>
            </a:r>
          </a:p>
        </p:txBody>
      </p:sp>
      <p:sp>
        <p:nvSpPr>
          <p:cNvPr id="6" name="Fußzeilenplatzhalter 5"/>
          <p:cNvSpPr>
            <a:spLocks noGrp="1"/>
          </p:cNvSpPr>
          <p:nvPr>
            <p:ph type="ftr" sz="quarter" idx="11"/>
          </p:nvPr>
        </p:nvSpPr>
        <p:spPr/>
        <p:txBody>
          <a:bodyPr/>
          <a:lstStyle>
            <a:lvl1pPr>
              <a:defRPr>
                <a:solidFill>
                  <a:srgbClr val="033260"/>
                </a:solidFill>
              </a:defRPr>
            </a:lvl1pPr>
          </a:lstStyle>
          <a:p>
            <a:r>
              <a:rPr lang="en-US" noProof="0" dirty="0"/>
              <a:t>45th Improving University Teaching Conference</a:t>
            </a:r>
          </a:p>
        </p:txBody>
      </p:sp>
      <p:sp>
        <p:nvSpPr>
          <p:cNvPr id="7" name="Foliennummernplatzhalter 6"/>
          <p:cNvSpPr>
            <a:spLocks noGrp="1"/>
          </p:cNvSpPr>
          <p:nvPr>
            <p:ph type="sldNum" sz="quarter" idx="12"/>
          </p:nvPr>
        </p:nvSpPr>
        <p:spPr/>
        <p:txBody>
          <a:bodyPr/>
          <a:lstStyle>
            <a:lvl1pPr>
              <a:defRPr>
                <a:solidFill>
                  <a:srgbClr val="033260"/>
                </a:solidFill>
              </a:defRPr>
            </a:lvl1pPr>
          </a:lstStyle>
          <a:p>
            <a:fld id="{D196B263-D5B2-4776-8B0D-6AA077604255}" type="slidenum">
              <a:rPr lang="en-US" noProof="0" smtClean="0"/>
              <a:pPr/>
              <a:t>‹#›</a:t>
            </a:fld>
            <a:endParaRPr lang="en-US" noProof="0" dirty="0"/>
          </a:p>
        </p:txBody>
      </p:sp>
    </p:spTree>
    <p:extLst>
      <p:ext uri="{BB962C8B-B14F-4D97-AF65-F5344CB8AC3E}">
        <p14:creationId xmlns:p14="http://schemas.microsoft.com/office/powerpoint/2010/main" val="2928842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524000" y="3602038"/>
            <a:ext cx="9144000" cy="1655762"/>
          </a:xfrm>
        </p:spPr>
        <p:txBody>
          <a:bodyPr/>
          <a:lstStyle>
            <a:lvl1pPr marL="0" indent="0" algn="ctr">
              <a:buNone/>
              <a:defRPr sz="2400">
                <a:solidFill>
                  <a:srgbClr val="03326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Formatvorlage des Untertitelmasters durch Klicken bearbeiten</a:t>
            </a:r>
          </a:p>
        </p:txBody>
      </p:sp>
      <p:sp>
        <p:nvSpPr>
          <p:cNvPr id="7" name="Datumsplatzhalter 6"/>
          <p:cNvSpPr>
            <a:spLocks noGrp="1"/>
          </p:cNvSpPr>
          <p:nvPr>
            <p:ph type="dt" sz="half" idx="10"/>
          </p:nvPr>
        </p:nvSpPr>
        <p:spPr/>
        <p:txBody>
          <a:bodyPr/>
          <a:lstStyle>
            <a:lvl1pPr>
              <a:defRPr>
                <a:solidFill>
                  <a:srgbClr val="033260"/>
                </a:solidFill>
              </a:defRPr>
            </a:lvl1pPr>
          </a:lstStyle>
          <a:p>
            <a:r>
              <a:rPr lang="de-DE" dirty="0" err="1"/>
              <a:t>July</a:t>
            </a:r>
            <a:r>
              <a:rPr lang="de-DE" dirty="0"/>
              <a:t> 21–23, 2021</a:t>
            </a:r>
          </a:p>
        </p:txBody>
      </p:sp>
      <p:sp>
        <p:nvSpPr>
          <p:cNvPr id="8" name="Fußzeilenplatzhalter 7"/>
          <p:cNvSpPr>
            <a:spLocks noGrp="1"/>
          </p:cNvSpPr>
          <p:nvPr>
            <p:ph type="ftr" sz="quarter" idx="11"/>
          </p:nvPr>
        </p:nvSpPr>
        <p:spPr/>
        <p:txBody>
          <a:bodyPr/>
          <a:lstStyle>
            <a:lvl1pPr>
              <a:defRPr>
                <a:solidFill>
                  <a:srgbClr val="033260"/>
                </a:solidFill>
              </a:defRPr>
            </a:lvl1pPr>
          </a:lstStyle>
          <a:p>
            <a:r>
              <a:rPr lang="de-DE" dirty="0"/>
              <a:t>46th Improving University Teaching Conference</a:t>
            </a:r>
          </a:p>
        </p:txBody>
      </p:sp>
      <p:sp>
        <p:nvSpPr>
          <p:cNvPr id="9" name="Foliennummernplatzhalter 8"/>
          <p:cNvSpPr>
            <a:spLocks noGrp="1"/>
          </p:cNvSpPr>
          <p:nvPr>
            <p:ph type="sldNum" sz="quarter" idx="12"/>
          </p:nvPr>
        </p:nvSpPr>
        <p:spPr/>
        <p:txBody>
          <a:bodyPr/>
          <a:lstStyle>
            <a:lvl1pPr>
              <a:defRPr>
                <a:solidFill>
                  <a:srgbClr val="033260"/>
                </a:solidFill>
              </a:defRPr>
            </a:lvl1pPr>
          </a:lstStyle>
          <a:p>
            <a:fld id="{D196B263-D5B2-4776-8B0D-6AA077604255}" type="slidenum">
              <a:rPr lang="de-DE" smtClean="0"/>
              <a:pPr/>
              <a:t>‹#›</a:t>
            </a:fld>
            <a:endParaRPr lang="de-DE" dirty="0"/>
          </a:p>
        </p:txBody>
      </p:sp>
      <p:sp>
        <p:nvSpPr>
          <p:cNvPr id="10" name="Titel 9"/>
          <p:cNvSpPr>
            <a:spLocks noGrp="1"/>
          </p:cNvSpPr>
          <p:nvPr>
            <p:ph type="title"/>
          </p:nvPr>
        </p:nvSpPr>
        <p:spPr>
          <a:xfrm>
            <a:off x="838200" y="2676018"/>
            <a:ext cx="10515600" cy="730069"/>
          </a:xfrm>
        </p:spPr>
        <p:txBody>
          <a:bodyPr/>
          <a:lstStyle>
            <a:lvl1pPr algn="ctr">
              <a:defRPr/>
            </a:lvl1pPr>
          </a:lstStyle>
          <a:p>
            <a:r>
              <a:rPr lang="de-DE" dirty="0"/>
              <a:t>Titelmasterformat durch Klicken bearbeiten</a:t>
            </a:r>
          </a:p>
        </p:txBody>
      </p:sp>
    </p:spTree>
    <p:extLst>
      <p:ext uri="{BB962C8B-B14F-4D97-AF65-F5344CB8AC3E}">
        <p14:creationId xmlns:p14="http://schemas.microsoft.com/office/powerpoint/2010/main" val="1112621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a:xfrm>
            <a:off x="838200" y="1584000"/>
            <a:ext cx="10515600" cy="4624889"/>
          </a:xfrm>
        </p:spPr>
        <p:txBody>
          <a:bodyPr/>
          <a:lstStyle>
            <a:lvl1pPr>
              <a:defRPr>
                <a:solidFill>
                  <a:srgbClr val="033260"/>
                </a:solidFill>
              </a:defRPr>
            </a:lvl1pPr>
            <a:lvl2pPr>
              <a:defRPr>
                <a:solidFill>
                  <a:srgbClr val="033260"/>
                </a:solidFill>
              </a:defRPr>
            </a:lvl2pPr>
            <a:lvl3pPr>
              <a:defRPr>
                <a:solidFill>
                  <a:srgbClr val="033260"/>
                </a:solidFill>
              </a:defRPr>
            </a:lvl3pPr>
            <a:lvl4pPr>
              <a:defRPr>
                <a:solidFill>
                  <a:srgbClr val="033260"/>
                </a:solidFill>
              </a:defRPr>
            </a:lvl4pPr>
            <a:lvl5pPr>
              <a:defRPr>
                <a:solidFill>
                  <a:srgbClr val="033260"/>
                </a:solidFill>
              </a:defRPr>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lvl1pPr>
              <a:defRPr>
                <a:solidFill>
                  <a:srgbClr val="033260"/>
                </a:solidFill>
              </a:defRPr>
            </a:lvl1pPr>
          </a:lstStyle>
          <a:p>
            <a:r>
              <a:rPr lang="de-DE" dirty="0" err="1"/>
              <a:t>July</a:t>
            </a:r>
            <a:r>
              <a:rPr lang="de-DE" dirty="0"/>
              <a:t> 21–23, 2021</a:t>
            </a:r>
          </a:p>
        </p:txBody>
      </p:sp>
      <p:sp>
        <p:nvSpPr>
          <p:cNvPr id="5" name="Fußzeilenplatzhalter 4"/>
          <p:cNvSpPr>
            <a:spLocks noGrp="1"/>
          </p:cNvSpPr>
          <p:nvPr>
            <p:ph type="ftr" sz="quarter" idx="11"/>
          </p:nvPr>
        </p:nvSpPr>
        <p:spPr/>
        <p:txBody>
          <a:bodyPr/>
          <a:lstStyle>
            <a:lvl1pPr>
              <a:defRPr>
                <a:solidFill>
                  <a:srgbClr val="033260"/>
                </a:solidFill>
              </a:defRPr>
            </a:lvl1pPr>
          </a:lstStyle>
          <a:p>
            <a:r>
              <a:rPr lang="de-DE" dirty="0"/>
              <a:t>46th Improving University Teaching Conference</a:t>
            </a:r>
          </a:p>
        </p:txBody>
      </p:sp>
      <p:sp>
        <p:nvSpPr>
          <p:cNvPr id="6" name="Foliennummernplatzhalter 5"/>
          <p:cNvSpPr>
            <a:spLocks noGrp="1"/>
          </p:cNvSpPr>
          <p:nvPr>
            <p:ph type="sldNum" sz="quarter" idx="12"/>
          </p:nvPr>
        </p:nvSpPr>
        <p:spPr/>
        <p:txBody>
          <a:bodyPr/>
          <a:lstStyle>
            <a:lvl1pPr>
              <a:defRPr>
                <a:solidFill>
                  <a:srgbClr val="033260"/>
                </a:solidFill>
              </a:defRPr>
            </a:lvl1pPr>
          </a:lstStyle>
          <a:p>
            <a:fld id="{D196B263-D5B2-4776-8B0D-6AA077604255}" type="slidenum">
              <a:rPr lang="de-DE" smtClean="0"/>
              <a:pPr/>
              <a:t>‹#›</a:t>
            </a:fld>
            <a:endParaRPr lang="de-DE"/>
          </a:p>
        </p:txBody>
      </p:sp>
    </p:spTree>
    <p:extLst>
      <p:ext uri="{BB962C8B-B14F-4D97-AF65-F5344CB8AC3E}">
        <p14:creationId xmlns:p14="http://schemas.microsoft.com/office/powerpoint/2010/main" val="1883479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584000"/>
            <a:ext cx="5181600" cy="4351338"/>
          </a:xfrm>
        </p:spPr>
        <p:txBody>
          <a:bodyPr/>
          <a:lstStyle>
            <a:lvl1pPr>
              <a:defRPr>
                <a:solidFill>
                  <a:srgbClr val="033260"/>
                </a:solidFill>
              </a:defRPr>
            </a:lvl1pPr>
            <a:lvl2pPr>
              <a:defRPr>
                <a:solidFill>
                  <a:srgbClr val="033260"/>
                </a:solidFill>
              </a:defRPr>
            </a:lvl2pPr>
            <a:lvl3pPr>
              <a:defRPr>
                <a:solidFill>
                  <a:srgbClr val="033260"/>
                </a:solidFill>
              </a:defRPr>
            </a:lvl3pPr>
            <a:lvl4pPr>
              <a:defRPr>
                <a:solidFill>
                  <a:srgbClr val="033260"/>
                </a:solidFill>
              </a:defRPr>
            </a:lvl4pPr>
            <a:lvl5pPr>
              <a:defRPr>
                <a:solidFill>
                  <a:srgbClr val="033260"/>
                </a:solidFill>
              </a:defRPr>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584000"/>
            <a:ext cx="5181600" cy="4351338"/>
          </a:xfrm>
        </p:spPr>
        <p:txBody>
          <a:bodyPr/>
          <a:lstStyle>
            <a:lvl1pPr>
              <a:defRPr>
                <a:solidFill>
                  <a:srgbClr val="033260"/>
                </a:solidFill>
              </a:defRPr>
            </a:lvl1pPr>
            <a:lvl2pPr>
              <a:defRPr>
                <a:solidFill>
                  <a:srgbClr val="033260"/>
                </a:solidFill>
              </a:defRPr>
            </a:lvl2pPr>
            <a:lvl3pPr>
              <a:defRPr>
                <a:solidFill>
                  <a:srgbClr val="033260"/>
                </a:solidFill>
              </a:defRPr>
            </a:lvl3pPr>
            <a:lvl4pPr>
              <a:defRPr>
                <a:solidFill>
                  <a:srgbClr val="033260"/>
                </a:solidFill>
              </a:defRPr>
            </a:lvl4pPr>
            <a:lvl5pPr>
              <a:defRPr>
                <a:solidFill>
                  <a:srgbClr val="033260"/>
                </a:solidFill>
              </a:defRPr>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a:solidFill>
                  <a:srgbClr val="033260"/>
                </a:solidFill>
              </a:defRPr>
            </a:lvl1pPr>
          </a:lstStyle>
          <a:p>
            <a:r>
              <a:rPr lang="de-DE" dirty="0" err="1"/>
              <a:t>July</a:t>
            </a:r>
            <a:r>
              <a:rPr lang="de-DE" dirty="0"/>
              <a:t> 21–23, 2021</a:t>
            </a:r>
          </a:p>
        </p:txBody>
      </p:sp>
      <p:sp>
        <p:nvSpPr>
          <p:cNvPr id="6" name="Fußzeilenplatzhalter 5"/>
          <p:cNvSpPr>
            <a:spLocks noGrp="1"/>
          </p:cNvSpPr>
          <p:nvPr>
            <p:ph type="ftr" sz="quarter" idx="11"/>
          </p:nvPr>
        </p:nvSpPr>
        <p:spPr/>
        <p:txBody>
          <a:bodyPr/>
          <a:lstStyle>
            <a:lvl1pPr>
              <a:defRPr>
                <a:solidFill>
                  <a:srgbClr val="033260"/>
                </a:solidFill>
              </a:defRPr>
            </a:lvl1pPr>
          </a:lstStyle>
          <a:p>
            <a:r>
              <a:rPr lang="de-DE" dirty="0"/>
              <a:t>46th Improving University Teaching Conference</a:t>
            </a:r>
          </a:p>
        </p:txBody>
      </p:sp>
      <p:sp>
        <p:nvSpPr>
          <p:cNvPr id="7" name="Foliennummernplatzhalter 6"/>
          <p:cNvSpPr>
            <a:spLocks noGrp="1"/>
          </p:cNvSpPr>
          <p:nvPr>
            <p:ph type="sldNum" sz="quarter" idx="12"/>
          </p:nvPr>
        </p:nvSpPr>
        <p:spPr/>
        <p:txBody>
          <a:bodyPr/>
          <a:lstStyle>
            <a:lvl1pPr>
              <a:defRPr>
                <a:solidFill>
                  <a:srgbClr val="033260"/>
                </a:solidFill>
              </a:defRPr>
            </a:lvl1pPr>
          </a:lstStyle>
          <a:p>
            <a:fld id="{D196B263-D5B2-4776-8B0D-6AA077604255}" type="slidenum">
              <a:rPr lang="de-DE" smtClean="0"/>
              <a:pPr/>
              <a:t>‹#›</a:t>
            </a:fld>
            <a:endParaRPr lang="de-DE"/>
          </a:p>
        </p:txBody>
      </p:sp>
    </p:spTree>
    <p:extLst>
      <p:ext uri="{BB962C8B-B14F-4D97-AF65-F5344CB8AC3E}">
        <p14:creationId xmlns:p14="http://schemas.microsoft.com/office/powerpoint/2010/main" val="474553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839788" y="1584000"/>
            <a:ext cx="5157787" cy="823912"/>
          </a:xfrm>
        </p:spPr>
        <p:txBody>
          <a:bodyPr anchor="b">
            <a:noAutofit/>
          </a:bodyPr>
          <a:lstStyle>
            <a:lvl1pPr marL="0" indent="0">
              <a:buNone/>
              <a:defRPr sz="2800" b="1">
                <a:solidFill>
                  <a:srgbClr val="0332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Formatvorlagen des Textmasters bearbeiten</a:t>
            </a:r>
          </a:p>
        </p:txBody>
      </p:sp>
      <p:sp>
        <p:nvSpPr>
          <p:cNvPr id="4" name="Inhaltsplatzhalter 3"/>
          <p:cNvSpPr>
            <a:spLocks noGrp="1"/>
          </p:cNvSpPr>
          <p:nvPr>
            <p:ph sz="half" idx="2"/>
          </p:nvPr>
        </p:nvSpPr>
        <p:spPr>
          <a:xfrm>
            <a:off x="839788" y="2505075"/>
            <a:ext cx="5157787" cy="3684588"/>
          </a:xfrm>
        </p:spPr>
        <p:txBody>
          <a:bodyPr>
            <a:normAutofit/>
          </a:bodyPr>
          <a:lstStyle>
            <a:lvl1pPr>
              <a:defRPr sz="2400">
                <a:solidFill>
                  <a:srgbClr val="033260"/>
                </a:solidFill>
              </a:defRPr>
            </a:lvl1pPr>
            <a:lvl2pPr>
              <a:defRPr sz="2000">
                <a:solidFill>
                  <a:srgbClr val="033260"/>
                </a:solidFill>
              </a:defRPr>
            </a:lvl2pPr>
            <a:lvl3pPr>
              <a:defRPr sz="1800">
                <a:solidFill>
                  <a:srgbClr val="033260"/>
                </a:solidFill>
              </a:defRPr>
            </a:lvl3pPr>
            <a:lvl4pPr>
              <a:defRPr sz="1600">
                <a:solidFill>
                  <a:srgbClr val="033260"/>
                </a:solidFill>
              </a:defRPr>
            </a:lvl4pPr>
            <a:lvl5pPr>
              <a:defRPr sz="1600">
                <a:solidFill>
                  <a:srgbClr val="033260"/>
                </a:solidFill>
              </a:defRPr>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Textplatzhalter 4"/>
          <p:cNvSpPr>
            <a:spLocks noGrp="1"/>
          </p:cNvSpPr>
          <p:nvPr>
            <p:ph type="body" sz="quarter" idx="3"/>
          </p:nvPr>
        </p:nvSpPr>
        <p:spPr>
          <a:xfrm>
            <a:off x="6172200" y="1584000"/>
            <a:ext cx="5183188" cy="823912"/>
          </a:xfrm>
        </p:spPr>
        <p:txBody>
          <a:bodyPr anchor="b">
            <a:noAutofit/>
          </a:bodyPr>
          <a:lstStyle>
            <a:lvl1pPr marL="0" indent="0">
              <a:buNone/>
              <a:defRPr sz="2800" b="1">
                <a:solidFill>
                  <a:srgbClr val="0332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normAutofit/>
          </a:bodyPr>
          <a:lstStyle>
            <a:lvl1pPr>
              <a:defRPr sz="2400">
                <a:solidFill>
                  <a:srgbClr val="033260"/>
                </a:solidFill>
              </a:defRPr>
            </a:lvl1pPr>
            <a:lvl2pPr>
              <a:defRPr sz="2000">
                <a:solidFill>
                  <a:srgbClr val="033260"/>
                </a:solidFill>
              </a:defRPr>
            </a:lvl2pPr>
            <a:lvl3pPr>
              <a:defRPr sz="1800">
                <a:solidFill>
                  <a:srgbClr val="033260"/>
                </a:solidFill>
              </a:defRPr>
            </a:lvl3pPr>
            <a:lvl4pPr>
              <a:defRPr sz="1600">
                <a:solidFill>
                  <a:srgbClr val="033260"/>
                </a:solidFill>
              </a:defRPr>
            </a:lvl4pPr>
            <a:lvl5pPr>
              <a:defRPr sz="1600">
                <a:solidFill>
                  <a:srgbClr val="033260"/>
                </a:solidFill>
              </a:defRPr>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lvl1pPr>
              <a:defRPr>
                <a:solidFill>
                  <a:srgbClr val="033260"/>
                </a:solidFill>
              </a:defRPr>
            </a:lvl1pPr>
          </a:lstStyle>
          <a:p>
            <a:r>
              <a:rPr lang="de-DE" dirty="0" err="1"/>
              <a:t>July</a:t>
            </a:r>
            <a:r>
              <a:rPr lang="de-DE" dirty="0"/>
              <a:t> 21–23, 2021</a:t>
            </a:r>
          </a:p>
        </p:txBody>
      </p:sp>
      <p:sp>
        <p:nvSpPr>
          <p:cNvPr id="8" name="Fußzeilenplatzhalter 7"/>
          <p:cNvSpPr>
            <a:spLocks noGrp="1"/>
          </p:cNvSpPr>
          <p:nvPr>
            <p:ph type="ftr" sz="quarter" idx="11"/>
          </p:nvPr>
        </p:nvSpPr>
        <p:spPr/>
        <p:txBody>
          <a:bodyPr/>
          <a:lstStyle>
            <a:lvl1pPr>
              <a:defRPr>
                <a:solidFill>
                  <a:srgbClr val="033260"/>
                </a:solidFill>
              </a:defRPr>
            </a:lvl1pPr>
          </a:lstStyle>
          <a:p>
            <a:r>
              <a:rPr lang="de-DE" dirty="0"/>
              <a:t>46th Improving University Teaching Conference</a:t>
            </a:r>
          </a:p>
        </p:txBody>
      </p:sp>
      <p:sp>
        <p:nvSpPr>
          <p:cNvPr id="9" name="Foliennummernplatzhalter 8"/>
          <p:cNvSpPr>
            <a:spLocks noGrp="1"/>
          </p:cNvSpPr>
          <p:nvPr>
            <p:ph type="sldNum" sz="quarter" idx="12"/>
          </p:nvPr>
        </p:nvSpPr>
        <p:spPr/>
        <p:txBody>
          <a:bodyPr/>
          <a:lstStyle>
            <a:lvl1pPr>
              <a:defRPr>
                <a:solidFill>
                  <a:srgbClr val="033260"/>
                </a:solidFill>
              </a:defRPr>
            </a:lvl1pPr>
          </a:lstStyle>
          <a:p>
            <a:fld id="{D196B263-D5B2-4776-8B0D-6AA077604255}" type="slidenum">
              <a:rPr lang="de-DE" smtClean="0"/>
              <a:pPr/>
              <a:t>‹#›</a:t>
            </a:fld>
            <a:endParaRPr lang="de-DE"/>
          </a:p>
        </p:txBody>
      </p:sp>
      <p:sp>
        <p:nvSpPr>
          <p:cNvPr id="10" name="Titel 1"/>
          <p:cNvSpPr>
            <a:spLocks noGrp="1"/>
          </p:cNvSpPr>
          <p:nvPr>
            <p:ph type="title"/>
          </p:nvPr>
        </p:nvSpPr>
        <p:spPr>
          <a:xfrm>
            <a:off x="838200" y="365125"/>
            <a:ext cx="10515600" cy="730069"/>
          </a:xfrm>
        </p:spPr>
        <p:txBody>
          <a:bodyPr/>
          <a:lstStyle/>
          <a:p>
            <a:r>
              <a:rPr lang="de-DE"/>
              <a:t>Titelmasterformat durch Klicken bearbeiten</a:t>
            </a:r>
          </a:p>
        </p:txBody>
      </p:sp>
    </p:spTree>
    <p:extLst>
      <p:ext uri="{BB962C8B-B14F-4D97-AF65-F5344CB8AC3E}">
        <p14:creationId xmlns:p14="http://schemas.microsoft.com/office/powerpoint/2010/main" val="715343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lvl1pPr>
              <a:defRPr>
                <a:solidFill>
                  <a:srgbClr val="033260"/>
                </a:solidFill>
              </a:defRPr>
            </a:lvl1pPr>
          </a:lstStyle>
          <a:p>
            <a:r>
              <a:rPr lang="de-DE" dirty="0" err="1"/>
              <a:t>July</a:t>
            </a:r>
            <a:r>
              <a:rPr lang="de-DE" dirty="0"/>
              <a:t> 21–23, 2021</a:t>
            </a:r>
          </a:p>
        </p:txBody>
      </p:sp>
      <p:sp>
        <p:nvSpPr>
          <p:cNvPr id="4" name="Fußzeilenplatzhalter 3"/>
          <p:cNvSpPr>
            <a:spLocks noGrp="1"/>
          </p:cNvSpPr>
          <p:nvPr>
            <p:ph type="ftr" sz="quarter" idx="11"/>
          </p:nvPr>
        </p:nvSpPr>
        <p:spPr/>
        <p:txBody>
          <a:bodyPr/>
          <a:lstStyle>
            <a:lvl1pPr>
              <a:defRPr>
                <a:solidFill>
                  <a:srgbClr val="033260"/>
                </a:solidFill>
              </a:defRPr>
            </a:lvl1pPr>
          </a:lstStyle>
          <a:p>
            <a:r>
              <a:rPr lang="de-DE" dirty="0"/>
              <a:t>46th Improving University Teaching Conference</a:t>
            </a:r>
          </a:p>
        </p:txBody>
      </p:sp>
      <p:sp>
        <p:nvSpPr>
          <p:cNvPr id="5" name="Foliennummernplatzhalter 4"/>
          <p:cNvSpPr>
            <a:spLocks noGrp="1"/>
          </p:cNvSpPr>
          <p:nvPr>
            <p:ph type="sldNum" sz="quarter" idx="12"/>
          </p:nvPr>
        </p:nvSpPr>
        <p:spPr/>
        <p:txBody>
          <a:bodyPr/>
          <a:lstStyle>
            <a:lvl1pPr>
              <a:defRPr>
                <a:solidFill>
                  <a:srgbClr val="033260"/>
                </a:solidFill>
              </a:defRPr>
            </a:lvl1pPr>
          </a:lstStyle>
          <a:p>
            <a:fld id="{D196B263-D5B2-4776-8B0D-6AA077604255}" type="slidenum">
              <a:rPr lang="de-DE" smtClean="0"/>
              <a:pPr/>
              <a:t>‹#›</a:t>
            </a:fld>
            <a:endParaRPr lang="de-DE"/>
          </a:p>
        </p:txBody>
      </p:sp>
    </p:spTree>
    <p:extLst>
      <p:ext uri="{BB962C8B-B14F-4D97-AF65-F5344CB8AC3E}">
        <p14:creationId xmlns:p14="http://schemas.microsoft.com/office/powerpoint/2010/main" val="972690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solidFill>
                  <a:srgbClr val="033260"/>
                </a:solidFill>
              </a:defRPr>
            </a:lvl1pPr>
          </a:lstStyle>
          <a:p>
            <a:r>
              <a:rPr lang="de-DE" dirty="0" err="1"/>
              <a:t>July</a:t>
            </a:r>
            <a:r>
              <a:rPr lang="de-DE" dirty="0"/>
              <a:t> 21–23, 2021</a:t>
            </a:r>
          </a:p>
        </p:txBody>
      </p:sp>
      <p:sp>
        <p:nvSpPr>
          <p:cNvPr id="3" name="Fußzeilenplatzhalter 2"/>
          <p:cNvSpPr>
            <a:spLocks noGrp="1"/>
          </p:cNvSpPr>
          <p:nvPr>
            <p:ph type="ftr" sz="quarter" idx="11"/>
          </p:nvPr>
        </p:nvSpPr>
        <p:spPr/>
        <p:txBody>
          <a:bodyPr/>
          <a:lstStyle>
            <a:lvl1pPr>
              <a:defRPr>
                <a:solidFill>
                  <a:srgbClr val="033260"/>
                </a:solidFill>
              </a:defRPr>
            </a:lvl1pPr>
          </a:lstStyle>
          <a:p>
            <a:r>
              <a:rPr lang="de-DE" dirty="0"/>
              <a:t>46th Improving University Teaching Conference</a:t>
            </a:r>
          </a:p>
        </p:txBody>
      </p:sp>
      <p:sp>
        <p:nvSpPr>
          <p:cNvPr id="4" name="Foliennummernplatzhalter 3"/>
          <p:cNvSpPr>
            <a:spLocks noGrp="1"/>
          </p:cNvSpPr>
          <p:nvPr>
            <p:ph type="sldNum" sz="quarter" idx="12"/>
          </p:nvPr>
        </p:nvSpPr>
        <p:spPr/>
        <p:txBody>
          <a:bodyPr/>
          <a:lstStyle>
            <a:lvl1pPr>
              <a:defRPr>
                <a:solidFill>
                  <a:srgbClr val="033260"/>
                </a:solidFill>
              </a:defRPr>
            </a:lvl1pPr>
          </a:lstStyle>
          <a:p>
            <a:fld id="{D196B263-D5B2-4776-8B0D-6AA077604255}" type="slidenum">
              <a:rPr lang="de-DE" smtClean="0"/>
              <a:pPr/>
              <a:t>‹#›</a:t>
            </a:fld>
            <a:endParaRPr lang="de-DE"/>
          </a:p>
        </p:txBody>
      </p:sp>
    </p:spTree>
    <p:extLst>
      <p:ext uri="{BB962C8B-B14F-4D97-AF65-F5344CB8AC3E}">
        <p14:creationId xmlns:p14="http://schemas.microsoft.com/office/powerpoint/2010/main" val="2381828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dirty="0"/>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839788" y="2057400"/>
            <a:ext cx="3932237" cy="3811588"/>
          </a:xfrm>
        </p:spPr>
        <p:txBody>
          <a:bodyPr>
            <a:normAutofit/>
          </a:bodyPr>
          <a:lstStyle>
            <a:lvl1pPr marL="0" indent="0">
              <a:buNone/>
              <a:defRPr sz="2000">
                <a:solidFill>
                  <a:srgbClr val="033260"/>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dirty="0" err="1"/>
              <a:t>Formatvorlagen</a:t>
            </a:r>
            <a:r>
              <a:rPr lang="en-US" noProof="0" dirty="0"/>
              <a:t> des </a:t>
            </a:r>
            <a:r>
              <a:rPr lang="en-US" noProof="0" dirty="0" err="1"/>
              <a:t>Textmasters</a:t>
            </a:r>
            <a:r>
              <a:rPr lang="en-US" noProof="0" dirty="0"/>
              <a:t> </a:t>
            </a:r>
            <a:r>
              <a:rPr lang="en-US" noProof="0" dirty="0" err="1"/>
              <a:t>bearbeiten</a:t>
            </a:r>
            <a:endParaRPr lang="en-US" noProof="0" dirty="0"/>
          </a:p>
        </p:txBody>
      </p:sp>
      <p:sp>
        <p:nvSpPr>
          <p:cNvPr id="5" name="Datumsplatzhalter 4"/>
          <p:cNvSpPr>
            <a:spLocks noGrp="1"/>
          </p:cNvSpPr>
          <p:nvPr>
            <p:ph type="dt" sz="half" idx="10"/>
          </p:nvPr>
        </p:nvSpPr>
        <p:spPr/>
        <p:txBody>
          <a:bodyPr/>
          <a:lstStyle>
            <a:lvl1pPr>
              <a:defRPr>
                <a:solidFill>
                  <a:srgbClr val="033260"/>
                </a:solidFill>
              </a:defRPr>
            </a:lvl1pPr>
          </a:lstStyle>
          <a:p>
            <a:r>
              <a:rPr lang="en-US" dirty="0"/>
              <a:t>July 21–23, 2021</a:t>
            </a:r>
          </a:p>
        </p:txBody>
      </p:sp>
      <p:sp>
        <p:nvSpPr>
          <p:cNvPr id="6" name="Fußzeilenplatzhalter 5"/>
          <p:cNvSpPr>
            <a:spLocks noGrp="1"/>
          </p:cNvSpPr>
          <p:nvPr>
            <p:ph type="ftr" sz="quarter" idx="11"/>
          </p:nvPr>
        </p:nvSpPr>
        <p:spPr/>
        <p:txBody>
          <a:bodyPr/>
          <a:lstStyle>
            <a:lvl1pPr>
              <a:defRPr>
                <a:solidFill>
                  <a:srgbClr val="033260"/>
                </a:solidFill>
              </a:defRPr>
            </a:lvl1pPr>
          </a:lstStyle>
          <a:p>
            <a:r>
              <a:rPr lang="en-US" dirty="0"/>
              <a:t>46th Improving University Teaching Conference</a:t>
            </a:r>
          </a:p>
        </p:txBody>
      </p:sp>
      <p:sp>
        <p:nvSpPr>
          <p:cNvPr id="7" name="Foliennummernplatzhalter 6"/>
          <p:cNvSpPr>
            <a:spLocks noGrp="1"/>
          </p:cNvSpPr>
          <p:nvPr>
            <p:ph type="sldNum" sz="quarter" idx="12"/>
          </p:nvPr>
        </p:nvSpPr>
        <p:spPr/>
        <p:txBody>
          <a:bodyPr/>
          <a:lstStyle>
            <a:lvl1pPr>
              <a:defRPr>
                <a:solidFill>
                  <a:srgbClr val="033260"/>
                </a:solidFill>
              </a:defRPr>
            </a:lvl1pPr>
          </a:lstStyle>
          <a:p>
            <a:fld id="{D196B263-D5B2-4776-8B0D-6AA077604255}" type="slidenum">
              <a:rPr lang="en-US" noProof="0" smtClean="0"/>
              <a:pPr/>
              <a:t>‹#›</a:t>
            </a:fld>
            <a:endParaRPr lang="en-US" noProof="0" dirty="0"/>
          </a:p>
        </p:txBody>
      </p:sp>
    </p:spTree>
    <p:extLst>
      <p:ext uri="{BB962C8B-B14F-4D97-AF65-F5344CB8AC3E}">
        <p14:creationId xmlns:p14="http://schemas.microsoft.com/office/powerpoint/2010/main" val="3544835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elfolie">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524000" y="3602038"/>
            <a:ext cx="9144000" cy="1655762"/>
          </a:xfrm>
        </p:spPr>
        <p:txBody>
          <a:bodyPr/>
          <a:lstStyle>
            <a:lvl1pPr marL="0" indent="0" algn="ctr">
              <a:buNone/>
              <a:defRPr sz="2400">
                <a:solidFill>
                  <a:srgbClr val="03326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Formatvorlage des Untertitelmasters durch Klicken bearbeiten</a:t>
            </a:r>
          </a:p>
        </p:txBody>
      </p:sp>
      <p:sp>
        <p:nvSpPr>
          <p:cNvPr id="7" name="Datumsplatzhalter 6"/>
          <p:cNvSpPr>
            <a:spLocks noGrp="1"/>
          </p:cNvSpPr>
          <p:nvPr>
            <p:ph type="dt" sz="half" idx="10"/>
          </p:nvPr>
        </p:nvSpPr>
        <p:spPr/>
        <p:txBody>
          <a:bodyPr/>
          <a:lstStyle>
            <a:lvl1pPr>
              <a:defRPr>
                <a:solidFill>
                  <a:srgbClr val="033260"/>
                </a:solidFill>
              </a:defRPr>
            </a:lvl1pPr>
          </a:lstStyle>
          <a:p>
            <a:r>
              <a:rPr lang="de-DE" dirty="0" err="1"/>
              <a:t>July</a:t>
            </a:r>
            <a:r>
              <a:rPr lang="de-DE" dirty="0"/>
              <a:t> 21–23, 2021</a:t>
            </a:r>
          </a:p>
        </p:txBody>
      </p:sp>
      <p:sp>
        <p:nvSpPr>
          <p:cNvPr id="8" name="Fußzeilenplatzhalter 7"/>
          <p:cNvSpPr>
            <a:spLocks noGrp="1"/>
          </p:cNvSpPr>
          <p:nvPr>
            <p:ph type="ftr" sz="quarter" idx="11"/>
          </p:nvPr>
        </p:nvSpPr>
        <p:spPr/>
        <p:txBody>
          <a:bodyPr/>
          <a:lstStyle>
            <a:lvl1pPr>
              <a:defRPr>
                <a:solidFill>
                  <a:srgbClr val="033260"/>
                </a:solidFill>
              </a:defRPr>
            </a:lvl1pPr>
          </a:lstStyle>
          <a:p>
            <a:r>
              <a:rPr lang="de-DE" dirty="0"/>
              <a:t>46th Improving University Teaching Conference</a:t>
            </a:r>
          </a:p>
        </p:txBody>
      </p:sp>
      <p:sp>
        <p:nvSpPr>
          <p:cNvPr id="9" name="Foliennummernplatzhalter 8"/>
          <p:cNvSpPr>
            <a:spLocks noGrp="1"/>
          </p:cNvSpPr>
          <p:nvPr>
            <p:ph type="sldNum" sz="quarter" idx="12"/>
          </p:nvPr>
        </p:nvSpPr>
        <p:spPr/>
        <p:txBody>
          <a:bodyPr/>
          <a:lstStyle>
            <a:lvl1pPr>
              <a:defRPr>
                <a:solidFill>
                  <a:srgbClr val="033260"/>
                </a:solidFill>
              </a:defRPr>
            </a:lvl1pPr>
          </a:lstStyle>
          <a:p>
            <a:fld id="{D196B263-D5B2-4776-8B0D-6AA077604255}" type="slidenum">
              <a:rPr lang="de-DE" smtClean="0"/>
              <a:pPr/>
              <a:t>‹#›</a:t>
            </a:fld>
            <a:endParaRPr lang="de-DE" dirty="0"/>
          </a:p>
        </p:txBody>
      </p:sp>
      <p:sp>
        <p:nvSpPr>
          <p:cNvPr id="10" name="Titel 9"/>
          <p:cNvSpPr>
            <a:spLocks noGrp="1"/>
          </p:cNvSpPr>
          <p:nvPr>
            <p:ph type="title"/>
          </p:nvPr>
        </p:nvSpPr>
        <p:spPr>
          <a:xfrm>
            <a:off x="838200" y="2676018"/>
            <a:ext cx="10515600" cy="730069"/>
          </a:xfrm>
        </p:spPr>
        <p:txBody>
          <a:bodyPr/>
          <a:lstStyle>
            <a:lvl1pPr algn="ctr">
              <a:defRPr/>
            </a:lvl1pPr>
          </a:lstStyle>
          <a:p>
            <a:r>
              <a:rPr lang="de-DE"/>
              <a:t>Titelmasterformat durch Klicken bearbeiten</a:t>
            </a:r>
          </a:p>
        </p:txBody>
      </p:sp>
    </p:spTree>
    <p:extLst>
      <p:ext uri="{BB962C8B-B14F-4D97-AF65-F5344CB8AC3E}">
        <p14:creationId xmlns:p14="http://schemas.microsoft.com/office/powerpoint/2010/main" val="1474772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10" Type="http://schemas.openxmlformats.org/officeDocument/2006/relationships/image" Target="../media/image1.jpeg"/><Relationship Id="rId4" Type="http://schemas.openxmlformats.org/officeDocument/2006/relationships/slideLayout" Target="../slideLayouts/slideLayout14.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730069"/>
          </a:xfrm>
          <a:prstGeom prst="rect">
            <a:avLst/>
          </a:prstGeom>
        </p:spPr>
        <p:txBody>
          <a:bodyPr vert="horz" lIns="91440" tIns="45720" rIns="91440" bIns="45720" rtlCol="0" anchor="ctr">
            <a:normAutofit/>
          </a:bodyPr>
          <a:lstStyle/>
          <a:p>
            <a:r>
              <a:rPr lang="de-DE" dirty="0"/>
              <a:t>Titelmasterformat durch Klicken bearbeiten</a:t>
            </a:r>
          </a:p>
        </p:txBody>
      </p:sp>
      <p:sp>
        <p:nvSpPr>
          <p:cNvPr id="3" name="Textplatzhalter 2"/>
          <p:cNvSpPr>
            <a:spLocks noGrp="1"/>
          </p:cNvSpPr>
          <p:nvPr>
            <p:ph type="body" idx="1"/>
          </p:nvPr>
        </p:nvSpPr>
        <p:spPr>
          <a:xfrm>
            <a:off x="838200" y="1552074"/>
            <a:ext cx="10515600" cy="4624889"/>
          </a:xfrm>
          <a:prstGeom prst="rect">
            <a:avLst/>
          </a:prstGeom>
        </p:spPr>
        <p:txBody>
          <a:bodyPr vert="horz" lIns="91440" tIns="45720" rIns="91440" bIns="45720" rtlCol="0">
            <a:normAutofit/>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rgbClr val="002060"/>
                </a:solidFill>
                <a:latin typeface="Times New Roman" panose="02020603050405020304" pitchFamily="18" charset="0"/>
                <a:cs typeface="Times New Roman" panose="02020603050405020304" pitchFamily="18" charset="0"/>
              </a:defRPr>
            </a:lvl1pPr>
          </a:lstStyle>
          <a:p>
            <a:r>
              <a:rPr lang="de-DE" dirty="0" err="1"/>
              <a:t>July</a:t>
            </a:r>
            <a:r>
              <a:rPr lang="de-DE" dirty="0"/>
              <a:t> 21–23, 2021</a:t>
            </a:r>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rgbClr val="002060"/>
                </a:solidFill>
                <a:latin typeface="Times New Roman" panose="02020603050405020304" pitchFamily="18" charset="0"/>
                <a:cs typeface="Times New Roman" panose="02020603050405020304" pitchFamily="18" charset="0"/>
              </a:defRPr>
            </a:lvl1pPr>
          </a:lstStyle>
          <a:p>
            <a:r>
              <a:rPr lang="de-DE" dirty="0"/>
              <a:t>46th Improving University Teaching Conference</a:t>
            </a:r>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rgbClr val="002060"/>
                </a:solidFill>
                <a:latin typeface="Times New Roman" panose="02020603050405020304" pitchFamily="18" charset="0"/>
                <a:cs typeface="Times New Roman" panose="02020603050405020304" pitchFamily="18" charset="0"/>
              </a:defRPr>
            </a:lvl1pPr>
          </a:lstStyle>
          <a:p>
            <a:fld id="{D196B263-D5B2-4776-8B0D-6AA077604255}" type="slidenum">
              <a:rPr lang="de-DE" smtClean="0"/>
              <a:pPr/>
              <a:t>‹#›</a:t>
            </a:fld>
            <a:endParaRPr lang="de-DE" dirty="0"/>
          </a:p>
        </p:txBody>
      </p:sp>
      <p:pic>
        <p:nvPicPr>
          <p:cNvPr id="7" name="Grafik 6"/>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296248" y="72192"/>
            <a:ext cx="843615" cy="843615"/>
          </a:xfrm>
          <a:prstGeom prst="rect">
            <a:avLst/>
          </a:prstGeom>
        </p:spPr>
      </p:pic>
    </p:spTree>
    <p:extLst>
      <p:ext uri="{BB962C8B-B14F-4D97-AF65-F5344CB8AC3E}">
        <p14:creationId xmlns:p14="http://schemas.microsoft.com/office/powerpoint/2010/main" val="842306397"/>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49" r:id="rId9"/>
    <p:sldLayoutId id="2147483653" r:id="rId10"/>
  </p:sldLayoutIdLst>
  <p:hf hdr="0"/>
  <p:txStyles>
    <p:titleStyle>
      <a:lvl1pPr algn="l" defTabSz="914400" rtl="0" eaLnBrk="1" latinLnBrk="0" hangingPunct="1">
        <a:lnSpc>
          <a:spcPct val="90000"/>
        </a:lnSpc>
        <a:spcBef>
          <a:spcPct val="0"/>
        </a:spcBef>
        <a:buNone/>
        <a:defRPr sz="4400" kern="1200">
          <a:solidFill>
            <a:srgbClr val="72D749"/>
          </a:solidFill>
          <a:latin typeface="Times New Roman" panose="02020603050405020304" pitchFamily="18" charset="0"/>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730069"/>
          </a:xfrm>
          <a:prstGeom prst="rect">
            <a:avLst/>
          </a:prstGeom>
        </p:spPr>
        <p:txBody>
          <a:bodyPr vert="horz" lIns="91440" tIns="45720" rIns="91440" bIns="45720" rtlCol="0" anchor="ctr">
            <a:normAutofit/>
          </a:bodyPr>
          <a:lstStyle/>
          <a:p>
            <a:r>
              <a:rPr lang="de-DE" dirty="0"/>
              <a:t>Titelmasterformat durch Klicken bearbeiten</a:t>
            </a:r>
          </a:p>
        </p:txBody>
      </p:sp>
      <p:sp>
        <p:nvSpPr>
          <p:cNvPr id="3" name="Textplatzhalter 2"/>
          <p:cNvSpPr>
            <a:spLocks noGrp="1"/>
          </p:cNvSpPr>
          <p:nvPr>
            <p:ph type="body" idx="1"/>
          </p:nvPr>
        </p:nvSpPr>
        <p:spPr>
          <a:xfrm>
            <a:off x="838200" y="1552074"/>
            <a:ext cx="10515600" cy="4624889"/>
          </a:xfrm>
          <a:prstGeom prst="rect">
            <a:avLst/>
          </a:prstGeom>
        </p:spPr>
        <p:txBody>
          <a:bodyPr vert="horz" lIns="91440" tIns="45720" rIns="91440" bIns="45720" rtlCol="0">
            <a:normAutofit/>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rgbClr val="002060"/>
                </a:solidFill>
                <a:latin typeface="Times New Roman" panose="02020603050405020304" pitchFamily="18" charset="0"/>
                <a:cs typeface="Times New Roman" panose="02020603050405020304" pitchFamily="18" charset="0"/>
              </a:defRPr>
            </a:lvl1pPr>
          </a:lstStyle>
          <a:p>
            <a:r>
              <a:rPr lang="de-DE"/>
              <a:t>July 1–3, 2020</a:t>
            </a:r>
            <a:endParaRPr lang="de-DE" dirty="0"/>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rgbClr val="002060"/>
                </a:solidFill>
                <a:latin typeface="Times New Roman" panose="02020603050405020304" pitchFamily="18" charset="0"/>
                <a:cs typeface="Times New Roman" panose="02020603050405020304" pitchFamily="18" charset="0"/>
              </a:defRPr>
            </a:lvl1pPr>
          </a:lstStyle>
          <a:p>
            <a:r>
              <a:rPr lang="de-DE" dirty="0"/>
              <a:t>45th Improving University Teaching Conference</a:t>
            </a:r>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rgbClr val="002060"/>
                </a:solidFill>
                <a:latin typeface="Times New Roman" panose="02020603050405020304" pitchFamily="18" charset="0"/>
                <a:cs typeface="Times New Roman" panose="02020603050405020304" pitchFamily="18" charset="0"/>
              </a:defRPr>
            </a:lvl1pPr>
          </a:lstStyle>
          <a:p>
            <a:fld id="{D196B263-D5B2-4776-8B0D-6AA077604255}" type="slidenum">
              <a:rPr lang="de-DE" smtClean="0"/>
              <a:pPr/>
              <a:t>‹#›</a:t>
            </a:fld>
            <a:endParaRPr lang="de-DE" dirty="0"/>
          </a:p>
        </p:txBody>
      </p:sp>
      <p:pic>
        <p:nvPicPr>
          <p:cNvPr id="7" name="Grafik 6"/>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1296248" y="72192"/>
            <a:ext cx="843615" cy="843615"/>
          </a:xfrm>
          <a:prstGeom prst="rect">
            <a:avLst/>
          </a:prstGeom>
        </p:spPr>
      </p:pic>
    </p:spTree>
    <p:extLst>
      <p:ext uri="{BB962C8B-B14F-4D97-AF65-F5344CB8AC3E}">
        <p14:creationId xmlns:p14="http://schemas.microsoft.com/office/powerpoint/2010/main" val="2240358440"/>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Lst>
  <p:hf hdr="0"/>
  <p:txStyles>
    <p:titleStyle>
      <a:lvl1pPr algn="l" defTabSz="914400" rtl="0" eaLnBrk="1" latinLnBrk="0" hangingPunct="1">
        <a:lnSpc>
          <a:spcPct val="90000"/>
        </a:lnSpc>
        <a:spcBef>
          <a:spcPct val="0"/>
        </a:spcBef>
        <a:buNone/>
        <a:defRPr sz="4400" kern="1200">
          <a:solidFill>
            <a:srgbClr val="72D749"/>
          </a:solidFill>
          <a:latin typeface="Times New Roman" panose="02020603050405020304" pitchFamily="18" charset="0"/>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doi.org/10.1080/02602938.2020.1823314" TargetMode="External"/><Relationship Id="rId2" Type="http://schemas.openxmlformats.org/officeDocument/2006/relationships/notesSlide" Target="../notesSlides/notesSlide16.xml"/><Relationship Id="rId1" Type="http://schemas.openxmlformats.org/officeDocument/2006/relationships/slideLayout" Target="../slideLayouts/slideLayout13.xml"/><Relationship Id="rId4" Type="http://schemas.openxmlformats.org/officeDocument/2006/relationships/hyperlink" Target="https://doi.org/10.1080/0"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Elizabeth.Black.2@glasgow.ac.u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mailto:Kara.MakaraFuller@glasgow.ac.u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7934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Preliminary findings - staff</a:t>
            </a:r>
          </a:p>
        </p:txBody>
      </p:sp>
      <p:sp>
        <p:nvSpPr>
          <p:cNvPr id="3" name="Untertitel 2"/>
          <p:cNvSpPr>
            <a:spLocks noGrp="1"/>
          </p:cNvSpPr>
          <p:nvPr>
            <p:ph idx="1"/>
          </p:nvPr>
        </p:nvSpPr>
        <p:spPr>
          <a:xfrm>
            <a:off x="838200" y="1387367"/>
            <a:ext cx="10515600" cy="2427886"/>
          </a:xfrm>
        </p:spPr>
        <p:txBody>
          <a:bodyPr>
            <a:normAutofit/>
          </a:bodyPr>
          <a:lstStyle/>
          <a:p>
            <a:pPr lvl="0"/>
            <a:r>
              <a:rPr lang="en-GB" sz="2200" dirty="0"/>
              <a:t>What do staff think makes assessment fit for purpose?</a:t>
            </a:r>
            <a:endParaRPr lang="en-GB" sz="1900" dirty="0"/>
          </a:p>
          <a:p>
            <a:pPr lvl="1"/>
            <a:r>
              <a:rPr lang="en-GB" sz="1800" dirty="0"/>
              <a:t>Multi-part assignments good for alleviating stress, but also showcasing strengths/areas for development of skills</a:t>
            </a:r>
          </a:p>
          <a:p>
            <a:pPr lvl="1"/>
            <a:r>
              <a:rPr lang="en-GB" sz="1800" dirty="0"/>
              <a:t>supporting students to develop self-assessment skills</a:t>
            </a:r>
          </a:p>
          <a:p>
            <a:pPr lvl="1"/>
            <a:r>
              <a:rPr lang="en-GB" sz="1800" dirty="0"/>
              <a:t>Having relevance to the real world and future professional skill requirements as well as certifying learning</a:t>
            </a:r>
          </a:p>
          <a:p>
            <a:pPr lvl="1"/>
            <a:r>
              <a:rPr lang="en-GB" sz="1800" dirty="0"/>
              <a:t>Development of critical writing abilities – focused support such as clear assessment criteria, consistent explanations from teachers, formative activities building towards summative</a:t>
            </a:r>
          </a:p>
          <a:p>
            <a:pPr lvl="1"/>
            <a:endParaRPr lang="en-GB" sz="1800" dirty="0"/>
          </a:p>
          <a:p>
            <a:endParaRPr lang="de-DE" dirty="0"/>
          </a:p>
        </p:txBody>
      </p:sp>
      <p:sp>
        <p:nvSpPr>
          <p:cNvPr id="6" name="Foliennummernplatzhalter 5"/>
          <p:cNvSpPr>
            <a:spLocks noGrp="1"/>
          </p:cNvSpPr>
          <p:nvPr>
            <p:ph type="sldNum" sz="quarter" idx="12"/>
          </p:nvPr>
        </p:nvSpPr>
        <p:spPr/>
        <p:txBody>
          <a:bodyPr/>
          <a:lstStyle/>
          <a:p>
            <a:fld id="{D196B263-D5B2-4776-8B0D-6AA077604255}" type="slidenum">
              <a:rPr lang="de-DE" smtClean="0"/>
              <a:t>10</a:t>
            </a:fld>
            <a:endParaRPr lang="de-DE"/>
          </a:p>
        </p:txBody>
      </p:sp>
      <p:sp>
        <p:nvSpPr>
          <p:cNvPr id="7" name="Datumsplatzhalter 3"/>
          <p:cNvSpPr>
            <a:spLocks noGrp="1"/>
          </p:cNvSpPr>
          <p:nvPr>
            <p:ph type="dt" sz="half" idx="10"/>
          </p:nvPr>
        </p:nvSpPr>
        <p:spPr>
          <a:xfrm>
            <a:off x="838200" y="6356350"/>
            <a:ext cx="2743200" cy="365125"/>
          </a:xfrm>
        </p:spPr>
        <p:txBody>
          <a:bodyPr/>
          <a:lstStyle/>
          <a:p>
            <a:r>
              <a:rPr lang="de-DE" dirty="0" err="1"/>
              <a:t>July</a:t>
            </a:r>
            <a:r>
              <a:rPr lang="de-DE" dirty="0"/>
              <a:t> 21–23, 2021</a:t>
            </a:r>
          </a:p>
        </p:txBody>
      </p:sp>
      <p:sp>
        <p:nvSpPr>
          <p:cNvPr id="8" name="Fußzeilenplatzhalter 4"/>
          <p:cNvSpPr>
            <a:spLocks noGrp="1"/>
          </p:cNvSpPr>
          <p:nvPr>
            <p:ph type="ftr" sz="quarter" idx="11"/>
          </p:nvPr>
        </p:nvSpPr>
        <p:spPr>
          <a:xfrm>
            <a:off x="4038600" y="6356350"/>
            <a:ext cx="4114800" cy="365125"/>
          </a:xfrm>
        </p:spPr>
        <p:txBody>
          <a:bodyPr/>
          <a:lstStyle/>
          <a:p>
            <a:r>
              <a:rPr lang="de-DE" dirty="0"/>
              <a:t>46th Improving University Teaching Conference</a:t>
            </a:r>
          </a:p>
        </p:txBody>
      </p:sp>
      <p:sp>
        <p:nvSpPr>
          <p:cNvPr id="9" name="Speech Bubble: Oval 4">
            <a:extLst>
              <a:ext uri="{FF2B5EF4-FFF2-40B4-BE49-F238E27FC236}">
                <a16:creationId xmlns:a16="http://schemas.microsoft.com/office/drawing/2014/main" id="{0D6BE22B-7937-4CDD-9B05-1FF6FAC91AFA}"/>
              </a:ext>
            </a:extLst>
          </p:cNvPr>
          <p:cNvSpPr/>
          <p:nvPr/>
        </p:nvSpPr>
        <p:spPr>
          <a:xfrm>
            <a:off x="6309662" y="3770170"/>
            <a:ext cx="5699458" cy="2768742"/>
          </a:xfrm>
          <a:prstGeom prst="wedgeEllipseCallout">
            <a:avLst>
              <a:gd name="adj1" fmla="val -20218"/>
              <a:gd name="adj2" fmla="val 579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bg1"/>
                </a:solidFill>
              </a:rPr>
              <a:t>I think it's like the final moment where you really realize if yeah, if they got what you wanted them to get away with after this course or if there is some work to do, whether from the student side or from the lecturer/tutor side. - Staff 2</a:t>
            </a:r>
          </a:p>
        </p:txBody>
      </p:sp>
      <p:sp>
        <p:nvSpPr>
          <p:cNvPr id="10" name="Speech Bubble: Rectangle with Corners Rounded 3">
            <a:extLst>
              <a:ext uri="{FF2B5EF4-FFF2-40B4-BE49-F238E27FC236}">
                <a16:creationId xmlns:a16="http://schemas.microsoft.com/office/drawing/2014/main" id="{39233EFF-0FD2-41FA-91AA-3D087B04F5C4}"/>
              </a:ext>
            </a:extLst>
          </p:cNvPr>
          <p:cNvSpPr/>
          <p:nvPr/>
        </p:nvSpPr>
        <p:spPr>
          <a:xfrm>
            <a:off x="395939" y="4107426"/>
            <a:ext cx="5700061" cy="2248923"/>
          </a:xfrm>
          <a:prstGeom prst="wedgeRoundRectCallout">
            <a:avLst>
              <a:gd name="adj1" fmla="val 29130"/>
              <a:gd name="adj2" fmla="val 6469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 The assessment also should be helping the learner to see where they are so that it's not a one way street, as it were, and so that there is this idea of self-evaluation or self-assessment so that you're building those skills in the students so that they are then able, hopefully to start to assess them themselves and their own learning. – Staff 1</a:t>
            </a:r>
          </a:p>
        </p:txBody>
      </p:sp>
    </p:spTree>
    <p:extLst>
      <p:ext uri="{BB962C8B-B14F-4D97-AF65-F5344CB8AC3E}">
        <p14:creationId xmlns:p14="http://schemas.microsoft.com/office/powerpoint/2010/main" val="3084348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Preliminary findings - staff</a:t>
            </a:r>
          </a:p>
        </p:txBody>
      </p:sp>
      <p:sp>
        <p:nvSpPr>
          <p:cNvPr id="3" name="Untertitel 2"/>
          <p:cNvSpPr>
            <a:spLocks noGrp="1"/>
          </p:cNvSpPr>
          <p:nvPr>
            <p:ph idx="1"/>
          </p:nvPr>
        </p:nvSpPr>
        <p:spPr>
          <a:xfrm>
            <a:off x="603849" y="1166314"/>
            <a:ext cx="11083845" cy="3226660"/>
          </a:xfrm>
        </p:spPr>
        <p:txBody>
          <a:bodyPr>
            <a:normAutofit/>
          </a:bodyPr>
          <a:lstStyle/>
          <a:p>
            <a:pPr lvl="0"/>
            <a:r>
              <a:rPr lang="en-GB" sz="2200" dirty="0"/>
              <a:t>What do staff think makes feedback useful?</a:t>
            </a:r>
          </a:p>
          <a:p>
            <a:pPr lvl="1"/>
            <a:r>
              <a:rPr lang="en-GB" sz="1800" dirty="0"/>
              <a:t>Consistency and coherence - particularly between grades and feedback</a:t>
            </a:r>
          </a:p>
          <a:p>
            <a:pPr lvl="1"/>
            <a:r>
              <a:rPr lang="en-GB" sz="1800" dirty="0"/>
              <a:t>Clarity over weighting to be given to different elements, or particular emphases from the teaching</a:t>
            </a:r>
          </a:p>
          <a:p>
            <a:pPr lvl="1"/>
            <a:r>
              <a:rPr lang="en-GB" sz="1800" dirty="0"/>
              <a:t>Being specific about what is required for improvement – using examples from students’ own work, giving explicit next steps for development – but sensitive when students have misunderstood</a:t>
            </a:r>
          </a:p>
          <a:p>
            <a:pPr lvl="1"/>
            <a:r>
              <a:rPr lang="en-GB" sz="1800" dirty="0"/>
              <a:t>Avoiding unconscious bias but commenting explicitly on progress where this can be identified </a:t>
            </a:r>
          </a:p>
          <a:p>
            <a:pPr lvl="1"/>
            <a:r>
              <a:rPr lang="en-GB" sz="1800" dirty="0"/>
              <a:t>Timing feedback early in a course</a:t>
            </a:r>
          </a:p>
          <a:p>
            <a:pPr lvl="1"/>
            <a:r>
              <a:rPr lang="en-GB" sz="1800" dirty="0"/>
              <a:t>Different feedback formats to support different students, but a written record to support reflection</a:t>
            </a:r>
          </a:p>
          <a:p>
            <a:pPr lvl="1"/>
            <a:r>
              <a:rPr lang="en-GB" sz="1800" dirty="0"/>
              <a:t>Closing feedback loops – students following up with staff, staff sharing development of assessments</a:t>
            </a:r>
          </a:p>
        </p:txBody>
      </p:sp>
      <p:sp>
        <p:nvSpPr>
          <p:cNvPr id="6" name="Foliennummernplatzhalter 5"/>
          <p:cNvSpPr>
            <a:spLocks noGrp="1"/>
          </p:cNvSpPr>
          <p:nvPr>
            <p:ph type="sldNum" sz="quarter" idx="12"/>
          </p:nvPr>
        </p:nvSpPr>
        <p:spPr/>
        <p:txBody>
          <a:bodyPr/>
          <a:lstStyle/>
          <a:p>
            <a:fld id="{D196B263-D5B2-4776-8B0D-6AA077604255}" type="slidenum">
              <a:rPr lang="de-DE" smtClean="0"/>
              <a:t>11</a:t>
            </a:fld>
            <a:endParaRPr lang="de-DE"/>
          </a:p>
        </p:txBody>
      </p:sp>
      <p:sp>
        <p:nvSpPr>
          <p:cNvPr id="7" name="Datumsplatzhalter 3"/>
          <p:cNvSpPr>
            <a:spLocks noGrp="1"/>
          </p:cNvSpPr>
          <p:nvPr>
            <p:ph type="dt" sz="half" idx="10"/>
          </p:nvPr>
        </p:nvSpPr>
        <p:spPr>
          <a:xfrm>
            <a:off x="838200" y="6356350"/>
            <a:ext cx="2743200" cy="365125"/>
          </a:xfrm>
        </p:spPr>
        <p:txBody>
          <a:bodyPr/>
          <a:lstStyle/>
          <a:p>
            <a:r>
              <a:rPr lang="de-DE" dirty="0" err="1"/>
              <a:t>July</a:t>
            </a:r>
            <a:r>
              <a:rPr lang="de-DE" dirty="0"/>
              <a:t> 21–23, 2021</a:t>
            </a:r>
          </a:p>
        </p:txBody>
      </p:sp>
      <p:sp>
        <p:nvSpPr>
          <p:cNvPr id="8" name="Fußzeilenplatzhalter 4"/>
          <p:cNvSpPr>
            <a:spLocks noGrp="1"/>
          </p:cNvSpPr>
          <p:nvPr>
            <p:ph type="ftr" sz="quarter" idx="11"/>
          </p:nvPr>
        </p:nvSpPr>
        <p:spPr>
          <a:xfrm>
            <a:off x="4038600" y="6356350"/>
            <a:ext cx="4114800" cy="365125"/>
          </a:xfrm>
        </p:spPr>
        <p:txBody>
          <a:bodyPr/>
          <a:lstStyle/>
          <a:p>
            <a:r>
              <a:rPr lang="de-DE" dirty="0"/>
              <a:t>46th Improving University Teaching Conference</a:t>
            </a:r>
          </a:p>
        </p:txBody>
      </p:sp>
      <p:sp>
        <p:nvSpPr>
          <p:cNvPr id="9" name="Speech Bubble: Rectangle 8">
            <a:extLst>
              <a:ext uri="{FF2B5EF4-FFF2-40B4-BE49-F238E27FC236}">
                <a16:creationId xmlns:a16="http://schemas.microsoft.com/office/drawing/2014/main" id="{3B9D9AE5-D645-43A4-A9A1-65DBB5907ACF}"/>
              </a:ext>
            </a:extLst>
          </p:cNvPr>
          <p:cNvSpPr/>
          <p:nvPr/>
        </p:nvSpPr>
        <p:spPr>
          <a:xfrm>
            <a:off x="407021" y="4266133"/>
            <a:ext cx="6633557" cy="2145938"/>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It's really important to give the feedback in a way where the student can take that forward…rather than just ‘You need to be more critical in your writing’. A lot of times a student isn't necessarily going to know what that means … you might be suggesting something like expand your use of sources or try to use more journal articles rather than books or dodgy websites… – Staff 1</a:t>
            </a:r>
          </a:p>
        </p:txBody>
      </p:sp>
      <p:sp>
        <p:nvSpPr>
          <p:cNvPr id="10" name="Speech Bubble: Rectangle with Corners Rounded 3">
            <a:extLst>
              <a:ext uri="{FF2B5EF4-FFF2-40B4-BE49-F238E27FC236}">
                <a16:creationId xmlns:a16="http://schemas.microsoft.com/office/drawing/2014/main" id="{39233EFF-0FD2-41FA-91AA-3D087B04F5C4}"/>
              </a:ext>
            </a:extLst>
          </p:cNvPr>
          <p:cNvSpPr/>
          <p:nvPr/>
        </p:nvSpPr>
        <p:spPr>
          <a:xfrm>
            <a:off x="7215446" y="4348440"/>
            <a:ext cx="4647116" cy="1936790"/>
          </a:xfrm>
          <a:prstGeom prst="wedgeRoundRectCallout">
            <a:avLst>
              <a:gd name="adj1" fmla="val 29130"/>
              <a:gd name="adj2" fmla="val 6469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So the summative, I feel a bit more the pressure on me or OK as I say, I'd like to provide the general comments, but I always feel … the pressure of the grade – Staff 2</a:t>
            </a:r>
          </a:p>
        </p:txBody>
      </p:sp>
    </p:spTree>
    <p:extLst>
      <p:ext uri="{BB962C8B-B14F-4D97-AF65-F5344CB8AC3E}">
        <p14:creationId xmlns:p14="http://schemas.microsoft.com/office/powerpoint/2010/main" val="741737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Preliminary findings - staff</a:t>
            </a:r>
          </a:p>
        </p:txBody>
      </p:sp>
      <p:sp>
        <p:nvSpPr>
          <p:cNvPr id="3" name="Untertitel 2"/>
          <p:cNvSpPr>
            <a:spLocks noGrp="1"/>
          </p:cNvSpPr>
          <p:nvPr>
            <p:ph idx="1"/>
          </p:nvPr>
        </p:nvSpPr>
        <p:spPr>
          <a:xfrm>
            <a:off x="838200" y="1397479"/>
            <a:ext cx="10515600" cy="2351501"/>
          </a:xfrm>
        </p:spPr>
        <p:txBody>
          <a:bodyPr>
            <a:normAutofit/>
          </a:bodyPr>
          <a:lstStyle/>
          <a:p>
            <a:pPr lvl="0"/>
            <a:r>
              <a:rPr lang="en-GB" sz="2200" dirty="0"/>
              <a:t>How can we engage in peer assessment practice that better supports learning?</a:t>
            </a:r>
          </a:p>
          <a:p>
            <a:pPr lvl="1"/>
            <a:r>
              <a:rPr lang="en-GB" sz="1800" dirty="0"/>
              <a:t>Provide guiding questions to support students in giving feedback to peers and develop this skill</a:t>
            </a:r>
          </a:p>
          <a:p>
            <a:pPr lvl="1"/>
            <a:r>
              <a:rPr lang="en-GB" sz="1800" dirty="0"/>
              <a:t>Scaffold peer feedback is by formative feedback from the teacher</a:t>
            </a:r>
          </a:p>
          <a:p>
            <a:pPr lvl="1"/>
            <a:r>
              <a:rPr lang="en-GB" sz="1800" dirty="0"/>
              <a:t>Build in further activities where students have to reflect on the peer feedback provided</a:t>
            </a:r>
          </a:p>
          <a:p>
            <a:pPr lvl="1"/>
            <a:r>
              <a:rPr lang="en-GB" sz="1800" dirty="0"/>
              <a:t>As staff, continue to develop this aspect of courses</a:t>
            </a:r>
          </a:p>
          <a:p>
            <a:pPr lvl="0"/>
            <a:endParaRPr lang="en-GB" sz="2200" dirty="0"/>
          </a:p>
          <a:p>
            <a:endParaRPr lang="de-DE" dirty="0"/>
          </a:p>
        </p:txBody>
      </p:sp>
      <p:sp>
        <p:nvSpPr>
          <p:cNvPr id="6" name="Foliennummernplatzhalter 5"/>
          <p:cNvSpPr>
            <a:spLocks noGrp="1"/>
          </p:cNvSpPr>
          <p:nvPr>
            <p:ph type="sldNum" sz="quarter" idx="12"/>
          </p:nvPr>
        </p:nvSpPr>
        <p:spPr/>
        <p:txBody>
          <a:bodyPr/>
          <a:lstStyle/>
          <a:p>
            <a:fld id="{D196B263-D5B2-4776-8B0D-6AA077604255}" type="slidenum">
              <a:rPr lang="de-DE" smtClean="0"/>
              <a:t>12</a:t>
            </a:fld>
            <a:endParaRPr lang="de-DE"/>
          </a:p>
        </p:txBody>
      </p:sp>
      <p:sp>
        <p:nvSpPr>
          <p:cNvPr id="7" name="Datumsplatzhalter 3"/>
          <p:cNvSpPr>
            <a:spLocks noGrp="1"/>
          </p:cNvSpPr>
          <p:nvPr>
            <p:ph type="dt" sz="half" idx="10"/>
          </p:nvPr>
        </p:nvSpPr>
        <p:spPr>
          <a:xfrm>
            <a:off x="838200" y="6356350"/>
            <a:ext cx="2743200" cy="365125"/>
          </a:xfrm>
        </p:spPr>
        <p:txBody>
          <a:bodyPr/>
          <a:lstStyle/>
          <a:p>
            <a:r>
              <a:rPr lang="de-DE" dirty="0" err="1"/>
              <a:t>July</a:t>
            </a:r>
            <a:r>
              <a:rPr lang="de-DE" dirty="0"/>
              <a:t> 21–23, 2021</a:t>
            </a:r>
          </a:p>
        </p:txBody>
      </p:sp>
      <p:sp>
        <p:nvSpPr>
          <p:cNvPr id="8" name="Fußzeilenplatzhalter 4"/>
          <p:cNvSpPr>
            <a:spLocks noGrp="1"/>
          </p:cNvSpPr>
          <p:nvPr>
            <p:ph type="ftr" sz="quarter" idx="11"/>
          </p:nvPr>
        </p:nvSpPr>
        <p:spPr>
          <a:xfrm>
            <a:off x="4038600" y="6356350"/>
            <a:ext cx="4114800" cy="365125"/>
          </a:xfrm>
        </p:spPr>
        <p:txBody>
          <a:bodyPr/>
          <a:lstStyle/>
          <a:p>
            <a:r>
              <a:rPr lang="de-DE" dirty="0"/>
              <a:t>46th Improving University Teaching Conference</a:t>
            </a:r>
          </a:p>
        </p:txBody>
      </p:sp>
      <p:sp>
        <p:nvSpPr>
          <p:cNvPr id="9" name="Speech Bubble: Rectangle 10">
            <a:extLst>
              <a:ext uri="{FF2B5EF4-FFF2-40B4-BE49-F238E27FC236}">
                <a16:creationId xmlns:a16="http://schemas.microsoft.com/office/drawing/2014/main" id="{32E68B91-00E6-4C2D-BBBA-915FF9B7FF94}"/>
              </a:ext>
            </a:extLst>
          </p:cNvPr>
          <p:cNvSpPr/>
          <p:nvPr/>
        </p:nvSpPr>
        <p:spPr>
          <a:xfrm>
            <a:off x="5975230" y="3551651"/>
            <a:ext cx="5584595" cy="2410276"/>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I  think it's something we might want to do more because at the end of the day, like whatever they do, if they go to work in whatever sector or if they continue in academia and university, like, you give feedback all the time to your colleagues or superiors. – Staff 2</a:t>
            </a:r>
          </a:p>
        </p:txBody>
      </p:sp>
      <p:sp>
        <p:nvSpPr>
          <p:cNvPr id="10" name="Speech Bubble: Oval 9">
            <a:extLst>
              <a:ext uri="{FF2B5EF4-FFF2-40B4-BE49-F238E27FC236}">
                <a16:creationId xmlns:a16="http://schemas.microsoft.com/office/drawing/2014/main" id="{C6F2AFAF-102D-4F11-8C2F-AA75524D4B5F}"/>
              </a:ext>
            </a:extLst>
          </p:cNvPr>
          <p:cNvSpPr/>
          <p:nvPr/>
        </p:nvSpPr>
        <p:spPr>
          <a:xfrm>
            <a:off x="632175" y="3600566"/>
            <a:ext cx="4948101" cy="2312445"/>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There needs to be a lot of work put into place to allow students to give good feedback to each other. – Staff 1</a:t>
            </a:r>
          </a:p>
        </p:txBody>
      </p:sp>
    </p:spTree>
    <p:extLst>
      <p:ext uri="{BB962C8B-B14F-4D97-AF65-F5344CB8AC3E}">
        <p14:creationId xmlns:p14="http://schemas.microsoft.com/office/powerpoint/2010/main" val="3331122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body" idx="1"/>
          </p:nvPr>
        </p:nvSpPr>
        <p:spPr>
          <a:xfrm>
            <a:off x="991791" y="1784513"/>
            <a:ext cx="4010817" cy="823912"/>
          </a:xfrm>
        </p:spPr>
        <p:txBody>
          <a:bodyPr/>
          <a:lstStyle/>
          <a:p>
            <a:r>
              <a:rPr lang="de-DE" dirty="0"/>
              <a:t>Students</a:t>
            </a:r>
          </a:p>
        </p:txBody>
      </p:sp>
      <p:sp>
        <p:nvSpPr>
          <p:cNvPr id="4" name="Inhaltsplatzhalter 3"/>
          <p:cNvSpPr>
            <a:spLocks noGrp="1"/>
          </p:cNvSpPr>
          <p:nvPr>
            <p:ph sz="half" idx="2"/>
          </p:nvPr>
        </p:nvSpPr>
        <p:spPr>
          <a:xfrm>
            <a:off x="838200" y="3079502"/>
            <a:ext cx="2386806" cy="3110159"/>
          </a:xfrm>
        </p:spPr>
        <p:txBody>
          <a:bodyPr/>
          <a:lstStyle/>
          <a:p>
            <a:r>
              <a:rPr lang="en-GB" dirty="0"/>
              <a:t>Upset</a:t>
            </a:r>
          </a:p>
          <a:p>
            <a:r>
              <a:rPr lang="en-GB" dirty="0"/>
              <a:t>Stressed</a:t>
            </a:r>
          </a:p>
          <a:p>
            <a:r>
              <a:rPr lang="en-GB" dirty="0"/>
              <a:t>Feeling bad</a:t>
            </a:r>
          </a:p>
          <a:p>
            <a:r>
              <a:rPr lang="en-GB" dirty="0"/>
              <a:t>Pity</a:t>
            </a:r>
          </a:p>
          <a:p>
            <a:endParaRPr lang="de-DE" dirty="0"/>
          </a:p>
        </p:txBody>
      </p:sp>
      <p:sp>
        <p:nvSpPr>
          <p:cNvPr id="5" name="Textplatzhalter 4"/>
          <p:cNvSpPr>
            <a:spLocks noGrp="1"/>
          </p:cNvSpPr>
          <p:nvPr>
            <p:ph type="body" sz="quarter" idx="3"/>
          </p:nvPr>
        </p:nvSpPr>
        <p:spPr>
          <a:xfrm>
            <a:off x="5859206" y="1784513"/>
            <a:ext cx="6002594" cy="823912"/>
          </a:xfrm>
        </p:spPr>
        <p:txBody>
          <a:bodyPr/>
          <a:lstStyle/>
          <a:p>
            <a:r>
              <a:rPr lang="de-DE" dirty="0"/>
              <a:t>Staff </a:t>
            </a:r>
          </a:p>
          <a:p>
            <a:r>
              <a:rPr lang="de-DE" dirty="0"/>
              <a:t>(speaking mainly about students)</a:t>
            </a:r>
          </a:p>
        </p:txBody>
      </p:sp>
      <p:sp>
        <p:nvSpPr>
          <p:cNvPr id="6" name="Inhaltsplatzhalter 5"/>
          <p:cNvSpPr>
            <a:spLocks noGrp="1"/>
          </p:cNvSpPr>
          <p:nvPr>
            <p:ph sz="quarter" idx="4"/>
          </p:nvPr>
        </p:nvSpPr>
        <p:spPr>
          <a:xfrm>
            <a:off x="6314870" y="2896717"/>
            <a:ext cx="2453251" cy="3292945"/>
          </a:xfrm>
        </p:spPr>
        <p:txBody>
          <a:bodyPr>
            <a:normAutofit/>
          </a:bodyPr>
          <a:lstStyle/>
          <a:p>
            <a:r>
              <a:rPr lang="en-GB" dirty="0"/>
              <a:t>Pressure</a:t>
            </a:r>
          </a:p>
          <a:p>
            <a:endParaRPr lang="en-GB" dirty="0"/>
          </a:p>
          <a:p>
            <a:r>
              <a:rPr lang="en-GB" dirty="0"/>
              <a:t>Struggled</a:t>
            </a:r>
          </a:p>
          <a:p>
            <a:pPr lvl="0"/>
            <a:r>
              <a:rPr lang="en-GB" dirty="0"/>
              <a:t>Disheartening</a:t>
            </a:r>
          </a:p>
          <a:p>
            <a:r>
              <a:rPr lang="en-GB" dirty="0"/>
              <a:t>A bit harsh</a:t>
            </a:r>
          </a:p>
          <a:p>
            <a:r>
              <a:rPr lang="en-GB" dirty="0"/>
              <a:t>Crushed</a:t>
            </a:r>
          </a:p>
          <a:p>
            <a:endParaRPr lang="de-DE" dirty="0"/>
          </a:p>
        </p:txBody>
      </p:sp>
      <p:sp>
        <p:nvSpPr>
          <p:cNvPr id="9" name="Foliennummernplatzhalter 8"/>
          <p:cNvSpPr>
            <a:spLocks noGrp="1"/>
          </p:cNvSpPr>
          <p:nvPr>
            <p:ph type="sldNum" sz="quarter" idx="12"/>
          </p:nvPr>
        </p:nvSpPr>
        <p:spPr/>
        <p:txBody>
          <a:bodyPr/>
          <a:lstStyle/>
          <a:p>
            <a:fld id="{D196B263-D5B2-4776-8B0D-6AA077604255}" type="slidenum">
              <a:rPr lang="de-DE" smtClean="0"/>
              <a:t>13</a:t>
            </a:fld>
            <a:endParaRPr lang="de-DE"/>
          </a:p>
        </p:txBody>
      </p:sp>
      <p:sp>
        <p:nvSpPr>
          <p:cNvPr id="2" name="Titel 1"/>
          <p:cNvSpPr>
            <a:spLocks noGrp="1"/>
          </p:cNvSpPr>
          <p:nvPr>
            <p:ph type="title"/>
          </p:nvPr>
        </p:nvSpPr>
        <p:spPr/>
        <p:txBody>
          <a:bodyPr/>
          <a:lstStyle/>
          <a:p>
            <a:r>
              <a:rPr lang="de-DE" dirty="0"/>
              <a:t>Feedback as an emotional process</a:t>
            </a:r>
          </a:p>
        </p:txBody>
      </p:sp>
      <p:sp>
        <p:nvSpPr>
          <p:cNvPr id="10" name="Datumsplatzhalter 3"/>
          <p:cNvSpPr>
            <a:spLocks noGrp="1"/>
          </p:cNvSpPr>
          <p:nvPr>
            <p:ph type="dt" sz="half" idx="10"/>
          </p:nvPr>
        </p:nvSpPr>
        <p:spPr>
          <a:xfrm>
            <a:off x="838200" y="6356350"/>
            <a:ext cx="2743200" cy="365125"/>
          </a:xfrm>
        </p:spPr>
        <p:txBody>
          <a:bodyPr/>
          <a:lstStyle/>
          <a:p>
            <a:r>
              <a:rPr lang="de-DE" dirty="0" err="1"/>
              <a:t>July</a:t>
            </a:r>
            <a:r>
              <a:rPr lang="de-DE" dirty="0"/>
              <a:t> 21–23, 2021</a:t>
            </a:r>
          </a:p>
        </p:txBody>
      </p:sp>
      <p:sp>
        <p:nvSpPr>
          <p:cNvPr id="11" name="Fußzeilenplatzhalter 4"/>
          <p:cNvSpPr>
            <a:spLocks noGrp="1"/>
          </p:cNvSpPr>
          <p:nvPr>
            <p:ph type="ftr" sz="quarter" idx="11"/>
          </p:nvPr>
        </p:nvSpPr>
        <p:spPr>
          <a:xfrm>
            <a:off x="4038600" y="6356350"/>
            <a:ext cx="4114800" cy="365125"/>
          </a:xfrm>
        </p:spPr>
        <p:txBody>
          <a:bodyPr/>
          <a:lstStyle/>
          <a:p>
            <a:r>
              <a:rPr lang="de-DE" dirty="0"/>
              <a:t>46th Improving University Teaching Conference</a:t>
            </a:r>
          </a:p>
        </p:txBody>
      </p:sp>
      <p:sp>
        <p:nvSpPr>
          <p:cNvPr id="7" name="TextBox 6"/>
          <p:cNvSpPr txBox="1"/>
          <p:nvPr/>
        </p:nvSpPr>
        <p:spPr>
          <a:xfrm>
            <a:off x="9381281" y="2896717"/>
            <a:ext cx="2232587" cy="2727926"/>
          </a:xfrm>
          <a:prstGeom prst="rect">
            <a:avLst/>
          </a:prstGeom>
          <a:noFill/>
        </p:spPr>
        <p:txBody>
          <a:bodyPr wrap="square" rtlCol="0">
            <a:spAutoFit/>
          </a:bodyPr>
          <a:lstStyle/>
          <a:p>
            <a:pPr marL="228600" indent="-228600">
              <a:lnSpc>
                <a:spcPct val="90000"/>
              </a:lnSpc>
              <a:spcBef>
                <a:spcPts val="1000"/>
              </a:spcBef>
              <a:buFont typeface="Arial" panose="020B0604020202020204" pitchFamily="34" charset="0"/>
              <a:buChar char="•"/>
            </a:pPr>
            <a:r>
              <a:rPr lang="en-GB" sz="2400" dirty="0">
                <a:solidFill>
                  <a:srgbClr val="033260"/>
                </a:solidFill>
                <a:latin typeface="Arial" panose="020B0604020202020204" pitchFamily="34" charset="0"/>
                <a:cs typeface="Arial" panose="020B0604020202020204" pitchFamily="34" charset="0"/>
              </a:rPr>
              <a:t>Generous</a:t>
            </a:r>
          </a:p>
          <a:p>
            <a:pPr marL="228600" indent="-228600">
              <a:lnSpc>
                <a:spcPct val="90000"/>
              </a:lnSpc>
              <a:spcBef>
                <a:spcPts val="1000"/>
              </a:spcBef>
              <a:buFont typeface="Arial" panose="020B0604020202020204" pitchFamily="34" charset="0"/>
              <a:buChar char="•"/>
            </a:pPr>
            <a:endParaRPr lang="en-GB" sz="2400" dirty="0">
              <a:solidFill>
                <a:srgbClr val="033260"/>
              </a:solidFill>
              <a:latin typeface="Arial" panose="020B0604020202020204" pitchFamily="34" charset="0"/>
              <a:cs typeface="Arial" panose="020B0604020202020204" pitchFamily="34" charset="0"/>
            </a:endParaRPr>
          </a:p>
          <a:p>
            <a:pPr marL="228600" lvl="0" indent="-228600">
              <a:lnSpc>
                <a:spcPct val="90000"/>
              </a:lnSpc>
              <a:spcBef>
                <a:spcPts val="1000"/>
              </a:spcBef>
              <a:buFont typeface="Arial" panose="020B0604020202020204" pitchFamily="34" charset="0"/>
              <a:buChar char="•"/>
            </a:pPr>
            <a:r>
              <a:rPr lang="en-GB" sz="2400" dirty="0">
                <a:solidFill>
                  <a:srgbClr val="033260"/>
                </a:solidFill>
                <a:latin typeface="Arial" panose="020B0604020202020204" pitchFamily="34" charset="0"/>
                <a:cs typeface="Arial" panose="020B0604020202020204" pitchFamily="34" charset="0"/>
              </a:rPr>
              <a:t>Passionate</a:t>
            </a:r>
          </a:p>
          <a:p>
            <a:pPr marL="228600" lvl="0" indent="-228600">
              <a:lnSpc>
                <a:spcPct val="90000"/>
              </a:lnSpc>
              <a:spcBef>
                <a:spcPts val="1000"/>
              </a:spcBef>
              <a:buFont typeface="Arial" panose="020B0604020202020204" pitchFamily="34" charset="0"/>
              <a:buChar char="•"/>
            </a:pPr>
            <a:r>
              <a:rPr lang="en-GB" sz="2400" dirty="0">
                <a:solidFill>
                  <a:srgbClr val="033260"/>
                </a:solidFill>
                <a:latin typeface="Arial" panose="020B0604020202020204" pitchFamily="34" charset="0"/>
                <a:cs typeface="Arial" panose="020B0604020202020204" pitchFamily="34" charset="0"/>
              </a:rPr>
              <a:t>Valued</a:t>
            </a:r>
          </a:p>
          <a:p>
            <a:pPr marL="228600" lvl="0" indent="-228600">
              <a:lnSpc>
                <a:spcPct val="90000"/>
              </a:lnSpc>
              <a:spcBef>
                <a:spcPts val="1000"/>
              </a:spcBef>
              <a:buFont typeface="Arial" panose="020B0604020202020204" pitchFamily="34" charset="0"/>
              <a:buChar char="•"/>
            </a:pPr>
            <a:r>
              <a:rPr lang="en-GB" sz="2400" dirty="0">
                <a:solidFill>
                  <a:srgbClr val="033260"/>
                </a:solidFill>
                <a:latin typeface="Arial" panose="020B0604020202020204" pitchFamily="34" charset="0"/>
                <a:cs typeface="Arial" panose="020B0604020202020204" pitchFamily="34" charset="0"/>
              </a:rPr>
              <a:t>Capable </a:t>
            </a:r>
          </a:p>
          <a:p>
            <a:pPr marL="228600" lvl="0" indent="-228600">
              <a:lnSpc>
                <a:spcPct val="90000"/>
              </a:lnSpc>
              <a:spcBef>
                <a:spcPts val="1000"/>
              </a:spcBef>
              <a:buFont typeface="Arial" panose="020B0604020202020204" pitchFamily="34" charset="0"/>
              <a:buChar char="•"/>
            </a:pPr>
            <a:r>
              <a:rPr lang="en-GB" sz="2400" dirty="0">
                <a:solidFill>
                  <a:srgbClr val="033260"/>
                </a:solidFill>
                <a:latin typeface="Arial" panose="020B0604020202020204" pitchFamily="34" charset="0"/>
                <a:cs typeface="Arial" panose="020B0604020202020204" pitchFamily="34" charset="0"/>
              </a:rPr>
              <a:t>Enjoy </a:t>
            </a:r>
          </a:p>
        </p:txBody>
      </p:sp>
      <p:sp>
        <p:nvSpPr>
          <p:cNvPr id="12" name="Inhaltsplatzhalter 3"/>
          <p:cNvSpPr txBox="1">
            <a:spLocks/>
          </p:cNvSpPr>
          <p:nvPr/>
        </p:nvSpPr>
        <p:spPr>
          <a:xfrm>
            <a:off x="3314904" y="3079502"/>
            <a:ext cx="2386806" cy="31101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033260"/>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033260"/>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033260"/>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033260"/>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033260"/>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Happy</a:t>
            </a:r>
          </a:p>
          <a:p>
            <a:endParaRPr lang="de-DE" dirty="0"/>
          </a:p>
        </p:txBody>
      </p:sp>
    </p:spTree>
    <p:extLst>
      <p:ext uri="{BB962C8B-B14F-4D97-AF65-F5344CB8AC3E}">
        <p14:creationId xmlns:p14="http://schemas.microsoft.com/office/powerpoint/2010/main" val="1088459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Comparison of responses</a:t>
            </a:r>
          </a:p>
        </p:txBody>
      </p:sp>
      <p:sp>
        <p:nvSpPr>
          <p:cNvPr id="3" name="Untertitel 2"/>
          <p:cNvSpPr>
            <a:spLocks noGrp="1"/>
          </p:cNvSpPr>
          <p:nvPr>
            <p:ph idx="1"/>
          </p:nvPr>
        </p:nvSpPr>
        <p:spPr/>
        <p:txBody>
          <a:bodyPr>
            <a:normAutofit fontScale="92500" lnSpcReduction="20000"/>
          </a:bodyPr>
          <a:lstStyle/>
          <a:p>
            <a:pPr marL="0" lvl="0" indent="0">
              <a:buNone/>
            </a:pPr>
            <a:r>
              <a:rPr lang="en-GB" sz="3100" dirty="0"/>
              <a:t>What features of consistent feedback support effective assessment for learning?</a:t>
            </a:r>
          </a:p>
          <a:p>
            <a:r>
              <a:rPr lang="en-GB" sz="2400" dirty="0"/>
              <a:t>Formative assessment and feedback to support learning – ideally provided early in a course</a:t>
            </a:r>
          </a:p>
          <a:p>
            <a:r>
              <a:rPr lang="en-GB" sz="2400" dirty="0"/>
              <a:t>Multi-part assessments to address workload pressures (staff and student) and develop different strengths</a:t>
            </a:r>
          </a:p>
          <a:p>
            <a:r>
              <a:rPr lang="en-GB" sz="2400" dirty="0"/>
              <a:t>Use of different formats for assessment and feedback to develop different skills and play to different strengths – but retaining a value on written feedback to support learning</a:t>
            </a:r>
          </a:p>
          <a:p>
            <a:r>
              <a:rPr lang="en-GB" sz="2400" dirty="0"/>
              <a:t>Feedback that is specific and sensitive, building a sense of connection between student and assessor </a:t>
            </a:r>
          </a:p>
          <a:p>
            <a:r>
              <a:rPr lang="en-GB" sz="2400" dirty="0"/>
              <a:t>Caution around use of peer feedback without support of teacher – consideration of time needed for both students and staff to develop feedback skills </a:t>
            </a:r>
          </a:p>
          <a:p>
            <a:r>
              <a:rPr lang="en-GB" sz="2400" dirty="0"/>
              <a:t>Recognition of the potential of differing student backgrounds to influence interactions with assessment </a:t>
            </a:r>
          </a:p>
          <a:p>
            <a:endParaRPr lang="en-GB" sz="2400" dirty="0"/>
          </a:p>
          <a:p>
            <a:pPr marL="0" lvl="0" indent="0">
              <a:buNone/>
            </a:pPr>
            <a:endParaRPr lang="en-GB" sz="2400" dirty="0"/>
          </a:p>
        </p:txBody>
      </p:sp>
      <p:sp>
        <p:nvSpPr>
          <p:cNvPr id="6" name="Foliennummernplatzhalter 5"/>
          <p:cNvSpPr>
            <a:spLocks noGrp="1"/>
          </p:cNvSpPr>
          <p:nvPr>
            <p:ph type="sldNum" sz="quarter" idx="12"/>
          </p:nvPr>
        </p:nvSpPr>
        <p:spPr/>
        <p:txBody>
          <a:bodyPr/>
          <a:lstStyle/>
          <a:p>
            <a:fld id="{D196B263-D5B2-4776-8B0D-6AA077604255}" type="slidenum">
              <a:rPr lang="de-DE" smtClean="0"/>
              <a:t>14</a:t>
            </a:fld>
            <a:endParaRPr lang="de-DE"/>
          </a:p>
        </p:txBody>
      </p:sp>
      <p:sp>
        <p:nvSpPr>
          <p:cNvPr id="7" name="Datumsplatzhalter 3"/>
          <p:cNvSpPr>
            <a:spLocks noGrp="1"/>
          </p:cNvSpPr>
          <p:nvPr>
            <p:ph type="dt" sz="half" idx="10"/>
          </p:nvPr>
        </p:nvSpPr>
        <p:spPr>
          <a:xfrm>
            <a:off x="838200" y="6356350"/>
            <a:ext cx="2743200" cy="365125"/>
          </a:xfrm>
        </p:spPr>
        <p:txBody>
          <a:bodyPr/>
          <a:lstStyle/>
          <a:p>
            <a:r>
              <a:rPr lang="de-DE" dirty="0" err="1"/>
              <a:t>July</a:t>
            </a:r>
            <a:r>
              <a:rPr lang="de-DE" dirty="0"/>
              <a:t> 21–23, 2021</a:t>
            </a:r>
          </a:p>
        </p:txBody>
      </p:sp>
      <p:sp>
        <p:nvSpPr>
          <p:cNvPr id="8" name="Fußzeilenplatzhalter 4"/>
          <p:cNvSpPr>
            <a:spLocks noGrp="1"/>
          </p:cNvSpPr>
          <p:nvPr>
            <p:ph type="ftr" sz="quarter" idx="11"/>
          </p:nvPr>
        </p:nvSpPr>
        <p:spPr>
          <a:xfrm>
            <a:off x="4038600" y="6356350"/>
            <a:ext cx="4114800" cy="365125"/>
          </a:xfrm>
        </p:spPr>
        <p:txBody>
          <a:bodyPr/>
          <a:lstStyle/>
          <a:p>
            <a:r>
              <a:rPr lang="de-DE" dirty="0"/>
              <a:t>46th Improving University Teaching Conference</a:t>
            </a:r>
          </a:p>
        </p:txBody>
      </p:sp>
    </p:spTree>
    <p:extLst>
      <p:ext uri="{BB962C8B-B14F-4D97-AF65-F5344CB8AC3E}">
        <p14:creationId xmlns:p14="http://schemas.microsoft.com/office/powerpoint/2010/main" val="1378249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Moving forward</a:t>
            </a:r>
          </a:p>
        </p:txBody>
      </p:sp>
      <p:sp>
        <p:nvSpPr>
          <p:cNvPr id="3" name="Untertitel 2"/>
          <p:cNvSpPr>
            <a:spLocks noGrp="1"/>
          </p:cNvSpPr>
          <p:nvPr>
            <p:ph idx="1"/>
          </p:nvPr>
        </p:nvSpPr>
        <p:spPr>
          <a:xfrm>
            <a:off x="838200" y="1371600"/>
            <a:ext cx="10515600" cy="4984750"/>
          </a:xfrm>
        </p:spPr>
        <p:txBody>
          <a:bodyPr>
            <a:normAutofit fontScale="92500" lnSpcReduction="10000"/>
          </a:bodyPr>
          <a:lstStyle/>
          <a:p>
            <a:pPr marL="0" lvl="0" indent="0">
              <a:buNone/>
            </a:pPr>
            <a:r>
              <a:rPr lang="en-GB" sz="2400" dirty="0"/>
              <a:t>Running throughout was a recognition of the value of difference and a desire to speak to individuals and to be spoken to as an individual.</a:t>
            </a:r>
          </a:p>
          <a:p>
            <a:pPr marL="0" lvl="0" indent="0">
              <a:buNone/>
            </a:pPr>
            <a:r>
              <a:rPr lang="en-GB" sz="2400" dirty="0"/>
              <a:t>Assessment and feedback was identified as an emotional process but ultimately beneficial.</a:t>
            </a:r>
          </a:p>
          <a:p>
            <a:pPr marL="0" lvl="0" indent="0">
              <a:buNone/>
            </a:pPr>
            <a:endParaRPr lang="en-GB" sz="2400" dirty="0"/>
          </a:p>
          <a:p>
            <a:pPr marL="0" lvl="0" indent="0">
              <a:buNone/>
            </a:pPr>
            <a:r>
              <a:rPr lang="en-GB" sz="2400" dirty="0"/>
              <a:t>Initial aspects suggested for development:</a:t>
            </a:r>
          </a:p>
          <a:p>
            <a:pPr lvl="1"/>
            <a:r>
              <a:rPr lang="en-GB" sz="2000" dirty="0"/>
              <a:t>Support for development of skills which will build trust in processes such as peer assessment</a:t>
            </a:r>
          </a:p>
          <a:p>
            <a:pPr lvl="1"/>
            <a:r>
              <a:rPr lang="en-GB" sz="2000" dirty="0"/>
              <a:t>Further consideration given to structuring and workload of formative feedback, as this was clearly highly valued by students</a:t>
            </a:r>
          </a:p>
          <a:p>
            <a:pPr lvl="1"/>
            <a:r>
              <a:rPr lang="en-GB" sz="2000" dirty="0"/>
              <a:t>Systems designed to be impersonal (consistency, anonymity) – how do we amend these to support the desire for human interaction through assessment and feedback processes?</a:t>
            </a:r>
          </a:p>
          <a:p>
            <a:pPr marL="0" indent="0">
              <a:buNone/>
            </a:pPr>
            <a:endParaRPr lang="en-GB" sz="2400" dirty="0"/>
          </a:p>
          <a:p>
            <a:pPr marL="0" indent="0">
              <a:buNone/>
            </a:pPr>
            <a:r>
              <a:rPr lang="en-GB" sz="2400" dirty="0"/>
              <a:t>The project will continue to explore these themes with students and colleagues from diverse groups across the school.</a:t>
            </a:r>
            <a:endParaRPr lang="en-GB" sz="2200" dirty="0"/>
          </a:p>
        </p:txBody>
      </p:sp>
      <p:sp>
        <p:nvSpPr>
          <p:cNvPr id="6" name="Foliennummernplatzhalter 5"/>
          <p:cNvSpPr>
            <a:spLocks noGrp="1"/>
          </p:cNvSpPr>
          <p:nvPr>
            <p:ph type="sldNum" sz="quarter" idx="12"/>
          </p:nvPr>
        </p:nvSpPr>
        <p:spPr/>
        <p:txBody>
          <a:bodyPr/>
          <a:lstStyle/>
          <a:p>
            <a:fld id="{D196B263-D5B2-4776-8B0D-6AA077604255}" type="slidenum">
              <a:rPr lang="de-DE" smtClean="0"/>
              <a:t>15</a:t>
            </a:fld>
            <a:endParaRPr lang="de-DE"/>
          </a:p>
        </p:txBody>
      </p:sp>
      <p:sp>
        <p:nvSpPr>
          <p:cNvPr id="7" name="Datumsplatzhalter 3"/>
          <p:cNvSpPr>
            <a:spLocks noGrp="1"/>
          </p:cNvSpPr>
          <p:nvPr>
            <p:ph type="dt" sz="half" idx="10"/>
          </p:nvPr>
        </p:nvSpPr>
        <p:spPr>
          <a:xfrm>
            <a:off x="838200" y="6356350"/>
            <a:ext cx="2743200" cy="365125"/>
          </a:xfrm>
        </p:spPr>
        <p:txBody>
          <a:bodyPr/>
          <a:lstStyle/>
          <a:p>
            <a:r>
              <a:rPr lang="de-DE" dirty="0" err="1"/>
              <a:t>July</a:t>
            </a:r>
            <a:r>
              <a:rPr lang="de-DE" dirty="0"/>
              <a:t> 21–23, 2021</a:t>
            </a:r>
          </a:p>
        </p:txBody>
      </p:sp>
      <p:sp>
        <p:nvSpPr>
          <p:cNvPr id="8" name="Fußzeilenplatzhalter 4"/>
          <p:cNvSpPr>
            <a:spLocks noGrp="1"/>
          </p:cNvSpPr>
          <p:nvPr>
            <p:ph type="ftr" sz="quarter" idx="11"/>
          </p:nvPr>
        </p:nvSpPr>
        <p:spPr>
          <a:xfrm>
            <a:off x="4038600" y="6356350"/>
            <a:ext cx="4114800" cy="365125"/>
          </a:xfrm>
        </p:spPr>
        <p:txBody>
          <a:bodyPr/>
          <a:lstStyle/>
          <a:p>
            <a:r>
              <a:rPr lang="de-DE" dirty="0"/>
              <a:t>46th Improving University Teaching Conference</a:t>
            </a:r>
          </a:p>
        </p:txBody>
      </p:sp>
    </p:spTree>
    <p:extLst>
      <p:ext uri="{BB962C8B-B14F-4D97-AF65-F5344CB8AC3E}">
        <p14:creationId xmlns:p14="http://schemas.microsoft.com/office/powerpoint/2010/main" val="3008553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t>Key references</a:t>
            </a:r>
          </a:p>
        </p:txBody>
      </p:sp>
      <p:sp>
        <p:nvSpPr>
          <p:cNvPr id="3" name="Content Placeholder 2"/>
          <p:cNvSpPr>
            <a:spLocks noGrp="1"/>
          </p:cNvSpPr>
          <p:nvPr>
            <p:ph idx="1"/>
          </p:nvPr>
        </p:nvSpPr>
        <p:spPr>
          <a:xfrm>
            <a:off x="838200" y="1095194"/>
            <a:ext cx="10515600" cy="5261156"/>
          </a:xfrm>
        </p:spPr>
        <p:txBody>
          <a:bodyPr>
            <a:normAutofit fontScale="47500" lnSpcReduction="20000"/>
          </a:bodyPr>
          <a:lstStyle/>
          <a:p>
            <a:r>
              <a:rPr lang="en-GB" sz="3800" dirty="0"/>
              <a:t>Carless, D. and </a:t>
            </a:r>
            <a:r>
              <a:rPr lang="en-GB" sz="3800" dirty="0" err="1"/>
              <a:t>Boud</a:t>
            </a:r>
            <a:r>
              <a:rPr lang="en-GB" sz="3800" dirty="0"/>
              <a:t>, D. (2018) ‘The development of student feedback literacy: enabling uptake of feedback’, </a:t>
            </a:r>
            <a:r>
              <a:rPr lang="en-GB" sz="3800" i="1" dirty="0"/>
              <a:t>Assessment and Evaluation in Higher Education</a:t>
            </a:r>
            <a:r>
              <a:rPr lang="en-GB" sz="3800" dirty="0"/>
              <a:t>, 43: 8, Pp. 1316 – 1326.</a:t>
            </a:r>
          </a:p>
          <a:p>
            <a:r>
              <a:rPr lang="en-GB" sz="3800" dirty="0"/>
              <a:t>Fletcher, A.K. (2018) ‘Help seeking: Agentic learners initiating feedback’, </a:t>
            </a:r>
            <a:r>
              <a:rPr lang="en-GB" sz="3800" i="1" dirty="0"/>
              <a:t>Educational Review</a:t>
            </a:r>
            <a:r>
              <a:rPr lang="en-GB" sz="3800" dirty="0"/>
              <a:t>, 70:4, Pp389-408.</a:t>
            </a:r>
          </a:p>
          <a:p>
            <a:r>
              <a:rPr lang="en-GB" sz="3800" dirty="0"/>
              <a:t>Nash, R.A. and </a:t>
            </a:r>
            <a:r>
              <a:rPr lang="en-GB" sz="3800" dirty="0" err="1"/>
              <a:t>Winstone</a:t>
            </a:r>
            <a:r>
              <a:rPr lang="en-GB" sz="3800" dirty="0"/>
              <a:t>, N.E. (2017) </a:t>
            </a:r>
            <a:r>
              <a:rPr lang="en-GB" sz="3800" i="1" dirty="0"/>
              <a:t>Responsibility-Sharing in the Giving and Receiving of Assessment Feedback,  Frontiers in Psychology, 8:1519.</a:t>
            </a:r>
          </a:p>
          <a:p>
            <a:r>
              <a:rPr lang="en-GB" sz="3800" dirty="0"/>
              <a:t>Nicol, D. (2010) ‘From monologue to dialogue: improving written feedback processes in mass higher education’, </a:t>
            </a:r>
            <a:r>
              <a:rPr lang="en-GB" sz="3800" i="1" dirty="0"/>
              <a:t>Assessment and Evaluation in Higher Education</a:t>
            </a:r>
            <a:r>
              <a:rPr lang="en-GB" sz="3800" dirty="0"/>
              <a:t>, 35:5, Pp. 501-517.</a:t>
            </a:r>
          </a:p>
          <a:p>
            <a:r>
              <a:rPr lang="en-GB" sz="3800" dirty="0"/>
              <a:t>Nicol, D. (2020) ‘The power of internal feedback: exploiting natural comparison processes’, </a:t>
            </a:r>
            <a:r>
              <a:rPr lang="en-GB" sz="3800" i="1" dirty="0"/>
              <a:t>Assessment &amp; Evaluation in Higher Education</a:t>
            </a:r>
            <a:r>
              <a:rPr lang="en-GB" sz="3800" dirty="0"/>
              <a:t>, Published online, DOI: </a:t>
            </a:r>
            <a:r>
              <a:rPr lang="en-GB" sz="3800" u="sng" dirty="0">
                <a:hlinkClick r:id="rId3"/>
              </a:rPr>
              <a:t>10.1080/02602938.2020.1823314</a:t>
            </a:r>
            <a:endParaRPr lang="en-GB" sz="3800" dirty="0"/>
          </a:p>
          <a:p>
            <a:r>
              <a:rPr lang="en-GB" sz="3800" dirty="0" err="1"/>
              <a:t>Nieminen</a:t>
            </a:r>
            <a:r>
              <a:rPr lang="en-GB" sz="3800" dirty="0"/>
              <a:t>, J.H., Tai, J., </a:t>
            </a:r>
            <a:r>
              <a:rPr lang="en-GB" sz="3800" dirty="0" err="1"/>
              <a:t>Boud</a:t>
            </a:r>
            <a:r>
              <a:rPr lang="en-GB" sz="3800" dirty="0"/>
              <a:t>, D. and Henderson, M. (2021) ‘Student agency in feedback: Beyond the individual’, </a:t>
            </a:r>
            <a:r>
              <a:rPr lang="en-GB" sz="3800" i="1" dirty="0"/>
              <a:t>Assessment &amp; Evaluation in Higher Education</a:t>
            </a:r>
            <a:r>
              <a:rPr lang="en-GB" sz="3800" dirty="0"/>
              <a:t>, </a:t>
            </a:r>
            <a:r>
              <a:rPr lang="en-GB" sz="3800" u="sng" dirty="0">
                <a:hlinkClick r:id="rId4"/>
              </a:rPr>
              <a:t>https://doi.org/10.1080/0</a:t>
            </a:r>
            <a:endParaRPr lang="en-GB" sz="3800" dirty="0"/>
          </a:p>
          <a:p>
            <a:r>
              <a:rPr lang="en-GB" sz="3800" dirty="0" err="1"/>
              <a:t>Winstone</a:t>
            </a:r>
            <a:r>
              <a:rPr lang="en-GB" sz="3800" dirty="0"/>
              <a:t>, N., Nash, R.A., Rowntree, J. and Parker, M. (2017) ‘‘It'd be useful, but I wouldn't use it’: barriers to university students’ feedback seeking and </a:t>
            </a:r>
            <a:r>
              <a:rPr lang="en-GB" sz="3800" dirty="0" err="1"/>
              <a:t>recipience</a:t>
            </a:r>
            <a:r>
              <a:rPr lang="en-GB" sz="3800" dirty="0"/>
              <a:t>’, </a:t>
            </a:r>
            <a:r>
              <a:rPr lang="en-GB" sz="3800" i="1" dirty="0"/>
              <a:t>Studies in Higher Education</a:t>
            </a:r>
            <a:r>
              <a:rPr lang="en-GB" sz="3800" dirty="0"/>
              <a:t>, 42:11, pp. 2026-2041.</a:t>
            </a:r>
          </a:p>
          <a:p>
            <a:r>
              <a:rPr lang="en-GB" sz="3800" dirty="0" err="1"/>
              <a:t>Winstone</a:t>
            </a:r>
            <a:r>
              <a:rPr lang="en-GB" sz="3800" dirty="0"/>
              <a:t>, N.E., Nash, R.A., Parker, M. and Rowntree, J. (2017) ‘Supporting Learners' Agentic Engagement With Feedback: A Systematic Review and a Taxonomy of </a:t>
            </a:r>
            <a:r>
              <a:rPr lang="en-GB" sz="3800" dirty="0" err="1"/>
              <a:t>Recipience</a:t>
            </a:r>
            <a:r>
              <a:rPr lang="en-GB" sz="3800" dirty="0"/>
              <a:t> Processes’, </a:t>
            </a:r>
            <a:r>
              <a:rPr lang="en-GB" sz="3800" i="1" dirty="0"/>
              <a:t>Educational Psychologist</a:t>
            </a:r>
            <a:r>
              <a:rPr lang="en-GB" sz="3800" dirty="0"/>
              <a:t>, 52:1, pp.17-37.</a:t>
            </a:r>
          </a:p>
          <a:p>
            <a:r>
              <a:rPr lang="en-GB" sz="3800" dirty="0"/>
              <a:t>Young, P. (2000) ‘“I might as well give up”: Self-esteem and mature students' feelings about feedback on assignments’, </a:t>
            </a:r>
            <a:r>
              <a:rPr lang="en-GB" sz="3800" i="1" dirty="0"/>
              <a:t>Journal of Further and Higher Education</a:t>
            </a:r>
            <a:r>
              <a:rPr lang="en-GB" sz="3800" dirty="0"/>
              <a:t>, 24:3, Pp. 409-418.</a:t>
            </a:r>
          </a:p>
          <a:p>
            <a:pPr marL="0" indent="0">
              <a:buNone/>
            </a:pPr>
            <a:endParaRPr lang="en-GB"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a:ln>
                  <a:noFill/>
                </a:ln>
                <a:solidFill>
                  <a:srgbClr val="033260"/>
                </a:solidFill>
                <a:effectLst/>
                <a:uLnTx/>
                <a:uFillTx/>
                <a:latin typeface="Times New Roman" panose="02020603050405020304" pitchFamily="18" charset="0"/>
                <a:ea typeface="+mn-ea"/>
                <a:cs typeface="Times New Roman" panose="02020603050405020304" pitchFamily="18" charset="0"/>
              </a:rPr>
              <a:t>July 21–23, 2021</a:t>
            </a: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a:ln>
                  <a:noFill/>
                </a:ln>
                <a:solidFill>
                  <a:srgbClr val="033260"/>
                </a:solidFill>
                <a:effectLst/>
                <a:uLnTx/>
                <a:uFillTx/>
                <a:latin typeface="Times New Roman" panose="02020603050405020304" pitchFamily="18" charset="0"/>
                <a:ea typeface="+mn-ea"/>
                <a:cs typeface="Times New Roman" panose="02020603050405020304" pitchFamily="18" charset="0"/>
              </a:rPr>
              <a:t>46th Improving University Teaching Conference</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96B263-D5B2-4776-8B0D-6AA077604255}" type="slidenum">
              <a:rPr kumimoji="0" lang="de-DE" sz="1200" b="0" i="0" u="none" strike="noStrike" kern="1200" cap="none" spc="0" normalizeH="0" baseline="0" noProof="0" smtClean="0">
                <a:ln>
                  <a:noFill/>
                </a:ln>
                <a:solidFill>
                  <a:srgbClr val="033260"/>
                </a:solidFill>
                <a:effectLst/>
                <a:uLnTx/>
                <a:uFillTx/>
                <a:latin typeface="Times New Roman" panose="02020603050405020304" pitchFamily="18" charset="0"/>
                <a:ea typeface="+mn-ea"/>
                <a:cs typeface="Times New Roman" panose="020206030504050203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de-DE" sz="1200" b="0" i="0" u="none" strike="noStrike" kern="1200" cap="none" spc="0" normalizeH="0" baseline="0" noProof="0">
              <a:ln>
                <a:noFill/>
              </a:ln>
              <a:solidFill>
                <a:srgbClr val="033260"/>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618629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p:txBody>
          <a:bodyPr/>
          <a:lstStyle/>
          <a:p>
            <a:pPr lvl="0"/>
            <a:r>
              <a:rPr lang="de-DE" dirty="0"/>
              <a:t>Elizabeth Black and Kara Makara Fuller</a:t>
            </a:r>
          </a:p>
          <a:p>
            <a:pPr lvl="0"/>
            <a:r>
              <a:rPr lang="de-DE" dirty="0"/>
              <a:t>School of Education, University of Glasgow</a:t>
            </a:r>
          </a:p>
          <a:p>
            <a:pPr lvl="0"/>
            <a:r>
              <a:rPr lang="de-DE" sz="1600" dirty="0">
                <a:hlinkClick r:id="rId3"/>
              </a:rPr>
              <a:t>Elizabeth.Black.2@glasgow.ac.uk</a:t>
            </a:r>
            <a:endParaRPr lang="de-DE" sz="1600" dirty="0"/>
          </a:p>
          <a:p>
            <a:pPr lvl="0"/>
            <a:r>
              <a:rPr lang="de-DE" sz="1600" dirty="0">
                <a:hlinkClick r:id="rId4"/>
              </a:rPr>
              <a:t>Kara.MakaraFuller@glasgow.ac.uk</a:t>
            </a:r>
            <a:endParaRPr lang="de-DE" sz="1600" dirty="0"/>
          </a:p>
          <a:p>
            <a:endParaRPr lang="de-DE" dirty="0"/>
          </a:p>
        </p:txBody>
      </p:sp>
      <p:sp>
        <p:nvSpPr>
          <p:cNvPr id="4" name="Datumsplatzhalter 3"/>
          <p:cNvSpPr>
            <a:spLocks noGrp="1"/>
          </p:cNvSpPr>
          <p:nvPr>
            <p:ph type="dt" sz="half" idx="10"/>
          </p:nvPr>
        </p:nvSpPr>
        <p:spPr/>
        <p:txBody>
          <a:bodyPr/>
          <a:lstStyle/>
          <a:p>
            <a:r>
              <a:rPr lang="de-DE" dirty="0" err="1"/>
              <a:t>July</a:t>
            </a:r>
            <a:r>
              <a:rPr lang="de-DE" dirty="0"/>
              <a:t> 21–23, 2021</a:t>
            </a:r>
          </a:p>
        </p:txBody>
      </p:sp>
      <p:sp>
        <p:nvSpPr>
          <p:cNvPr id="5" name="Fußzeilenplatzhalter 4"/>
          <p:cNvSpPr>
            <a:spLocks noGrp="1"/>
          </p:cNvSpPr>
          <p:nvPr>
            <p:ph type="ftr" sz="quarter" idx="11"/>
          </p:nvPr>
        </p:nvSpPr>
        <p:spPr/>
        <p:txBody>
          <a:bodyPr/>
          <a:lstStyle/>
          <a:p>
            <a:r>
              <a:rPr lang="de-DE" dirty="0"/>
              <a:t>46th Improving University Teaching Conference</a:t>
            </a:r>
          </a:p>
        </p:txBody>
      </p:sp>
      <p:sp>
        <p:nvSpPr>
          <p:cNvPr id="6" name="Foliennummernplatzhalter 5"/>
          <p:cNvSpPr>
            <a:spLocks noGrp="1"/>
          </p:cNvSpPr>
          <p:nvPr>
            <p:ph type="sldNum" sz="quarter" idx="12"/>
          </p:nvPr>
        </p:nvSpPr>
        <p:spPr/>
        <p:txBody>
          <a:bodyPr/>
          <a:lstStyle/>
          <a:p>
            <a:fld id="{D196B263-D5B2-4776-8B0D-6AA077604255}" type="slidenum">
              <a:rPr lang="de-DE" smtClean="0"/>
              <a:pPr/>
              <a:t>2</a:t>
            </a:fld>
            <a:endParaRPr lang="de-DE" dirty="0"/>
          </a:p>
        </p:txBody>
      </p:sp>
      <p:sp>
        <p:nvSpPr>
          <p:cNvPr id="2" name="Titel 1"/>
          <p:cNvSpPr>
            <a:spLocks noGrp="1"/>
          </p:cNvSpPr>
          <p:nvPr>
            <p:ph type="title"/>
          </p:nvPr>
        </p:nvSpPr>
        <p:spPr/>
        <p:txBody>
          <a:bodyPr>
            <a:normAutofit fontScale="90000"/>
          </a:bodyPr>
          <a:lstStyle/>
          <a:p>
            <a:r>
              <a:rPr lang="de-DE" dirty="0"/>
              <a:t>Feelings about feedback: Who cares about what?</a:t>
            </a:r>
          </a:p>
        </p:txBody>
      </p:sp>
    </p:spTree>
    <p:extLst>
      <p:ext uri="{BB962C8B-B14F-4D97-AF65-F5344CB8AC3E}">
        <p14:creationId xmlns:p14="http://schemas.microsoft.com/office/powerpoint/2010/main" val="3586321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Motivation and background</a:t>
            </a:r>
          </a:p>
        </p:txBody>
      </p:sp>
      <p:sp>
        <p:nvSpPr>
          <p:cNvPr id="3" name="Untertitel 2"/>
          <p:cNvSpPr>
            <a:spLocks noGrp="1"/>
          </p:cNvSpPr>
          <p:nvPr>
            <p:ph idx="1"/>
          </p:nvPr>
        </p:nvSpPr>
        <p:spPr/>
        <p:txBody>
          <a:bodyPr>
            <a:normAutofit lnSpcReduction="10000"/>
          </a:bodyPr>
          <a:lstStyle/>
          <a:p>
            <a:pPr lvl="0"/>
            <a:r>
              <a:rPr lang="de-DE" sz="2600" dirty="0"/>
              <a:t>A large School of Education within a research-intensive university</a:t>
            </a:r>
          </a:p>
          <a:p>
            <a:pPr lvl="1"/>
            <a:r>
              <a:rPr lang="de-DE" sz="2200" dirty="0"/>
              <a:t>6 large UG/Initial Teacher Education programmes</a:t>
            </a:r>
          </a:p>
          <a:p>
            <a:pPr lvl="1"/>
            <a:r>
              <a:rPr lang="de-DE" sz="2200" dirty="0"/>
              <a:t>23 postgraduate programmes</a:t>
            </a:r>
          </a:p>
          <a:p>
            <a:pPr lvl="1"/>
            <a:r>
              <a:rPr lang="de-DE" sz="2200" dirty="0"/>
              <a:t>Numbers vary from &lt;10 to &gt;300 students</a:t>
            </a:r>
          </a:p>
          <a:p>
            <a:pPr lvl="1"/>
            <a:endParaRPr lang="de-DE" sz="2200" dirty="0"/>
          </a:p>
          <a:p>
            <a:pPr lvl="0"/>
            <a:r>
              <a:rPr lang="de-DE" sz="2600" dirty="0"/>
              <a:t>Creation of an Assessment Officer role within the School combining strategic, consultative and operational aspects</a:t>
            </a:r>
          </a:p>
          <a:p>
            <a:pPr lvl="0"/>
            <a:endParaRPr lang="de-DE" sz="2600" dirty="0"/>
          </a:p>
          <a:p>
            <a:pPr lvl="0"/>
            <a:r>
              <a:rPr lang="de-DE" sz="2600" dirty="0"/>
              <a:t>A good opportunity to work with assessment-focused researchers within the School to build an evidence base</a:t>
            </a:r>
          </a:p>
          <a:p>
            <a:pPr lvl="1"/>
            <a:r>
              <a:rPr lang="de-DE" sz="2200" dirty="0"/>
              <a:t>Support identification of best practice within the School</a:t>
            </a:r>
          </a:p>
          <a:p>
            <a:pPr lvl="1"/>
            <a:r>
              <a:rPr lang="de-DE" sz="2200" dirty="0"/>
              <a:t>Inform the broader research community</a:t>
            </a:r>
          </a:p>
          <a:p>
            <a:endParaRPr lang="de-DE" dirty="0"/>
          </a:p>
        </p:txBody>
      </p:sp>
      <p:sp>
        <p:nvSpPr>
          <p:cNvPr id="6" name="Foliennummernplatzhalter 5"/>
          <p:cNvSpPr>
            <a:spLocks noGrp="1"/>
          </p:cNvSpPr>
          <p:nvPr>
            <p:ph type="sldNum" sz="quarter" idx="12"/>
          </p:nvPr>
        </p:nvSpPr>
        <p:spPr/>
        <p:txBody>
          <a:bodyPr/>
          <a:lstStyle/>
          <a:p>
            <a:fld id="{D196B263-D5B2-4776-8B0D-6AA077604255}" type="slidenum">
              <a:rPr lang="de-DE" smtClean="0"/>
              <a:t>3</a:t>
            </a:fld>
            <a:endParaRPr lang="de-DE"/>
          </a:p>
        </p:txBody>
      </p:sp>
      <p:sp>
        <p:nvSpPr>
          <p:cNvPr id="7" name="Datumsplatzhalter 3"/>
          <p:cNvSpPr>
            <a:spLocks noGrp="1"/>
          </p:cNvSpPr>
          <p:nvPr>
            <p:ph type="dt" sz="half" idx="10"/>
          </p:nvPr>
        </p:nvSpPr>
        <p:spPr>
          <a:xfrm>
            <a:off x="838200" y="6356350"/>
            <a:ext cx="2743200" cy="365125"/>
          </a:xfrm>
        </p:spPr>
        <p:txBody>
          <a:bodyPr/>
          <a:lstStyle/>
          <a:p>
            <a:r>
              <a:rPr lang="de-DE" dirty="0" err="1"/>
              <a:t>July</a:t>
            </a:r>
            <a:r>
              <a:rPr lang="de-DE" dirty="0"/>
              <a:t> 21–23, 2021</a:t>
            </a:r>
          </a:p>
        </p:txBody>
      </p:sp>
      <p:sp>
        <p:nvSpPr>
          <p:cNvPr id="8" name="Fußzeilenplatzhalter 4"/>
          <p:cNvSpPr>
            <a:spLocks noGrp="1"/>
          </p:cNvSpPr>
          <p:nvPr>
            <p:ph type="ftr" sz="quarter" idx="11"/>
          </p:nvPr>
        </p:nvSpPr>
        <p:spPr>
          <a:xfrm>
            <a:off x="4038600" y="6356350"/>
            <a:ext cx="4114800" cy="365125"/>
          </a:xfrm>
        </p:spPr>
        <p:txBody>
          <a:bodyPr/>
          <a:lstStyle/>
          <a:p>
            <a:r>
              <a:rPr lang="de-DE" dirty="0"/>
              <a:t>46th Improving University Teaching Conference</a:t>
            </a:r>
          </a:p>
        </p:txBody>
      </p:sp>
    </p:spTree>
    <p:extLst>
      <p:ext uri="{BB962C8B-B14F-4D97-AF65-F5344CB8AC3E}">
        <p14:creationId xmlns:p14="http://schemas.microsoft.com/office/powerpoint/2010/main" val="3231917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The human side of feedback</a:t>
            </a:r>
          </a:p>
        </p:txBody>
      </p:sp>
      <p:sp>
        <p:nvSpPr>
          <p:cNvPr id="3" name="Untertitel 2"/>
          <p:cNvSpPr>
            <a:spLocks noGrp="1"/>
          </p:cNvSpPr>
          <p:nvPr>
            <p:ph sz="half" idx="1"/>
          </p:nvPr>
        </p:nvSpPr>
        <p:spPr>
          <a:xfrm>
            <a:off x="838200" y="1374450"/>
            <a:ext cx="5994400" cy="4772350"/>
          </a:xfrm>
        </p:spPr>
        <p:txBody>
          <a:bodyPr>
            <a:normAutofit fontScale="92500" lnSpcReduction="10000"/>
          </a:bodyPr>
          <a:lstStyle/>
          <a:p>
            <a:pPr lvl="0"/>
            <a:r>
              <a:rPr lang="de-DE" dirty="0"/>
              <a:t>Learner dispositions to receiving feedback (Young, 2000)</a:t>
            </a:r>
          </a:p>
          <a:p>
            <a:pPr lvl="0"/>
            <a:r>
              <a:rPr lang="de-DE" dirty="0"/>
              <a:t>Feedback as a dialogue (Nicol, 2010)</a:t>
            </a:r>
          </a:p>
          <a:p>
            <a:pPr lvl="0"/>
            <a:r>
              <a:rPr lang="en-GB" dirty="0"/>
              <a:t>Sharing of responsibility between learner and educator Nash and </a:t>
            </a:r>
            <a:r>
              <a:rPr lang="en-GB" dirty="0" err="1"/>
              <a:t>Winstone</a:t>
            </a:r>
            <a:r>
              <a:rPr lang="en-GB" dirty="0"/>
              <a:t> (2017) </a:t>
            </a:r>
          </a:p>
          <a:p>
            <a:pPr lvl="0"/>
            <a:r>
              <a:rPr lang="de-DE" dirty="0"/>
              <a:t>Learners becoming agents through seeking help and initiating feedback (Fletcher, 2018 – looking at school pupils) </a:t>
            </a:r>
          </a:p>
          <a:p>
            <a:pPr lvl="0"/>
            <a:r>
              <a:rPr lang="de-DE" dirty="0"/>
              <a:t>Processes by which students assume agency (Nicol, 2020; Nieminen et al, 2021) </a:t>
            </a:r>
          </a:p>
          <a:p>
            <a:endParaRPr lang="de-DE" dirty="0"/>
          </a:p>
        </p:txBody>
      </p:sp>
      <p:pic>
        <p:nvPicPr>
          <p:cNvPr id="5" name="Content Placeholder 4"/>
          <p:cNvPicPr>
            <a:picLocks noGrp="1" noChangeAspect="1"/>
          </p:cNvPicPr>
          <p:nvPr>
            <p:ph sz="half" idx="2"/>
          </p:nvPr>
        </p:nvPicPr>
        <p:blipFill>
          <a:blip r:embed="rId3"/>
          <a:stretch>
            <a:fillRect/>
          </a:stretch>
        </p:blipFill>
        <p:spPr>
          <a:xfrm>
            <a:off x="6832600" y="1374450"/>
            <a:ext cx="4795162" cy="2961418"/>
          </a:xfrm>
          <a:prstGeom prst="rect">
            <a:avLst/>
          </a:prstGeom>
        </p:spPr>
      </p:pic>
      <p:sp>
        <p:nvSpPr>
          <p:cNvPr id="7" name="Foliennummernplatzhalter 6"/>
          <p:cNvSpPr>
            <a:spLocks noGrp="1"/>
          </p:cNvSpPr>
          <p:nvPr>
            <p:ph type="sldNum" sz="quarter" idx="12"/>
          </p:nvPr>
        </p:nvSpPr>
        <p:spPr/>
        <p:txBody>
          <a:bodyPr/>
          <a:lstStyle/>
          <a:p>
            <a:fld id="{D196B263-D5B2-4776-8B0D-6AA077604255}" type="slidenum">
              <a:rPr lang="de-DE" smtClean="0"/>
              <a:t>4</a:t>
            </a:fld>
            <a:endParaRPr lang="de-DE"/>
          </a:p>
        </p:txBody>
      </p:sp>
      <p:sp>
        <p:nvSpPr>
          <p:cNvPr id="8" name="Datumsplatzhalter 3"/>
          <p:cNvSpPr>
            <a:spLocks noGrp="1"/>
          </p:cNvSpPr>
          <p:nvPr>
            <p:ph type="dt" sz="half" idx="10"/>
          </p:nvPr>
        </p:nvSpPr>
        <p:spPr>
          <a:xfrm>
            <a:off x="838200" y="6356350"/>
            <a:ext cx="2743200" cy="365125"/>
          </a:xfrm>
        </p:spPr>
        <p:txBody>
          <a:bodyPr/>
          <a:lstStyle/>
          <a:p>
            <a:r>
              <a:rPr lang="de-DE" dirty="0" err="1"/>
              <a:t>July</a:t>
            </a:r>
            <a:r>
              <a:rPr lang="de-DE" dirty="0"/>
              <a:t> 21–23, 2021</a:t>
            </a:r>
          </a:p>
        </p:txBody>
      </p:sp>
      <p:sp>
        <p:nvSpPr>
          <p:cNvPr id="9" name="Fußzeilenplatzhalter 4"/>
          <p:cNvSpPr>
            <a:spLocks noGrp="1"/>
          </p:cNvSpPr>
          <p:nvPr>
            <p:ph type="ftr" sz="quarter" idx="11"/>
          </p:nvPr>
        </p:nvSpPr>
        <p:spPr>
          <a:xfrm>
            <a:off x="4038600" y="6356350"/>
            <a:ext cx="4114800" cy="365125"/>
          </a:xfrm>
        </p:spPr>
        <p:txBody>
          <a:bodyPr/>
          <a:lstStyle/>
          <a:p>
            <a:r>
              <a:rPr lang="de-DE" dirty="0"/>
              <a:t>46th Improving University Teaching Conference</a:t>
            </a:r>
          </a:p>
        </p:txBody>
      </p:sp>
      <p:sp>
        <p:nvSpPr>
          <p:cNvPr id="10" name="TextBox 9"/>
          <p:cNvSpPr txBox="1"/>
          <p:nvPr/>
        </p:nvSpPr>
        <p:spPr>
          <a:xfrm>
            <a:off x="8317998" y="4309286"/>
            <a:ext cx="2829464" cy="276999"/>
          </a:xfrm>
          <a:prstGeom prst="rect">
            <a:avLst/>
          </a:prstGeom>
          <a:noFill/>
        </p:spPr>
        <p:txBody>
          <a:bodyPr wrap="square" rtlCol="0">
            <a:spAutoFit/>
          </a:bodyPr>
          <a:lstStyle/>
          <a:p>
            <a:pPr fontAlgn="base">
              <a:spcBef>
                <a:spcPct val="0"/>
              </a:spcBef>
              <a:spcAft>
                <a:spcPct val="0"/>
              </a:spcAft>
            </a:pPr>
            <a:r>
              <a:rPr lang="en-GB" sz="1200" dirty="0" err="1">
                <a:solidFill>
                  <a:srgbClr val="002060"/>
                </a:solidFill>
                <a:latin typeface="Arial" charset="0"/>
                <a:ea typeface="ＭＳ Ｐゴシック" charset="0"/>
              </a:rPr>
              <a:t>Winstone</a:t>
            </a:r>
            <a:r>
              <a:rPr lang="en-GB" sz="1200" dirty="0">
                <a:solidFill>
                  <a:srgbClr val="002060"/>
                </a:solidFill>
                <a:latin typeface="Arial" charset="0"/>
                <a:ea typeface="ＭＳ Ｐゴシック" charset="0"/>
              </a:rPr>
              <a:t> et al, 2017:6</a:t>
            </a:r>
          </a:p>
        </p:txBody>
      </p:sp>
    </p:spTree>
    <p:extLst>
      <p:ext uri="{BB962C8B-B14F-4D97-AF65-F5344CB8AC3E}">
        <p14:creationId xmlns:p14="http://schemas.microsoft.com/office/powerpoint/2010/main" val="1793603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Research questions</a:t>
            </a:r>
          </a:p>
        </p:txBody>
      </p:sp>
      <p:sp>
        <p:nvSpPr>
          <p:cNvPr id="3" name="Untertitel 2"/>
          <p:cNvSpPr>
            <a:spLocks noGrp="1"/>
          </p:cNvSpPr>
          <p:nvPr>
            <p:ph idx="1"/>
          </p:nvPr>
        </p:nvSpPr>
        <p:spPr/>
        <p:txBody>
          <a:bodyPr>
            <a:normAutofit lnSpcReduction="10000"/>
          </a:bodyPr>
          <a:lstStyle/>
          <a:p>
            <a:pPr marL="0" lvl="0" indent="0">
              <a:buNone/>
            </a:pPr>
            <a:r>
              <a:rPr lang="en-GB" dirty="0"/>
              <a:t>What features of consistent feedback support effective assessment for learning?</a:t>
            </a:r>
          </a:p>
          <a:p>
            <a:pPr marL="0" lvl="0" indent="0">
              <a:buNone/>
            </a:pPr>
            <a:endParaRPr lang="en-GB" dirty="0"/>
          </a:p>
          <a:p>
            <a:pPr lvl="0"/>
            <a:r>
              <a:rPr lang="en-GB" dirty="0"/>
              <a:t>What do students and staff think makes assessment fit for purpose?</a:t>
            </a:r>
          </a:p>
          <a:p>
            <a:pPr lvl="0"/>
            <a:endParaRPr lang="en-GB" dirty="0"/>
          </a:p>
          <a:p>
            <a:pPr lvl="0"/>
            <a:r>
              <a:rPr lang="en-GB" dirty="0"/>
              <a:t>What do students and staff think makes feedback useful?</a:t>
            </a:r>
          </a:p>
          <a:p>
            <a:pPr lvl="0"/>
            <a:endParaRPr lang="en-GB" dirty="0"/>
          </a:p>
          <a:p>
            <a:pPr lvl="0"/>
            <a:r>
              <a:rPr lang="en-GB" dirty="0"/>
              <a:t>How can we engage in peer assessment practice that better supports learning?</a:t>
            </a:r>
          </a:p>
          <a:p>
            <a:endParaRPr lang="de-DE" dirty="0"/>
          </a:p>
        </p:txBody>
      </p:sp>
      <p:sp>
        <p:nvSpPr>
          <p:cNvPr id="6" name="Foliennummernplatzhalter 5"/>
          <p:cNvSpPr>
            <a:spLocks noGrp="1"/>
          </p:cNvSpPr>
          <p:nvPr>
            <p:ph type="sldNum" sz="quarter" idx="12"/>
          </p:nvPr>
        </p:nvSpPr>
        <p:spPr/>
        <p:txBody>
          <a:bodyPr/>
          <a:lstStyle/>
          <a:p>
            <a:fld id="{D196B263-D5B2-4776-8B0D-6AA077604255}" type="slidenum">
              <a:rPr lang="de-DE" smtClean="0"/>
              <a:t>5</a:t>
            </a:fld>
            <a:endParaRPr lang="de-DE"/>
          </a:p>
        </p:txBody>
      </p:sp>
      <p:sp>
        <p:nvSpPr>
          <p:cNvPr id="7" name="Datumsplatzhalter 3"/>
          <p:cNvSpPr>
            <a:spLocks noGrp="1"/>
          </p:cNvSpPr>
          <p:nvPr>
            <p:ph type="dt" sz="half" idx="10"/>
          </p:nvPr>
        </p:nvSpPr>
        <p:spPr>
          <a:xfrm>
            <a:off x="838200" y="6356350"/>
            <a:ext cx="2743200" cy="365125"/>
          </a:xfrm>
        </p:spPr>
        <p:txBody>
          <a:bodyPr/>
          <a:lstStyle/>
          <a:p>
            <a:r>
              <a:rPr lang="de-DE" dirty="0" err="1"/>
              <a:t>July</a:t>
            </a:r>
            <a:r>
              <a:rPr lang="de-DE" dirty="0"/>
              <a:t> 21–23, 2021</a:t>
            </a:r>
          </a:p>
        </p:txBody>
      </p:sp>
      <p:sp>
        <p:nvSpPr>
          <p:cNvPr id="8" name="Fußzeilenplatzhalter 4"/>
          <p:cNvSpPr>
            <a:spLocks noGrp="1"/>
          </p:cNvSpPr>
          <p:nvPr>
            <p:ph type="ftr" sz="quarter" idx="11"/>
          </p:nvPr>
        </p:nvSpPr>
        <p:spPr>
          <a:xfrm>
            <a:off x="4038600" y="6356350"/>
            <a:ext cx="4114800" cy="365125"/>
          </a:xfrm>
        </p:spPr>
        <p:txBody>
          <a:bodyPr/>
          <a:lstStyle/>
          <a:p>
            <a:r>
              <a:rPr lang="de-DE" dirty="0"/>
              <a:t>46th Improving University Teaching Conference</a:t>
            </a:r>
          </a:p>
        </p:txBody>
      </p:sp>
    </p:spTree>
    <p:extLst>
      <p:ext uri="{BB962C8B-B14F-4D97-AF65-F5344CB8AC3E}">
        <p14:creationId xmlns:p14="http://schemas.microsoft.com/office/powerpoint/2010/main" val="3061924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Methods (ongoing)</a:t>
            </a:r>
          </a:p>
        </p:txBody>
      </p:sp>
      <p:sp>
        <p:nvSpPr>
          <p:cNvPr id="3" name="Untertitel 2"/>
          <p:cNvSpPr>
            <a:spLocks noGrp="1"/>
          </p:cNvSpPr>
          <p:nvPr>
            <p:ph idx="1"/>
          </p:nvPr>
        </p:nvSpPr>
        <p:spPr>
          <a:xfrm>
            <a:off x="838200" y="1095194"/>
            <a:ext cx="10515600" cy="5113695"/>
          </a:xfrm>
        </p:spPr>
        <p:txBody>
          <a:bodyPr>
            <a:normAutofit fontScale="92500" lnSpcReduction="10000"/>
          </a:bodyPr>
          <a:lstStyle/>
          <a:p>
            <a:pPr lvl="0"/>
            <a:r>
              <a:rPr lang="en-GB" sz="2200" dirty="0"/>
              <a:t>University ethical approval gained and permission granted by Head of School and Programme Leaders</a:t>
            </a:r>
          </a:p>
          <a:p>
            <a:pPr lvl="1"/>
            <a:r>
              <a:rPr lang="en-GB" sz="1800" dirty="0" err="1"/>
              <a:t>Anonymisation</a:t>
            </a:r>
            <a:r>
              <a:rPr lang="en-GB" sz="1800" dirty="0"/>
              <a:t> of individuals, courses and programmes</a:t>
            </a:r>
          </a:p>
          <a:p>
            <a:pPr lvl="0"/>
            <a:endParaRPr lang="en-GB" sz="2200" dirty="0"/>
          </a:p>
          <a:p>
            <a:pPr lvl="0"/>
            <a:r>
              <a:rPr lang="en-GB" sz="2200" dirty="0"/>
              <a:t>Part 1: cross-programme focus groups with students</a:t>
            </a:r>
          </a:p>
          <a:p>
            <a:pPr lvl="1"/>
            <a:r>
              <a:rPr lang="en-GB" sz="1900" dirty="0"/>
              <a:t>UG students, PGT students and online students</a:t>
            </a:r>
          </a:p>
          <a:p>
            <a:pPr lvl="1"/>
            <a:r>
              <a:rPr lang="en-GB" sz="1900" dirty="0"/>
              <a:t>2 student-led focus groups completed to date</a:t>
            </a:r>
          </a:p>
          <a:p>
            <a:pPr lvl="1"/>
            <a:r>
              <a:rPr lang="en-GB" sz="1900" dirty="0"/>
              <a:t>Focus Group 1: 5 international PGT students, 1 moderator, 1 assistant</a:t>
            </a:r>
          </a:p>
          <a:p>
            <a:pPr lvl="1"/>
            <a:r>
              <a:rPr lang="en-GB" sz="1900" dirty="0"/>
              <a:t>Focus Group 2: 4 international PGT students, 1 moderator</a:t>
            </a:r>
          </a:p>
          <a:p>
            <a:pPr lvl="1"/>
            <a:r>
              <a:rPr lang="en-GB" sz="1900" dirty="0"/>
              <a:t>Duration – 1.5 and 2.5 hours – rich data</a:t>
            </a:r>
          </a:p>
          <a:p>
            <a:pPr lvl="0"/>
            <a:endParaRPr lang="en-GB" sz="2200" dirty="0"/>
          </a:p>
          <a:p>
            <a:pPr lvl="0"/>
            <a:r>
              <a:rPr lang="en-GB" sz="2200" dirty="0"/>
              <a:t>Part 2: Interviews with staff across programmes</a:t>
            </a:r>
          </a:p>
          <a:p>
            <a:pPr lvl="1"/>
            <a:r>
              <a:rPr lang="en-GB" sz="1900" dirty="0"/>
              <a:t>Staff with a range of experience and including full and part-time staff at all levels</a:t>
            </a:r>
          </a:p>
          <a:p>
            <a:pPr lvl="1"/>
            <a:r>
              <a:rPr lang="en-GB" sz="1900" dirty="0"/>
              <a:t>Aiming for 10-15 interviews</a:t>
            </a:r>
          </a:p>
          <a:p>
            <a:pPr lvl="1"/>
            <a:r>
              <a:rPr lang="en-GB" sz="1900" dirty="0"/>
              <a:t>2 staff interviews completed to date – duration 1 hour each</a:t>
            </a:r>
          </a:p>
          <a:p>
            <a:pPr lvl="1"/>
            <a:r>
              <a:rPr lang="en-GB" sz="1900" dirty="0"/>
              <a:t>One early career academic with an international background, one experienced Associate Tutor, previously teaching at the University full time, now marking across programmes</a:t>
            </a:r>
          </a:p>
          <a:p>
            <a:pPr lvl="0"/>
            <a:endParaRPr lang="en-GB" sz="2200" dirty="0"/>
          </a:p>
          <a:p>
            <a:endParaRPr lang="de-DE" dirty="0"/>
          </a:p>
        </p:txBody>
      </p:sp>
      <p:sp>
        <p:nvSpPr>
          <p:cNvPr id="6" name="Foliennummernplatzhalter 5"/>
          <p:cNvSpPr>
            <a:spLocks noGrp="1"/>
          </p:cNvSpPr>
          <p:nvPr>
            <p:ph type="sldNum" sz="quarter" idx="12"/>
          </p:nvPr>
        </p:nvSpPr>
        <p:spPr/>
        <p:txBody>
          <a:bodyPr/>
          <a:lstStyle/>
          <a:p>
            <a:fld id="{D196B263-D5B2-4776-8B0D-6AA077604255}" type="slidenum">
              <a:rPr lang="de-DE" smtClean="0"/>
              <a:t>6</a:t>
            </a:fld>
            <a:endParaRPr lang="de-DE"/>
          </a:p>
        </p:txBody>
      </p:sp>
      <p:sp>
        <p:nvSpPr>
          <p:cNvPr id="7" name="Datumsplatzhalter 3"/>
          <p:cNvSpPr>
            <a:spLocks noGrp="1"/>
          </p:cNvSpPr>
          <p:nvPr>
            <p:ph type="dt" sz="half" idx="10"/>
          </p:nvPr>
        </p:nvSpPr>
        <p:spPr>
          <a:xfrm>
            <a:off x="838200" y="6356350"/>
            <a:ext cx="2743200" cy="365125"/>
          </a:xfrm>
        </p:spPr>
        <p:txBody>
          <a:bodyPr/>
          <a:lstStyle/>
          <a:p>
            <a:r>
              <a:rPr lang="de-DE" dirty="0" err="1"/>
              <a:t>July</a:t>
            </a:r>
            <a:r>
              <a:rPr lang="de-DE" dirty="0"/>
              <a:t> 21–23, 2021</a:t>
            </a:r>
          </a:p>
        </p:txBody>
      </p:sp>
      <p:sp>
        <p:nvSpPr>
          <p:cNvPr id="8" name="Fußzeilenplatzhalter 4"/>
          <p:cNvSpPr>
            <a:spLocks noGrp="1"/>
          </p:cNvSpPr>
          <p:nvPr>
            <p:ph type="ftr" sz="quarter" idx="11"/>
          </p:nvPr>
        </p:nvSpPr>
        <p:spPr>
          <a:xfrm>
            <a:off x="4038600" y="6356350"/>
            <a:ext cx="4114800" cy="365125"/>
          </a:xfrm>
        </p:spPr>
        <p:txBody>
          <a:bodyPr/>
          <a:lstStyle/>
          <a:p>
            <a:r>
              <a:rPr lang="de-DE" dirty="0"/>
              <a:t>46th Improving University Teaching Conference</a:t>
            </a:r>
          </a:p>
        </p:txBody>
      </p:sp>
    </p:spTree>
    <p:extLst>
      <p:ext uri="{BB962C8B-B14F-4D97-AF65-F5344CB8AC3E}">
        <p14:creationId xmlns:p14="http://schemas.microsoft.com/office/powerpoint/2010/main" val="3763625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Preliminary findings - students</a:t>
            </a:r>
          </a:p>
        </p:txBody>
      </p:sp>
      <p:sp>
        <p:nvSpPr>
          <p:cNvPr id="3" name="Untertitel 2"/>
          <p:cNvSpPr>
            <a:spLocks noGrp="1"/>
          </p:cNvSpPr>
          <p:nvPr>
            <p:ph idx="1"/>
          </p:nvPr>
        </p:nvSpPr>
        <p:spPr>
          <a:xfrm>
            <a:off x="838200" y="1297172"/>
            <a:ext cx="10515600" cy="4911717"/>
          </a:xfrm>
        </p:spPr>
        <p:txBody>
          <a:bodyPr>
            <a:normAutofit/>
          </a:bodyPr>
          <a:lstStyle/>
          <a:p>
            <a:pPr lvl="0"/>
            <a:r>
              <a:rPr lang="en-GB" sz="2200" dirty="0"/>
              <a:t>What do students think makes assessment fit for purpose?</a:t>
            </a:r>
          </a:p>
          <a:p>
            <a:pPr lvl="1"/>
            <a:r>
              <a:rPr lang="en-GB" sz="1800" dirty="0"/>
              <a:t>Formative assessment is highly appreciated and important for supporting learning, although some warned about having too many or students not taking it seriously enough</a:t>
            </a:r>
          </a:p>
          <a:p>
            <a:pPr lvl="1"/>
            <a:r>
              <a:rPr lang="en-GB" sz="1800" dirty="0"/>
              <a:t>Prefer when summative assessments are split into multiple assessments or sections to be completed over time, rather than fewer ‘high stakes’ assessments</a:t>
            </a:r>
          </a:p>
          <a:p>
            <a:pPr lvl="1"/>
            <a:r>
              <a:rPr lang="en-GB" sz="1800" dirty="0"/>
              <a:t>Appreciation of diverse assessments that lead to different forms of learning</a:t>
            </a:r>
          </a:p>
          <a:p>
            <a:pPr lvl="1"/>
            <a:r>
              <a:rPr lang="en-GB" sz="1800" dirty="0"/>
              <a:t>Mixed feelings about group assessment and group tasks, the “cost of communication”</a:t>
            </a:r>
          </a:p>
          <a:p>
            <a:pPr lvl="1"/>
            <a:r>
              <a:rPr lang="en-GB" sz="1800" dirty="0"/>
              <a:t>Assessment as a way for students to connect with staff</a:t>
            </a:r>
          </a:p>
          <a:p>
            <a:pPr lvl="1"/>
            <a:endParaRPr lang="en-GB" sz="1800" dirty="0"/>
          </a:p>
          <a:p>
            <a:pPr marL="0" indent="0">
              <a:buNone/>
            </a:pPr>
            <a:endParaRPr lang="de-DE" dirty="0"/>
          </a:p>
        </p:txBody>
      </p:sp>
      <p:sp>
        <p:nvSpPr>
          <p:cNvPr id="6" name="Foliennummernplatzhalter 5"/>
          <p:cNvSpPr>
            <a:spLocks noGrp="1"/>
          </p:cNvSpPr>
          <p:nvPr>
            <p:ph type="sldNum" sz="quarter" idx="12"/>
          </p:nvPr>
        </p:nvSpPr>
        <p:spPr/>
        <p:txBody>
          <a:bodyPr/>
          <a:lstStyle/>
          <a:p>
            <a:fld id="{D196B263-D5B2-4776-8B0D-6AA077604255}" type="slidenum">
              <a:rPr lang="de-DE" smtClean="0"/>
              <a:t>7</a:t>
            </a:fld>
            <a:endParaRPr lang="de-DE"/>
          </a:p>
        </p:txBody>
      </p:sp>
      <p:sp>
        <p:nvSpPr>
          <p:cNvPr id="7" name="Datumsplatzhalter 3"/>
          <p:cNvSpPr>
            <a:spLocks noGrp="1"/>
          </p:cNvSpPr>
          <p:nvPr>
            <p:ph type="dt" sz="half" idx="10"/>
          </p:nvPr>
        </p:nvSpPr>
        <p:spPr>
          <a:xfrm>
            <a:off x="838200" y="6356350"/>
            <a:ext cx="2743200" cy="365125"/>
          </a:xfrm>
        </p:spPr>
        <p:txBody>
          <a:bodyPr/>
          <a:lstStyle/>
          <a:p>
            <a:r>
              <a:rPr lang="de-DE" dirty="0" err="1"/>
              <a:t>July</a:t>
            </a:r>
            <a:r>
              <a:rPr lang="de-DE" dirty="0"/>
              <a:t> 21–23, 2021</a:t>
            </a:r>
          </a:p>
        </p:txBody>
      </p:sp>
      <p:sp>
        <p:nvSpPr>
          <p:cNvPr id="8" name="Fußzeilenplatzhalter 4"/>
          <p:cNvSpPr>
            <a:spLocks noGrp="1"/>
          </p:cNvSpPr>
          <p:nvPr>
            <p:ph type="ftr" sz="quarter" idx="11"/>
          </p:nvPr>
        </p:nvSpPr>
        <p:spPr>
          <a:xfrm>
            <a:off x="4038600" y="6356350"/>
            <a:ext cx="4114800" cy="365125"/>
          </a:xfrm>
        </p:spPr>
        <p:txBody>
          <a:bodyPr/>
          <a:lstStyle/>
          <a:p>
            <a:r>
              <a:rPr lang="de-DE" dirty="0"/>
              <a:t>46th Improving University Teaching Conference</a:t>
            </a:r>
          </a:p>
        </p:txBody>
      </p:sp>
      <p:sp>
        <p:nvSpPr>
          <p:cNvPr id="10" name="Speech Bubble: Oval 9">
            <a:extLst>
              <a:ext uri="{FF2B5EF4-FFF2-40B4-BE49-F238E27FC236}">
                <a16:creationId xmlns:a16="http://schemas.microsoft.com/office/drawing/2014/main" id="{C6F2AFAF-102D-4F11-8C2F-AA75524D4B5F}"/>
              </a:ext>
            </a:extLst>
          </p:cNvPr>
          <p:cNvSpPr/>
          <p:nvPr/>
        </p:nvSpPr>
        <p:spPr>
          <a:xfrm>
            <a:off x="5860311" y="3896444"/>
            <a:ext cx="5950689" cy="248261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The assessment and feedback… provides me more chances to strengthen those relationships between these lectures and tutors… because of covid-19 we cant meet each other face to, so we email. [It’s] the only way I can talk to tutors and lecturers and, if I have some concerns [with] the assessment and the feedback, I will email them – Focus Group 1, Student 5</a:t>
            </a:r>
          </a:p>
        </p:txBody>
      </p:sp>
      <p:sp>
        <p:nvSpPr>
          <p:cNvPr id="11" name="Speech Bubble: Rectangle 10">
            <a:extLst>
              <a:ext uri="{FF2B5EF4-FFF2-40B4-BE49-F238E27FC236}">
                <a16:creationId xmlns:a16="http://schemas.microsoft.com/office/drawing/2014/main" id="{32E68B91-00E6-4C2D-BBBA-915FF9B7FF94}"/>
              </a:ext>
            </a:extLst>
          </p:cNvPr>
          <p:cNvSpPr/>
          <p:nvPr/>
        </p:nvSpPr>
        <p:spPr>
          <a:xfrm>
            <a:off x="574158" y="3798613"/>
            <a:ext cx="5092997" cy="2410276"/>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 think the [Course 3’s] debate is relatively novel to me. Because you not only have to have a certain understanding of the arguments you put forward, but you also have to agree or disagree with some of the points of your classmates. This will deepen your consolidation and impression of the knowledge points of this course. – Focus Group 2, Student 3</a:t>
            </a:r>
          </a:p>
        </p:txBody>
      </p:sp>
    </p:spTree>
    <p:extLst>
      <p:ext uri="{BB962C8B-B14F-4D97-AF65-F5344CB8AC3E}">
        <p14:creationId xmlns:p14="http://schemas.microsoft.com/office/powerpoint/2010/main" val="4269352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Preliminary findings - students</a:t>
            </a:r>
          </a:p>
        </p:txBody>
      </p:sp>
      <p:sp>
        <p:nvSpPr>
          <p:cNvPr id="3" name="Untertitel 2"/>
          <p:cNvSpPr>
            <a:spLocks noGrp="1"/>
          </p:cNvSpPr>
          <p:nvPr>
            <p:ph idx="1"/>
          </p:nvPr>
        </p:nvSpPr>
        <p:spPr>
          <a:xfrm>
            <a:off x="838200" y="1339702"/>
            <a:ext cx="10515600" cy="4869187"/>
          </a:xfrm>
        </p:spPr>
        <p:txBody>
          <a:bodyPr>
            <a:normAutofit/>
          </a:bodyPr>
          <a:lstStyle/>
          <a:p>
            <a:r>
              <a:rPr lang="en-GB" sz="2200" dirty="0"/>
              <a:t>What do students think makes feedback useful?</a:t>
            </a:r>
          </a:p>
          <a:p>
            <a:pPr lvl="1"/>
            <a:r>
              <a:rPr lang="en-GB" sz="1800" dirty="0"/>
              <a:t>Prefer feedback on formative work more to than feedback on summative work</a:t>
            </a:r>
          </a:p>
          <a:p>
            <a:pPr lvl="1"/>
            <a:r>
              <a:rPr lang="en-GB" sz="1800" dirty="0"/>
              <a:t>Written feedback provides an opportunity to develop critical thinking</a:t>
            </a:r>
          </a:p>
          <a:p>
            <a:pPr lvl="1"/>
            <a:r>
              <a:rPr lang="en-GB" sz="1800" dirty="0"/>
              <a:t>However, some prefer verbal </a:t>
            </a:r>
            <a:r>
              <a:rPr lang="en-GB" sz="1800" u="sng" dirty="0"/>
              <a:t>immediate</a:t>
            </a:r>
            <a:r>
              <a:rPr lang="en-GB" sz="1800" dirty="0"/>
              <a:t> feedback rather than written feedback much later</a:t>
            </a:r>
          </a:p>
          <a:p>
            <a:pPr lvl="1"/>
            <a:r>
              <a:rPr lang="en-GB" sz="1800" dirty="0"/>
              <a:t>Feedback that is specific rather than vague</a:t>
            </a:r>
          </a:p>
          <a:p>
            <a:pPr lvl="1"/>
            <a:r>
              <a:rPr lang="en-GB" sz="1800" dirty="0"/>
              <a:t>Prefer more detailed feedback in semester 1, to help inform semester 2 work</a:t>
            </a:r>
          </a:p>
          <a:p>
            <a:pPr lvl="1"/>
            <a:r>
              <a:rPr lang="en-GB" sz="1800" dirty="0"/>
              <a:t>Individualised feedback rather than whole-course feedback</a:t>
            </a:r>
          </a:p>
          <a:p>
            <a:endParaRPr lang="de-DE" dirty="0"/>
          </a:p>
        </p:txBody>
      </p:sp>
      <p:sp>
        <p:nvSpPr>
          <p:cNvPr id="6" name="Foliennummernplatzhalter 5"/>
          <p:cNvSpPr>
            <a:spLocks noGrp="1"/>
          </p:cNvSpPr>
          <p:nvPr>
            <p:ph type="sldNum" sz="quarter" idx="12"/>
          </p:nvPr>
        </p:nvSpPr>
        <p:spPr/>
        <p:txBody>
          <a:bodyPr/>
          <a:lstStyle/>
          <a:p>
            <a:fld id="{D196B263-D5B2-4776-8B0D-6AA077604255}" type="slidenum">
              <a:rPr lang="de-DE" smtClean="0"/>
              <a:t>8</a:t>
            </a:fld>
            <a:endParaRPr lang="de-DE"/>
          </a:p>
        </p:txBody>
      </p:sp>
      <p:sp>
        <p:nvSpPr>
          <p:cNvPr id="7" name="Datumsplatzhalter 3"/>
          <p:cNvSpPr>
            <a:spLocks noGrp="1"/>
          </p:cNvSpPr>
          <p:nvPr>
            <p:ph type="dt" sz="half" idx="10"/>
          </p:nvPr>
        </p:nvSpPr>
        <p:spPr>
          <a:xfrm>
            <a:off x="838200" y="6356350"/>
            <a:ext cx="2743200" cy="365125"/>
          </a:xfrm>
        </p:spPr>
        <p:txBody>
          <a:bodyPr/>
          <a:lstStyle/>
          <a:p>
            <a:r>
              <a:rPr lang="de-DE" dirty="0" err="1"/>
              <a:t>July</a:t>
            </a:r>
            <a:r>
              <a:rPr lang="de-DE" dirty="0"/>
              <a:t> 21–23, 2021</a:t>
            </a:r>
          </a:p>
        </p:txBody>
      </p:sp>
      <p:sp>
        <p:nvSpPr>
          <p:cNvPr id="8" name="Fußzeilenplatzhalter 4"/>
          <p:cNvSpPr>
            <a:spLocks noGrp="1"/>
          </p:cNvSpPr>
          <p:nvPr>
            <p:ph type="ftr" sz="quarter" idx="11"/>
          </p:nvPr>
        </p:nvSpPr>
        <p:spPr>
          <a:xfrm>
            <a:off x="4038600" y="6356350"/>
            <a:ext cx="4114800" cy="365125"/>
          </a:xfrm>
        </p:spPr>
        <p:txBody>
          <a:bodyPr/>
          <a:lstStyle/>
          <a:p>
            <a:r>
              <a:rPr lang="de-DE" dirty="0"/>
              <a:t>46th Improving University Teaching Conference</a:t>
            </a:r>
          </a:p>
        </p:txBody>
      </p:sp>
      <p:sp>
        <p:nvSpPr>
          <p:cNvPr id="9" name="Speech Bubble: Rectangle 8">
            <a:extLst>
              <a:ext uri="{FF2B5EF4-FFF2-40B4-BE49-F238E27FC236}">
                <a16:creationId xmlns:a16="http://schemas.microsoft.com/office/drawing/2014/main" id="{3B9D9AE5-D645-43A4-A9A1-65DBB5907ACF}"/>
              </a:ext>
            </a:extLst>
          </p:cNvPr>
          <p:cNvSpPr/>
          <p:nvPr/>
        </p:nvSpPr>
        <p:spPr>
          <a:xfrm>
            <a:off x="7719237" y="3429000"/>
            <a:ext cx="4002273" cy="2895063"/>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 If we get our summative feedback… we have no chance to change… we have no chance to improve we just know like okay, I get low score. That's how sometimes I even don't read my summative assessment feedback because I did a very bad job last time, I'm like reading [it] makes me feel upset. – Focus Group 1, Student 3</a:t>
            </a:r>
          </a:p>
        </p:txBody>
      </p:sp>
      <p:sp>
        <p:nvSpPr>
          <p:cNvPr id="5" name="Speech Bubble: Rectangle with Corners Rounded 4">
            <a:extLst>
              <a:ext uri="{FF2B5EF4-FFF2-40B4-BE49-F238E27FC236}">
                <a16:creationId xmlns:a16="http://schemas.microsoft.com/office/drawing/2014/main" id="{9E24BC99-C1A4-47FC-93B2-FF8BAE4D483C}"/>
              </a:ext>
            </a:extLst>
          </p:cNvPr>
          <p:cNvSpPr/>
          <p:nvPr/>
        </p:nvSpPr>
        <p:spPr>
          <a:xfrm>
            <a:off x="610485" y="3774558"/>
            <a:ext cx="6741042" cy="220094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We would get some feedback… like our writing. We need to pay attention to our writing structure, your structure is not good. But how specific, what structure is the problem? … Maybe my ability is below their average but it doesn't mean that I don't pay attention to the structure it's just the instruction is not specific. We don't know how to improve in structure. – Focus Group 1, Student 2</a:t>
            </a:r>
          </a:p>
        </p:txBody>
      </p:sp>
    </p:spTree>
    <p:extLst>
      <p:ext uri="{BB962C8B-B14F-4D97-AF65-F5344CB8AC3E}">
        <p14:creationId xmlns:p14="http://schemas.microsoft.com/office/powerpoint/2010/main" val="3411656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peech Bubble: Oval 4">
            <a:extLst>
              <a:ext uri="{FF2B5EF4-FFF2-40B4-BE49-F238E27FC236}">
                <a16:creationId xmlns:a16="http://schemas.microsoft.com/office/drawing/2014/main" id="{0D6BE22B-7937-4CDD-9B05-1FF6FAC91AFA}"/>
              </a:ext>
            </a:extLst>
          </p:cNvPr>
          <p:cNvSpPr/>
          <p:nvPr/>
        </p:nvSpPr>
        <p:spPr>
          <a:xfrm>
            <a:off x="4603898" y="3234522"/>
            <a:ext cx="7343553" cy="2974368"/>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The students in my group at the time were all native speakers, and they gave me a lot of practical things, one of which was about digging deep…. “During the covid-19, most schools required online classes.” Your teacher asks you to find citation for this view, right? My classmates in the group also asked me in the same way. Every sentence I wrote was asked to find citation, even though I think some points are common senses. They all say no, you have to find citation, and you have to find out who said this sentence… </a:t>
            </a:r>
            <a:r>
              <a:rPr lang="en-US" sz="1600" dirty="0">
                <a:effectLst/>
                <a:latin typeface="Calibri" panose="020F0502020204030204" pitchFamily="34" charset="0"/>
                <a:ea typeface="SimSun" panose="02010600030101010101" pitchFamily="2" charset="-122"/>
                <a:cs typeface="SimSun" panose="02010600030101010101" pitchFamily="2" charset="-122"/>
              </a:rPr>
              <a:t>I feel this is beneficial. – Focus Group 2, Student 4</a:t>
            </a:r>
            <a:endParaRPr lang="en-GB" sz="1600" dirty="0"/>
          </a:p>
        </p:txBody>
      </p:sp>
      <p:sp>
        <p:nvSpPr>
          <p:cNvPr id="2" name="Titel 1"/>
          <p:cNvSpPr>
            <a:spLocks noGrp="1"/>
          </p:cNvSpPr>
          <p:nvPr>
            <p:ph type="title"/>
          </p:nvPr>
        </p:nvSpPr>
        <p:spPr/>
        <p:txBody>
          <a:bodyPr/>
          <a:lstStyle/>
          <a:p>
            <a:r>
              <a:rPr lang="de-DE" dirty="0"/>
              <a:t>Preliminary findings - students</a:t>
            </a:r>
          </a:p>
        </p:txBody>
      </p:sp>
      <p:sp>
        <p:nvSpPr>
          <p:cNvPr id="3" name="Untertitel 2"/>
          <p:cNvSpPr>
            <a:spLocks noGrp="1"/>
          </p:cNvSpPr>
          <p:nvPr>
            <p:ph idx="1"/>
          </p:nvPr>
        </p:nvSpPr>
        <p:spPr>
          <a:xfrm>
            <a:off x="838200" y="1242655"/>
            <a:ext cx="10515600" cy="4966236"/>
          </a:xfrm>
        </p:spPr>
        <p:txBody>
          <a:bodyPr>
            <a:normAutofit/>
          </a:bodyPr>
          <a:lstStyle/>
          <a:p>
            <a:r>
              <a:rPr lang="en-GB" sz="2200" dirty="0"/>
              <a:t>How can we engage in peer assessment practice that better supports learning?</a:t>
            </a:r>
          </a:p>
          <a:p>
            <a:pPr lvl="1"/>
            <a:r>
              <a:rPr lang="en-GB" sz="1800" dirty="0"/>
              <a:t>Mixed feelings - peer feedback as a way to informally discuss ideas; especially useful in the planning stages, and benefits of working with both native and non-native speakers</a:t>
            </a:r>
          </a:p>
          <a:p>
            <a:pPr lvl="1"/>
            <a:r>
              <a:rPr lang="en-GB" sz="1800" dirty="0"/>
              <a:t>Some students, however, do not find peer feedback to be as useful as instructor feedback. Students seem to not trust other students’ (or their own) ability to evaluate their work</a:t>
            </a:r>
          </a:p>
          <a:p>
            <a:pPr lvl="1"/>
            <a:r>
              <a:rPr lang="en-GB" sz="1800" dirty="0"/>
              <a:t>Not enough time in one year to develop abilities needed for peer assessment.</a:t>
            </a:r>
            <a:endParaRPr lang="en-GB" sz="2200" dirty="0"/>
          </a:p>
          <a:p>
            <a:pPr marL="0" lvl="0" indent="0">
              <a:buNone/>
            </a:pPr>
            <a:endParaRPr lang="en-GB" sz="2200" dirty="0"/>
          </a:p>
          <a:p>
            <a:endParaRPr lang="de-DE" dirty="0"/>
          </a:p>
        </p:txBody>
      </p:sp>
      <p:sp>
        <p:nvSpPr>
          <p:cNvPr id="6" name="Foliennummernplatzhalter 5"/>
          <p:cNvSpPr>
            <a:spLocks noGrp="1"/>
          </p:cNvSpPr>
          <p:nvPr>
            <p:ph type="sldNum" sz="quarter" idx="12"/>
          </p:nvPr>
        </p:nvSpPr>
        <p:spPr/>
        <p:txBody>
          <a:bodyPr/>
          <a:lstStyle/>
          <a:p>
            <a:fld id="{D196B263-D5B2-4776-8B0D-6AA077604255}" type="slidenum">
              <a:rPr lang="de-DE" smtClean="0"/>
              <a:t>9</a:t>
            </a:fld>
            <a:endParaRPr lang="de-DE"/>
          </a:p>
        </p:txBody>
      </p:sp>
      <p:sp>
        <p:nvSpPr>
          <p:cNvPr id="7" name="Datumsplatzhalter 3"/>
          <p:cNvSpPr>
            <a:spLocks noGrp="1"/>
          </p:cNvSpPr>
          <p:nvPr>
            <p:ph type="dt" sz="half" idx="10"/>
          </p:nvPr>
        </p:nvSpPr>
        <p:spPr>
          <a:xfrm>
            <a:off x="838200" y="6356350"/>
            <a:ext cx="2743200" cy="365125"/>
          </a:xfrm>
        </p:spPr>
        <p:txBody>
          <a:bodyPr/>
          <a:lstStyle/>
          <a:p>
            <a:r>
              <a:rPr lang="de-DE" dirty="0" err="1"/>
              <a:t>July</a:t>
            </a:r>
            <a:r>
              <a:rPr lang="de-DE" dirty="0"/>
              <a:t> 21–23, 2021</a:t>
            </a:r>
          </a:p>
        </p:txBody>
      </p:sp>
      <p:sp>
        <p:nvSpPr>
          <p:cNvPr id="8" name="Fußzeilenplatzhalter 4"/>
          <p:cNvSpPr>
            <a:spLocks noGrp="1"/>
          </p:cNvSpPr>
          <p:nvPr>
            <p:ph type="ftr" sz="quarter" idx="11"/>
          </p:nvPr>
        </p:nvSpPr>
        <p:spPr>
          <a:xfrm>
            <a:off x="4038600" y="6356350"/>
            <a:ext cx="4114800" cy="365125"/>
          </a:xfrm>
        </p:spPr>
        <p:txBody>
          <a:bodyPr/>
          <a:lstStyle/>
          <a:p>
            <a:r>
              <a:rPr lang="de-DE" dirty="0"/>
              <a:t>46th Improving University Teaching Conference</a:t>
            </a:r>
          </a:p>
        </p:txBody>
      </p:sp>
      <p:sp>
        <p:nvSpPr>
          <p:cNvPr id="4" name="Speech Bubble: Rectangle with Corners Rounded 3">
            <a:extLst>
              <a:ext uri="{FF2B5EF4-FFF2-40B4-BE49-F238E27FC236}">
                <a16:creationId xmlns:a16="http://schemas.microsoft.com/office/drawing/2014/main" id="{39233EFF-0FD2-41FA-91AA-3D087B04F5C4}"/>
              </a:ext>
            </a:extLst>
          </p:cNvPr>
          <p:cNvSpPr/>
          <p:nvPr/>
        </p:nvSpPr>
        <p:spPr>
          <a:xfrm>
            <a:off x="352647" y="3234521"/>
            <a:ext cx="5048693" cy="2870266"/>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 think peer feedback is of little significance. First, the teacher has its own set of criteria for judgment, and then the peer may also have its own way of understanding. Secondly, many students don't know how to write feedback at all, so I don't think it makes much sense. For example, when I read other people's papers, I am often at a loss. I can't stand from a teacher's point of view and say whether his writing is good or not. – Focus Group 2, Student 3</a:t>
            </a:r>
          </a:p>
        </p:txBody>
      </p:sp>
    </p:spTree>
    <p:extLst>
      <p:ext uri="{BB962C8B-B14F-4D97-AF65-F5344CB8AC3E}">
        <p14:creationId xmlns:p14="http://schemas.microsoft.com/office/powerpoint/2010/main" val="2894153666"/>
      </p:ext>
    </p:extLst>
  </p:cSld>
  <p:clrMapOvr>
    <a:masterClrMapping/>
  </p:clrMapOvr>
</p:sld>
</file>

<file path=ppt/theme/theme1.xml><?xml version="1.0" encoding="utf-8"?>
<a:theme xmlns:a="http://schemas.openxmlformats.org/drawingml/2006/main" name="1_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809</TotalTime>
  <Words>4541</Words>
  <Application>Microsoft Macintosh PowerPoint</Application>
  <PresentationFormat>Widescreen</PresentationFormat>
  <Paragraphs>303</Paragraphs>
  <Slides>16</Slides>
  <Notes>16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16</vt:i4>
      </vt:variant>
    </vt:vector>
  </HeadingPairs>
  <TitlesOfParts>
    <vt:vector size="22" baseType="lpstr">
      <vt:lpstr>SimSun</vt:lpstr>
      <vt:lpstr>Arial</vt:lpstr>
      <vt:lpstr>Calibri</vt:lpstr>
      <vt:lpstr>Times New Roman</vt:lpstr>
      <vt:lpstr>1_Office</vt:lpstr>
      <vt:lpstr>Office</vt:lpstr>
      <vt:lpstr>PowerPoint Presentation</vt:lpstr>
      <vt:lpstr>Feelings about feedback: Who cares about what?</vt:lpstr>
      <vt:lpstr>Motivation and background</vt:lpstr>
      <vt:lpstr>The human side of feedback</vt:lpstr>
      <vt:lpstr>Research questions</vt:lpstr>
      <vt:lpstr>Methods (ongoing)</vt:lpstr>
      <vt:lpstr>Preliminary findings - students</vt:lpstr>
      <vt:lpstr>Preliminary findings - students</vt:lpstr>
      <vt:lpstr>Preliminary findings - students</vt:lpstr>
      <vt:lpstr>Preliminary findings - staff</vt:lpstr>
      <vt:lpstr>Preliminary findings - staff</vt:lpstr>
      <vt:lpstr>Preliminary findings - staff</vt:lpstr>
      <vt:lpstr>Feedback as an emotional process</vt:lpstr>
      <vt:lpstr>Comparison of responses</vt:lpstr>
      <vt:lpstr>Moving forward</vt:lpstr>
      <vt:lpstr>Key references</vt:lpstr>
    </vt:vector>
  </TitlesOfParts>
  <Company>Hochschule Ruhr West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Tosic, Janina</dc:creator>
  <cp:lastModifiedBy>Alastair Arthur</cp:lastModifiedBy>
  <cp:revision>115</cp:revision>
  <cp:lastPrinted>2021-07-21T09:28:33Z</cp:lastPrinted>
  <dcterms:created xsi:type="dcterms:W3CDTF">2020-06-16T05:41:54Z</dcterms:created>
  <dcterms:modified xsi:type="dcterms:W3CDTF">2021-08-19T08:29:45Z</dcterms:modified>
</cp:coreProperties>
</file>