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17"/>
  </p:notesMasterIdLst>
  <p:sldIdLst>
    <p:sldId id="257" r:id="rId2"/>
    <p:sldId id="258" r:id="rId3"/>
    <p:sldId id="263" r:id="rId4"/>
    <p:sldId id="271" r:id="rId5"/>
    <p:sldId id="270" r:id="rId6"/>
    <p:sldId id="259" r:id="rId7"/>
    <p:sldId id="260" r:id="rId8"/>
    <p:sldId id="261" r:id="rId9"/>
    <p:sldId id="262" r:id="rId10"/>
    <p:sldId id="264" r:id="rId11"/>
    <p:sldId id="265" r:id="rId12"/>
    <p:sldId id="266" r:id="rId13"/>
    <p:sldId id="267" r:id="rId14"/>
    <p:sldId id="268"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inimized">
    <p:restoredLeft sz="0" autoAdjust="0"/>
    <p:restoredTop sz="0" autoAdjust="0"/>
  </p:normalViewPr>
  <p:slideViewPr>
    <p:cSldViewPr snapToGrid="0">
      <p:cViewPr>
        <p:scale>
          <a:sx n="106" d="100"/>
          <a:sy n="106" d="100"/>
        </p:scale>
        <p:origin x="1434" y="-165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4D80DB-F864-44A3-A98B-A930F36E8EE9}"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en-GB"/>
        </a:p>
      </dgm:t>
    </dgm:pt>
    <dgm:pt modelId="{12C90B51-FF61-4608-9D95-A932F60E5DC7}">
      <dgm:prSet phldrT="[Text]" custT="1"/>
      <dgm:spPr/>
      <dgm:t>
        <a:bodyPr/>
        <a:lstStyle/>
        <a:p>
          <a:r>
            <a:rPr lang="en-GB" sz="2800" b="1">
              <a:solidFill>
                <a:schemeClr val="tx1"/>
              </a:solidFill>
            </a:rPr>
            <a:t>LD as </a:t>
          </a:r>
        </a:p>
        <a:p>
          <a:r>
            <a:rPr lang="en-GB" sz="2800" b="1">
              <a:solidFill>
                <a:schemeClr val="tx1"/>
              </a:solidFill>
            </a:rPr>
            <a:t>safe figure</a:t>
          </a:r>
        </a:p>
        <a:p>
          <a:endParaRPr lang="en-GB" sz="1400" b="1">
            <a:solidFill>
              <a:schemeClr val="tx1"/>
            </a:solidFill>
          </a:endParaRPr>
        </a:p>
      </dgm:t>
    </dgm:pt>
    <dgm:pt modelId="{8B689214-6DCB-4F6A-BE72-0DB88F77707F}" type="parTrans" cxnId="{D4435D1E-EE24-45C1-A1DE-433278FB541C}">
      <dgm:prSet/>
      <dgm:spPr/>
      <dgm:t>
        <a:bodyPr/>
        <a:lstStyle/>
        <a:p>
          <a:endParaRPr lang="en-GB"/>
        </a:p>
      </dgm:t>
    </dgm:pt>
    <dgm:pt modelId="{34025B5B-A9D6-47DC-A34F-BA49126374D1}" type="sibTrans" cxnId="{D4435D1E-EE24-45C1-A1DE-433278FB541C}">
      <dgm:prSet/>
      <dgm:spPr/>
      <dgm:t>
        <a:bodyPr/>
        <a:lstStyle/>
        <a:p>
          <a:endParaRPr lang="en-GB"/>
        </a:p>
      </dgm:t>
    </dgm:pt>
    <dgm:pt modelId="{903F12FD-8BFF-4E59-802C-21600974210F}">
      <dgm:prSet phldrT="[Text]"/>
      <dgm:spPr/>
      <dgm:t>
        <a:bodyPr/>
        <a:lstStyle/>
        <a:p>
          <a:r>
            <a:rPr lang="en-GB" dirty="0">
              <a:solidFill>
                <a:schemeClr val="tx1"/>
              </a:solidFill>
            </a:rPr>
            <a:t>Listening</a:t>
          </a:r>
        </a:p>
      </dgm:t>
    </dgm:pt>
    <dgm:pt modelId="{530F1238-B4A1-4813-AE0E-AEA16254B91D}" type="parTrans" cxnId="{C385708C-2A4E-4D1A-95A9-8888646D0514}">
      <dgm:prSet/>
      <dgm:spPr/>
      <dgm:t>
        <a:bodyPr/>
        <a:lstStyle/>
        <a:p>
          <a:endParaRPr lang="en-GB"/>
        </a:p>
      </dgm:t>
    </dgm:pt>
    <dgm:pt modelId="{D8E4947F-E77D-42FF-850E-EFC5CCC15D6D}" type="sibTrans" cxnId="{C385708C-2A4E-4D1A-95A9-8888646D0514}">
      <dgm:prSet/>
      <dgm:spPr/>
      <dgm:t>
        <a:bodyPr/>
        <a:lstStyle/>
        <a:p>
          <a:endParaRPr lang="en-GB"/>
        </a:p>
      </dgm:t>
    </dgm:pt>
    <dgm:pt modelId="{2EC78306-1A67-4720-A94D-E9A5B21425ED}">
      <dgm:prSet phldrT="[Text]"/>
      <dgm:spPr/>
      <dgm:t>
        <a:bodyPr/>
        <a:lstStyle/>
        <a:p>
          <a:r>
            <a:rPr lang="en-GB" dirty="0">
              <a:solidFill>
                <a:schemeClr val="tx1"/>
              </a:solidFill>
            </a:rPr>
            <a:t>Facilitating peer/tutor feedback</a:t>
          </a:r>
        </a:p>
      </dgm:t>
    </dgm:pt>
    <dgm:pt modelId="{385A23C2-BE20-42BE-9ADD-84204EDAF0A2}" type="parTrans" cxnId="{B5DBDB6B-CB74-491B-BB36-80F2B4D5F8E8}">
      <dgm:prSet/>
      <dgm:spPr/>
      <dgm:t>
        <a:bodyPr/>
        <a:lstStyle/>
        <a:p>
          <a:endParaRPr lang="en-GB"/>
        </a:p>
      </dgm:t>
    </dgm:pt>
    <dgm:pt modelId="{3A553B71-5E5E-4D40-BC84-2C77CB2ECB49}" type="sibTrans" cxnId="{B5DBDB6B-CB74-491B-BB36-80F2B4D5F8E8}">
      <dgm:prSet/>
      <dgm:spPr/>
      <dgm:t>
        <a:bodyPr/>
        <a:lstStyle/>
        <a:p>
          <a:endParaRPr lang="en-GB"/>
        </a:p>
      </dgm:t>
    </dgm:pt>
    <dgm:pt modelId="{C524956D-2A49-4450-9A86-4ED4020566E9}">
      <dgm:prSet phldrT="[Text]"/>
      <dgm:spPr/>
      <dgm:t>
        <a:bodyPr/>
        <a:lstStyle/>
        <a:p>
          <a:r>
            <a:rPr lang="en-GB" dirty="0">
              <a:solidFill>
                <a:schemeClr val="tx1"/>
              </a:solidFill>
            </a:rPr>
            <a:t>Building online communities</a:t>
          </a:r>
        </a:p>
      </dgm:t>
    </dgm:pt>
    <dgm:pt modelId="{20A0D827-1731-4174-9EC3-B902ECA1BAA2}" type="parTrans" cxnId="{68D79E39-3FC5-493D-B981-B1502E6E689E}">
      <dgm:prSet/>
      <dgm:spPr/>
      <dgm:t>
        <a:bodyPr/>
        <a:lstStyle/>
        <a:p>
          <a:endParaRPr lang="en-GB"/>
        </a:p>
      </dgm:t>
    </dgm:pt>
    <dgm:pt modelId="{4F43ECEC-8559-49BE-9E3B-7FC39505DA5B}" type="sibTrans" cxnId="{68D79E39-3FC5-493D-B981-B1502E6E689E}">
      <dgm:prSet/>
      <dgm:spPr/>
      <dgm:t>
        <a:bodyPr/>
        <a:lstStyle/>
        <a:p>
          <a:endParaRPr lang="en-GB"/>
        </a:p>
      </dgm:t>
    </dgm:pt>
    <dgm:pt modelId="{F782C392-33BD-4636-9B3C-F17D3CAEE6F9}">
      <dgm:prSet phldrT="[Text]"/>
      <dgm:spPr/>
      <dgm:t>
        <a:bodyPr/>
        <a:lstStyle/>
        <a:p>
          <a:r>
            <a:rPr lang="en-GB" dirty="0">
              <a:solidFill>
                <a:schemeClr val="tx1"/>
              </a:solidFill>
            </a:rPr>
            <a:t>Normalising ‘failure’</a:t>
          </a:r>
        </a:p>
      </dgm:t>
    </dgm:pt>
    <dgm:pt modelId="{1932893A-50D5-4A5E-8030-C346F5A756C4}" type="parTrans" cxnId="{24B10BA3-A631-4787-95CE-92A5EE659CB9}">
      <dgm:prSet/>
      <dgm:spPr/>
      <dgm:t>
        <a:bodyPr/>
        <a:lstStyle/>
        <a:p>
          <a:endParaRPr lang="en-GB"/>
        </a:p>
      </dgm:t>
    </dgm:pt>
    <dgm:pt modelId="{486C06B2-EB6A-46BC-A09A-7FF25F5C6DFB}" type="sibTrans" cxnId="{24B10BA3-A631-4787-95CE-92A5EE659CB9}">
      <dgm:prSet/>
      <dgm:spPr/>
      <dgm:t>
        <a:bodyPr/>
        <a:lstStyle/>
        <a:p>
          <a:endParaRPr lang="en-GB"/>
        </a:p>
      </dgm:t>
    </dgm:pt>
    <dgm:pt modelId="{12501050-02CC-44EC-BF35-385D2036536F}">
      <dgm:prSet phldrT="[Text]"/>
      <dgm:spPr/>
      <dgm:t>
        <a:bodyPr/>
        <a:lstStyle/>
        <a:p>
          <a:r>
            <a:rPr lang="en-GB" dirty="0">
              <a:solidFill>
                <a:schemeClr val="tx1"/>
              </a:solidFill>
            </a:rPr>
            <a:t>Collaborating with Counselling</a:t>
          </a:r>
        </a:p>
      </dgm:t>
    </dgm:pt>
    <dgm:pt modelId="{B181D0B0-F037-470C-8E1B-1512E59BCC66}" type="parTrans" cxnId="{A93B79F5-3142-461F-BA6B-B96212700977}">
      <dgm:prSet/>
      <dgm:spPr/>
      <dgm:t>
        <a:bodyPr/>
        <a:lstStyle/>
        <a:p>
          <a:endParaRPr lang="en-GB"/>
        </a:p>
      </dgm:t>
    </dgm:pt>
    <dgm:pt modelId="{1360C5F9-F502-4B60-BF60-28F432E9BE0F}" type="sibTrans" cxnId="{A93B79F5-3142-461F-BA6B-B96212700977}">
      <dgm:prSet/>
      <dgm:spPr/>
      <dgm:t>
        <a:bodyPr/>
        <a:lstStyle/>
        <a:p>
          <a:endParaRPr lang="en-GB"/>
        </a:p>
      </dgm:t>
    </dgm:pt>
    <dgm:pt modelId="{84C31A63-F2FF-46DA-8059-798AAD867287}" type="pres">
      <dgm:prSet presAssocID="{CC4D80DB-F864-44A3-A98B-A930F36E8EE9}" presName="Name0" presStyleCnt="0">
        <dgm:presLayoutVars>
          <dgm:chMax val="1"/>
          <dgm:chPref val="1"/>
        </dgm:presLayoutVars>
      </dgm:prSet>
      <dgm:spPr/>
    </dgm:pt>
    <dgm:pt modelId="{04157A1C-88CD-4F4E-9803-5890B12844BB}" type="pres">
      <dgm:prSet presAssocID="{12C90B51-FF61-4608-9D95-A932F60E5DC7}" presName="Parent" presStyleLbl="node0" presStyleIdx="0" presStyleCnt="1" custScaleX="78721" custScaleY="78604">
        <dgm:presLayoutVars>
          <dgm:chMax val="5"/>
          <dgm:chPref val="5"/>
        </dgm:presLayoutVars>
      </dgm:prSet>
      <dgm:spPr/>
    </dgm:pt>
    <dgm:pt modelId="{937CB19A-0A76-4A34-8A3A-AE3CF078768F}" type="pres">
      <dgm:prSet presAssocID="{12C90B51-FF61-4608-9D95-A932F60E5DC7}" presName="Accent2" presStyleLbl="node1" presStyleIdx="0" presStyleCnt="19"/>
      <dgm:spPr/>
    </dgm:pt>
    <dgm:pt modelId="{EBC6E16A-110F-4400-A672-0A80CFC38F7F}" type="pres">
      <dgm:prSet presAssocID="{12C90B51-FF61-4608-9D95-A932F60E5DC7}" presName="Accent3" presStyleLbl="node1" presStyleIdx="1" presStyleCnt="19"/>
      <dgm:spPr/>
    </dgm:pt>
    <dgm:pt modelId="{81356204-2869-43A7-9783-34963081D805}" type="pres">
      <dgm:prSet presAssocID="{12C90B51-FF61-4608-9D95-A932F60E5DC7}" presName="Accent4" presStyleLbl="node1" presStyleIdx="2" presStyleCnt="19"/>
      <dgm:spPr/>
    </dgm:pt>
    <dgm:pt modelId="{7055E180-4C5A-444C-8396-6509E2A89D73}" type="pres">
      <dgm:prSet presAssocID="{12C90B51-FF61-4608-9D95-A932F60E5DC7}" presName="Accent5" presStyleLbl="node1" presStyleIdx="3" presStyleCnt="19"/>
      <dgm:spPr/>
    </dgm:pt>
    <dgm:pt modelId="{57517099-461D-443A-8BEB-8CE2123B9584}" type="pres">
      <dgm:prSet presAssocID="{12C90B51-FF61-4608-9D95-A932F60E5DC7}" presName="Accent6" presStyleLbl="node1" presStyleIdx="4" presStyleCnt="19"/>
      <dgm:spPr/>
    </dgm:pt>
    <dgm:pt modelId="{EA503E36-D6B4-4FCE-ADD3-5D138ED9961C}" type="pres">
      <dgm:prSet presAssocID="{903F12FD-8BFF-4E59-802C-21600974210F}" presName="Child1" presStyleLbl="node1" presStyleIdx="5" presStyleCnt="19">
        <dgm:presLayoutVars>
          <dgm:chMax val="0"/>
          <dgm:chPref val="0"/>
        </dgm:presLayoutVars>
      </dgm:prSet>
      <dgm:spPr/>
    </dgm:pt>
    <dgm:pt modelId="{586D8C60-E655-4D83-A57E-B4975A3FE24C}" type="pres">
      <dgm:prSet presAssocID="{903F12FD-8BFF-4E59-802C-21600974210F}" presName="Accent7" presStyleCnt="0"/>
      <dgm:spPr/>
    </dgm:pt>
    <dgm:pt modelId="{CFFE4FF0-5387-4FD0-B05F-2949227C0F6D}" type="pres">
      <dgm:prSet presAssocID="{903F12FD-8BFF-4E59-802C-21600974210F}" presName="AccentHold1" presStyleLbl="node1" presStyleIdx="6" presStyleCnt="19"/>
      <dgm:spPr/>
    </dgm:pt>
    <dgm:pt modelId="{1157448C-1C54-4C3C-BDBC-4FC203C30D3E}" type="pres">
      <dgm:prSet presAssocID="{903F12FD-8BFF-4E59-802C-21600974210F}" presName="Accent8" presStyleCnt="0"/>
      <dgm:spPr/>
    </dgm:pt>
    <dgm:pt modelId="{8209A783-ACA3-42F5-97A1-E8AE67937E0A}" type="pres">
      <dgm:prSet presAssocID="{903F12FD-8BFF-4E59-802C-21600974210F}" presName="AccentHold2" presStyleLbl="node1" presStyleIdx="7" presStyleCnt="19"/>
      <dgm:spPr/>
    </dgm:pt>
    <dgm:pt modelId="{07C3AD53-652F-4A91-8A49-3FF891A4C6EB}" type="pres">
      <dgm:prSet presAssocID="{2EC78306-1A67-4720-A94D-E9A5B21425ED}" presName="Child2" presStyleLbl="node1" presStyleIdx="8" presStyleCnt="19" custLinFactNeighborX="22968" custLinFactNeighborY="28551">
        <dgm:presLayoutVars>
          <dgm:chMax val="0"/>
          <dgm:chPref val="0"/>
        </dgm:presLayoutVars>
      </dgm:prSet>
      <dgm:spPr/>
    </dgm:pt>
    <dgm:pt modelId="{02F241C1-F6AD-4742-90E2-3FEA4FF9A28D}" type="pres">
      <dgm:prSet presAssocID="{2EC78306-1A67-4720-A94D-E9A5B21425ED}" presName="Accent9" presStyleCnt="0"/>
      <dgm:spPr/>
    </dgm:pt>
    <dgm:pt modelId="{AEB8EF45-4B3F-4031-9033-273AEE920EEA}" type="pres">
      <dgm:prSet presAssocID="{2EC78306-1A67-4720-A94D-E9A5B21425ED}" presName="AccentHold1" presStyleLbl="node1" presStyleIdx="9" presStyleCnt="19"/>
      <dgm:spPr/>
    </dgm:pt>
    <dgm:pt modelId="{3B74ACDE-1C2E-490D-BB71-1C5265C3B6CD}" type="pres">
      <dgm:prSet presAssocID="{2EC78306-1A67-4720-A94D-E9A5B21425ED}" presName="Accent10" presStyleCnt="0"/>
      <dgm:spPr/>
    </dgm:pt>
    <dgm:pt modelId="{845F5393-6B30-432D-A1A0-D2D294CAF390}" type="pres">
      <dgm:prSet presAssocID="{2EC78306-1A67-4720-A94D-E9A5B21425ED}" presName="AccentHold2" presStyleLbl="node1" presStyleIdx="10" presStyleCnt="19"/>
      <dgm:spPr/>
    </dgm:pt>
    <dgm:pt modelId="{1AE43370-F7A2-4D7C-978B-3D8FBED42515}" type="pres">
      <dgm:prSet presAssocID="{2EC78306-1A67-4720-A94D-E9A5B21425ED}" presName="Accent11" presStyleCnt="0"/>
      <dgm:spPr/>
    </dgm:pt>
    <dgm:pt modelId="{6882766B-CB2F-40EB-9228-1AB7CB06C477}" type="pres">
      <dgm:prSet presAssocID="{2EC78306-1A67-4720-A94D-E9A5B21425ED}" presName="AccentHold3" presStyleLbl="node1" presStyleIdx="11" presStyleCnt="19"/>
      <dgm:spPr/>
    </dgm:pt>
    <dgm:pt modelId="{19B242CC-2C7D-4340-8E85-59A1586FB13E}" type="pres">
      <dgm:prSet presAssocID="{C524956D-2A49-4450-9A86-4ED4020566E9}" presName="Child3" presStyleLbl="node1" presStyleIdx="12" presStyleCnt="19" custLinFactNeighborX="-21726" custLinFactNeighborY="10193">
        <dgm:presLayoutVars>
          <dgm:chMax val="0"/>
          <dgm:chPref val="0"/>
        </dgm:presLayoutVars>
      </dgm:prSet>
      <dgm:spPr/>
    </dgm:pt>
    <dgm:pt modelId="{1E3C0D83-B70C-434D-8E9D-B9A16BDA36E6}" type="pres">
      <dgm:prSet presAssocID="{C524956D-2A49-4450-9A86-4ED4020566E9}" presName="Accent12" presStyleCnt="0"/>
      <dgm:spPr/>
    </dgm:pt>
    <dgm:pt modelId="{E314B832-5E4B-499B-8876-E5A9BF266212}" type="pres">
      <dgm:prSet presAssocID="{C524956D-2A49-4450-9A86-4ED4020566E9}" presName="AccentHold1" presStyleLbl="node1" presStyleIdx="13" presStyleCnt="19"/>
      <dgm:spPr/>
    </dgm:pt>
    <dgm:pt modelId="{BC329AAD-9618-45BE-803D-A64C83CB8471}" type="pres">
      <dgm:prSet presAssocID="{12501050-02CC-44EC-BF35-385D2036536F}" presName="Child4" presStyleLbl="node1" presStyleIdx="14" presStyleCnt="19">
        <dgm:presLayoutVars>
          <dgm:chMax val="0"/>
          <dgm:chPref val="0"/>
        </dgm:presLayoutVars>
      </dgm:prSet>
      <dgm:spPr/>
    </dgm:pt>
    <dgm:pt modelId="{DCAD7C72-A8E0-4685-8C2B-CD00B96147EB}" type="pres">
      <dgm:prSet presAssocID="{12501050-02CC-44EC-BF35-385D2036536F}" presName="Accent13" presStyleCnt="0"/>
      <dgm:spPr/>
    </dgm:pt>
    <dgm:pt modelId="{44985412-0B05-45E9-AA53-0D9E09603467}" type="pres">
      <dgm:prSet presAssocID="{12501050-02CC-44EC-BF35-385D2036536F}" presName="AccentHold1" presStyleLbl="node1" presStyleIdx="15" presStyleCnt="19"/>
      <dgm:spPr/>
    </dgm:pt>
    <dgm:pt modelId="{5B649CA7-769A-45A5-A80D-D42F912B7806}" type="pres">
      <dgm:prSet presAssocID="{F782C392-33BD-4636-9B3C-F17D3CAEE6F9}" presName="Child5" presStyleLbl="node1" presStyleIdx="16" presStyleCnt="19">
        <dgm:presLayoutVars>
          <dgm:chMax val="0"/>
          <dgm:chPref val="0"/>
        </dgm:presLayoutVars>
      </dgm:prSet>
      <dgm:spPr/>
    </dgm:pt>
    <dgm:pt modelId="{11879D14-59F7-4038-98C4-CE66BAA08731}" type="pres">
      <dgm:prSet presAssocID="{F782C392-33BD-4636-9B3C-F17D3CAEE6F9}" presName="Accent15" presStyleCnt="0"/>
      <dgm:spPr/>
    </dgm:pt>
    <dgm:pt modelId="{6A8089A1-FA6B-40F2-A8F9-61957BF9CA15}" type="pres">
      <dgm:prSet presAssocID="{F782C392-33BD-4636-9B3C-F17D3CAEE6F9}" presName="AccentHold2" presStyleLbl="node1" presStyleIdx="17" presStyleCnt="19"/>
      <dgm:spPr/>
    </dgm:pt>
    <dgm:pt modelId="{10DED554-8D12-46FA-8CFF-A869BD96ACD5}" type="pres">
      <dgm:prSet presAssocID="{F782C392-33BD-4636-9B3C-F17D3CAEE6F9}" presName="Accent16" presStyleCnt="0"/>
      <dgm:spPr/>
    </dgm:pt>
    <dgm:pt modelId="{31123E24-A159-4A3D-8854-44C700B669EA}" type="pres">
      <dgm:prSet presAssocID="{F782C392-33BD-4636-9B3C-F17D3CAEE6F9}" presName="AccentHold3" presStyleLbl="node1" presStyleIdx="18" presStyleCnt="19"/>
      <dgm:spPr/>
    </dgm:pt>
  </dgm:ptLst>
  <dgm:cxnLst>
    <dgm:cxn modelId="{D4435D1E-EE24-45C1-A1DE-433278FB541C}" srcId="{CC4D80DB-F864-44A3-A98B-A930F36E8EE9}" destId="{12C90B51-FF61-4608-9D95-A932F60E5DC7}" srcOrd="0" destOrd="0" parTransId="{8B689214-6DCB-4F6A-BE72-0DB88F77707F}" sibTransId="{34025B5B-A9D6-47DC-A34F-BA49126374D1}"/>
    <dgm:cxn modelId="{FA74CA29-1EC8-4769-8CA4-830D558691FC}" type="presOf" srcId="{12501050-02CC-44EC-BF35-385D2036536F}" destId="{BC329AAD-9618-45BE-803D-A64C83CB8471}" srcOrd="0" destOrd="0" presId="urn:microsoft.com/office/officeart/2009/3/layout/CircleRelationship"/>
    <dgm:cxn modelId="{68D79E39-3FC5-493D-B981-B1502E6E689E}" srcId="{12C90B51-FF61-4608-9D95-A932F60E5DC7}" destId="{C524956D-2A49-4450-9A86-4ED4020566E9}" srcOrd="2" destOrd="0" parTransId="{20A0D827-1731-4174-9EC3-B902ECA1BAA2}" sibTransId="{4F43ECEC-8559-49BE-9E3B-7FC39505DA5B}"/>
    <dgm:cxn modelId="{16C18E68-B560-4997-99C4-C0822D841754}" type="presOf" srcId="{F782C392-33BD-4636-9B3C-F17D3CAEE6F9}" destId="{5B649CA7-769A-45A5-A80D-D42F912B7806}" srcOrd="0" destOrd="0" presId="urn:microsoft.com/office/officeart/2009/3/layout/CircleRelationship"/>
    <dgm:cxn modelId="{B5DBDB6B-CB74-491B-BB36-80F2B4D5F8E8}" srcId="{12C90B51-FF61-4608-9D95-A932F60E5DC7}" destId="{2EC78306-1A67-4720-A94D-E9A5B21425ED}" srcOrd="1" destOrd="0" parTransId="{385A23C2-BE20-42BE-9ADD-84204EDAF0A2}" sibTransId="{3A553B71-5E5E-4D40-BC84-2C77CB2ECB49}"/>
    <dgm:cxn modelId="{B8D80F6C-C8F4-40FB-BB57-F33529DC1E38}" type="presOf" srcId="{903F12FD-8BFF-4E59-802C-21600974210F}" destId="{EA503E36-D6B4-4FCE-ADD3-5D138ED9961C}" srcOrd="0" destOrd="0" presId="urn:microsoft.com/office/officeart/2009/3/layout/CircleRelationship"/>
    <dgm:cxn modelId="{5ED9EF88-85A9-460D-8C11-5EE8952824DB}" type="presOf" srcId="{2EC78306-1A67-4720-A94D-E9A5B21425ED}" destId="{07C3AD53-652F-4A91-8A49-3FF891A4C6EB}" srcOrd="0" destOrd="0" presId="urn:microsoft.com/office/officeart/2009/3/layout/CircleRelationship"/>
    <dgm:cxn modelId="{C385708C-2A4E-4D1A-95A9-8888646D0514}" srcId="{12C90B51-FF61-4608-9D95-A932F60E5DC7}" destId="{903F12FD-8BFF-4E59-802C-21600974210F}" srcOrd="0" destOrd="0" parTransId="{530F1238-B4A1-4813-AE0E-AEA16254B91D}" sibTransId="{D8E4947F-E77D-42FF-850E-EFC5CCC15D6D}"/>
    <dgm:cxn modelId="{24B10BA3-A631-4787-95CE-92A5EE659CB9}" srcId="{12C90B51-FF61-4608-9D95-A932F60E5DC7}" destId="{F782C392-33BD-4636-9B3C-F17D3CAEE6F9}" srcOrd="4" destOrd="0" parTransId="{1932893A-50D5-4A5E-8030-C346F5A756C4}" sibTransId="{486C06B2-EB6A-46BC-A09A-7FF25F5C6DFB}"/>
    <dgm:cxn modelId="{D2AD94C3-E470-43E9-8AA5-5F3D9BF529E9}" type="presOf" srcId="{CC4D80DB-F864-44A3-A98B-A930F36E8EE9}" destId="{84C31A63-F2FF-46DA-8059-798AAD867287}" srcOrd="0" destOrd="0" presId="urn:microsoft.com/office/officeart/2009/3/layout/CircleRelationship"/>
    <dgm:cxn modelId="{21C258D9-B0E8-4027-AD12-FA7861D522B6}" type="presOf" srcId="{12C90B51-FF61-4608-9D95-A932F60E5DC7}" destId="{04157A1C-88CD-4F4E-9803-5890B12844BB}" srcOrd="0" destOrd="0" presId="urn:microsoft.com/office/officeart/2009/3/layout/CircleRelationship"/>
    <dgm:cxn modelId="{2573E7DD-997C-45D6-BFED-12041FF22447}" type="presOf" srcId="{C524956D-2A49-4450-9A86-4ED4020566E9}" destId="{19B242CC-2C7D-4340-8E85-59A1586FB13E}" srcOrd="0" destOrd="0" presId="urn:microsoft.com/office/officeart/2009/3/layout/CircleRelationship"/>
    <dgm:cxn modelId="{A93B79F5-3142-461F-BA6B-B96212700977}" srcId="{12C90B51-FF61-4608-9D95-A932F60E5DC7}" destId="{12501050-02CC-44EC-BF35-385D2036536F}" srcOrd="3" destOrd="0" parTransId="{B181D0B0-F037-470C-8E1B-1512E59BCC66}" sibTransId="{1360C5F9-F502-4B60-BF60-28F432E9BE0F}"/>
    <dgm:cxn modelId="{0DEABF17-4592-4177-80DD-71D8A9182051}" type="presParOf" srcId="{84C31A63-F2FF-46DA-8059-798AAD867287}" destId="{04157A1C-88CD-4F4E-9803-5890B12844BB}" srcOrd="0" destOrd="0" presId="urn:microsoft.com/office/officeart/2009/3/layout/CircleRelationship"/>
    <dgm:cxn modelId="{AAE5C962-BE0B-45D5-8192-0FF322AA8933}" type="presParOf" srcId="{84C31A63-F2FF-46DA-8059-798AAD867287}" destId="{937CB19A-0A76-4A34-8A3A-AE3CF078768F}" srcOrd="1" destOrd="0" presId="urn:microsoft.com/office/officeart/2009/3/layout/CircleRelationship"/>
    <dgm:cxn modelId="{E04C5555-5883-4716-A3EF-3FA2A4A8AA8F}" type="presParOf" srcId="{84C31A63-F2FF-46DA-8059-798AAD867287}" destId="{EBC6E16A-110F-4400-A672-0A80CFC38F7F}" srcOrd="2" destOrd="0" presId="urn:microsoft.com/office/officeart/2009/3/layout/CircleRelationship"/>
    <dgm:cxn modelId="{E9F5D977-BF5F-4EAF-ADE8-813EDD9CFCBB}" type="presParOf" srcId="{84C31A63-F2FF-46DA-8059-798AAD867287}" destId="{81356204-2869-43A7-9783-34963081D805}" srcOrd="3" destOrd="0" presId="urn:microsoft.com/office/officeart/2009/3/layout/CircleRelationship"/>
    <dgm:cxn modelId="{EE116F07-9F4D-47A0-8EF2-0F9FC928C62B}" type="presParOf" srcId="{84C31A63-F2FF-46DA-8059-798AAD867287}" destId="{7055E180-4C5A-444C-8396-6509E2A89D73}" srcOrd="4" destOrd="0" presId="urn:microsoft.com/office/officeart/2009/3/layout/CircleRelationship"/>
    <dgm:cxn modelId="{0EEF2D6F-06B6-48B4-B94B-93F0085F0A39}" type="presParOf" srcId="{84C31A63-F2FF-46DA-8059-798AAD867287}" destId="{57517099-461D-443A-8BEB-8CE2123B9584}" srcOrd="5" destOrd="0" presId="urn:microsoft.com/office/officeart/2009/3/layout/CircleRelationship"/>
    <dgm:cxn modelId="{C546C7F1-F148-4FDB-AEC9-C2564D8D3852}" type="presParOf" srcId="{84C31A63-F2FF-46DA-8059-798AAD867287}" destId="{EA503E36-D6B4-4FCE-ADD3-5D138ED9961C}" srcOrd="6" destOrd="0" presId="urn:microsoft.com/office/officeart/2009/3/layout/CircleRelationship"/>
    <dgm:cxn modelId="{F77F7F53-20A3-4255-9CC5-FDF23AD8F6FA}" type="presParOf" srcId="{84C31A63-F2FF-46DA-8059-798AAD867287}" destId="{586D8C60-E655-4D83-A57E-B4975A3FE24C}" srcOrd="7" destOrd="0" presId="urn:microsoft.com/office/officeart/2009/3/layout/CircleRelationship"/>
    <dgm:cxn modelId="{A3F67848-DE68-4252-A339-32B653D0B945}" type="presParOf" srcId="{586D8C60-E655-4D83-A57E-B4975A3FE24C}" destId="{CFFE4FF0-5387-4FD0-B05F-2949227C0F6D}" srcOrd="0" destOrd="0" presId="urn:microsoft.com/office/officeart/2009/3/layout/CircleRelationship"/>
    <dgm:cxn modelId="{F9D50D54-06F0-4694-A41A-B7BB39DC557C}" type="presParOf" srcId="{84C31A63-F2FF-46DA-8059-798AAD867287}" destId="{1157448C-1C54-4C3C-BDBC-4FC203C30D3E}" srcOrd="8" destOrd="0" presId="urn:microsoft.com/office/officeart/2009/3/layout/CircleRelationship"/>
    <dgm:cxn modelId="{1DDFCD50-459B-402A-A432-DB518B37A900}" type="presParOf" srcId="{1157448C-1C54-4C3C-BDBC-4FC203C30D3E}" destId="{8209A783-ACA3-42F5-97A1-E8AE67937E0A}" srcOrd="0" destOrd="0" presId="urn:microsoft.com/office/officeart/2009/3/layout/CircleRelationship"/>
    <dgm:cxn modelId="{194391E2-4AC0-4462-AA21-DE2CA3A2E26B}" type="presParOf" srcId="{84C31A63-F2FF-46DA-8059-798AAD867287}" destId="{07C3AD53-652F-4A91-8A49-3FF891A4C6EB}" srcOrd="9" destOrd="0" presId="urn:microsoft.com/office/officeart/2009/3/layout/CircleRelationship"/>
    <dgm:cxn modelId="{D6F3DE07-ECC2-498B-A67E-685F5DFD49A3}" type="presParOf" srcId="{84C31A63-F2FF-46DA-8059-798AAD867287}" destId="{02F241C1-F6AD-4742-90E2-3FEA4FF9A28D}" srcOrd="10" destOrd="0" presId="urn:microsoft.com/office/officeart/2009/3/layout/CircleRelationship"/>
    <dgm:cxn modelId="{587BA62D-061B-460B-B2D4-C1919AB1DF36}" type="presParOf" srcId="{02F241C1-F6AD-4742-90E2-3FEA4FF9A28D}" destId="{AEB8EF45-4B3F-4031-9033-273AEE920EEA}" srcOrd="0" destOrd="0" presId="urn:microsoft.com/office/officeart/2009/3/layout/CircleRelationship"/>
    <dgm:cxn modelId="{94DF38BA-1B9C-4036-8DEE-989A6B384C80}" type="presParOf" srcId="{84C31A63-F2FF-46DA-8059-798AAD867287}" destId="{3B74ACDE-1C2E-490D-BB71-1C5265C3B6CD}" srcOrd="11" destOrd="0" presId="urn:microsoft.com/office/officeart/2009/3/layout/CircleRelationship"/>
    <dgm:cxn modelId="{A5CBAB71-9BD8-4BFA-9936-C156E4A77260}" type="presParOf" srcId="{3B74ACDE-1C2E-490D-BB71-1C5265C3B6CD}" destId="{845F5393-6B30-432D-A1A0-D2D294CAF390}" srcOrd="0" destOrd="0" presId="urn:microsoft.com/office/officeart/2009/3/layout/CircleRelationship"/>
    <dgm:cxn modelId="{82196DAA-4F1E-4D52-BDAD-138BE12360B2}" type="presParOf" srcId="{84C31A63-F2FF-46DA-8059-798AAD867287}" destId="{1AE43370-F7A2-4D7C-978B-3D8FBED42515}" srcOrd="12" destOrd="0" presId="urn:microsoft.com/office/officeart/2009/3/layout/CircleRelationship"/>
    <dgm:cxn modelId="{EB29CB88-AE70-4DFA-8229-9CEA3E144B4A}" type="presParOf" srcId="{1AE43370-F7A2-4D7C-978B-3D8FBED42515}" destId="{6882766B-CB2F-40EB-9228-1AB7CB06C477}" srcOrd="0" destOrd="0" presId="urn:microsoft.com/office/officeart/2009/3/layout/CircleRelationship"/>
    <dgm:cxn modelId="{D70BE5B4-EB5E-48F9-807D-01A1A9FFA3E5}" type="presParOf" srcId="{84C31A63-F2FF-46DA-8059-798AAD867287}" destId="{19B242CC-2C7D-4340-8E85-59A1586FB13E}" srcOrd="13" destOrd="0" presId="urn:microsoft.com/office/officeart/2009/3/layout/CircleRelationship"/>
    <dgm:cxn modelId="{7B1534F3-A79B-4D4C-A7DC-500FC972C799}" type="presParOf" srcId="{84C31A63-F2FF-46DA-8059-798AAD867287}" destId="{1E3C0D83-B70C-434D-8E9D-B9A16BDA36E6}" srcOrd="14" destOrd="0" presId="urn:microsoft.com/office/officeart/2009/3/layout/CircleRelationship"/>
    <dgm:cxn modelId="{BC1570D7-1E9F-4F9F-BD54-5A959A6DC3E7}" type="presParOf" srcId="{1E3C0D83-B70C-434D-8E9D-B9A16BDA36E6}" destId="{E314B832-5E4B-499B-8876-E5A9BF266212}" srcOrd="0" destOrd="0" presId="urn:microsoft.com/office/officeart/2009/3/layout/CircleRelationship"/>
    <dgm:cxn modelId="{80E7960B-557F-4E75-BBDE-6D4B2B7FA747}" type="presParOf" srcId="{84C31A63-F2FF-46DA-8059-798AAD867287}" destId="{BC329AAD-9618-45BE-803D-A64C83CB8471}" srcOrd="15" destOrd="0" presId="urn:microsoft.com/office/officeart/2009/3/layout/CircleRelationship"/>
    <dgm:cxn modelId="{B243B8EA-F1E6-4414-926E-4794E4BE9D2B}" type="presParOf" srcId="{84C31A63-F2FF-46DA-8059-798AAD867287}" destId="{DCAD7C72-A8E0-4685-8C2B-CD00B96147EB}" srcOrd="16" destOrd="0" presId="urn:microsoft.com/office/officeart/2009/3/layout/CircleRelationship"/>
    <dgm:cxn modelId="{9CC4B2C7-C9FD-4E8C-BFA4-4993281786F7}" type="presParOf" srcId="{DCAD7C72-A8E0-4685-8C2B-CD00B96147EB}" destId="{44985412-0B05-45E9-AA53-0D9E09603467}" srcOrd="0" destOrd="0" presId="urn:microsoft.com/office/officeart/2009/3/layout/CircleRelationship"/>
    <dgm:cxn modelId="{9FC6097D-2661-4575-9A7F-82A890033B55}" type="presParOf" srcId="{84C31A63-F2FF-46DA-8059-798AAD867287}" destId="{5B649CA7-769A-45A5-A80D-D42F912B7806}" srcOrd="17" destOrd="0" presId="urn:microsoft.com/office/officeart/2009/3/layout/CircleRelationship"/>
    <dgm:cxn modelId="{449D7356-5BB0-4535-B1DF-D5B318662548}" type="presParOf" srcId="{84C31A63-F2FF-46DA-8059-798AAD867287}" destId="{11879D14-59F7-4038-98C4-CE66BAA08731}" srcOrd="18" destOrd="0" presId="urn:microsoft.com/office/officeart/2009/3/layout/CircleRelationship"/>
    <dgm:cxn modelId="{127B421B-B0BE-4742-AD1B-1B922B929028}" type="presParOf" srcId="{11879D14-59F7-4038-98C4-CE66BAA08731}" destId="{6A8089A1-FA6B-40F2-A8F9-61957BF9CA15}" srcOrd="0" destOrd="0" presId="urn:microsoft.com/office/officeart/2009/3/layout/CircleRelationship"/>
    <dgm:cxn modelId="{20F0246E-ABE9-4539-817C-6AA0E1D1CE61}" type="presParOf" srcId="{84C31A63-F2FF-46DA-8059-798AAD867287}" destId="{10DED554-8D12-46FA-8CFF-A869BD96ACD5}" srcOrd="19" destOrd="0" presId="urn:microsoft.com/office/officeart/2009/3/layout/CircleRelationship"/>
    <dgm:cxn modelId="{5811C706-58CC-4A49-BEB4-C867024DF51D}" type="presParOf" srcId="{10DED554-8D12-46FA-8CFF-A869BD96ACD5}" destId="{31123E24-A159-4A3D-8854-44C700B669EA}" srcOrd="0" destOrd="0" presId="urn:microsoft.com/office/officeart/2009/3/layout/CircleRelationship"/>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57A1C-88CD-4F4E-9803-5890B12844BB}">
      <dsp:nvSpPr>
        <dsp:cNvPr id="0" name=""/>
        <dsp:cNvSpPr/>
      </dsp:nvSpPr>
      <dsp:spPr>
        <a:xfrm>
          <a:off x="1707605" y="1706088"/>
          <a:ext cx="2940397" cy="293653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a:solidFill>
                <a:schemeClr val="tx1"/>
              </a:solidFill>
            </a:rPr>
            <a:t>LD as </a:t>
          </a:r>
        </a:p>
        <a:p>
          <a:pPr marL="0" lvl="0" indent="0" algn="ctr" defTabSz="1244600">
            <a:lnSpc>
              <a:spcPct val="90000"/>
            </a:lnSpc>
            <a:spcBef>
              <a:spcPct val="0"/>
            </a:spcBef>
            <a:spcAft>
              <a:spcPct val="35000"/>
            </a:spcAft>
            <a:buNone/>
          </a:pPr>
          <a:r>
            <a:rPr lang="en-GB" sz="2800" b="1" kern="1200">
              <a:solidFill>
                <a:schemeClr val="tx1"/>
              </a:solidFill>
            </a:rPr>
            <a:t>safe figure</a:t>
          </a:r>
        </a:p>
        <a:p>
          <a:pPr marL="0" lvl="0" indent="0" algn="ctr" defTabSz="1244600">
            <a:lnSpc>
              <a:spcPct val="90000"/>
            </a:lnSpc>
            <a:spcBef>
              <a:spcPct val="0"/>
            </a:spcBef>
            <a:spcAft>
              <a:spcPct val="35000"/>
            </a:spcAft>
            <a:buNone/>
          </a:pPr>
          <a:endParaRPr lang="en-GB" sz="1400" b="1" kern="1200">
            <a:solidFill>
              <a:schemeClr val="tx1"/>
            </a:solidFill>
          </a:endParaRPr>
        </a:p>
      </dsp:txBody>
      <dsp:txXfrm>
        <a:off x="2138216" y="2136133"/>
        <a:ext cx="2079175" cy="2076442"/>
      </dsp:txXfrm>
    </dsp:sp>
    <dsp:sp modelId="{937CB19A-0A76-4A34-8A3A-AE3CF078768F}">
      <dsp:nvSpPr>
        <dsp:cNvPr id="0" name=""/>
        <dsp:cNvSpPr/>
      </dsp:nvSpPr>
      <dsp:spPr>
        <a:xfrm>
          <a:off x="2458728" y="4764563"/>
          <a:ext cx="301115" cy="30108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C6E16A-110F-4400-A672-0A80CFC38F7F}">
      <dsp:nvSpPr>
        <dsp:cNvPr id="0" name=""/>
        <dsp:cNvSpPr/>
      </dsp:nvSpPr>
      <dsp:spPr>
        <a:xfrm>
          <a:off x="5285997" y="2822532"/>
          <a:ext cx="301115" cy="30108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356204-2869-43A7-9783-34963081D805}">
      <dsp:nvSpPr>
        <dsp:cNvPr id="0" name=""/>
        <dsp:cNvSpPr/>
      </dsp:nvSpPr>
      <dsp:spPr>
        <a:xfrm>
          <a:off x="3847078" y="5085008"/>
          <a:ext cx="415279" cy="41591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55E180-4C5A-444C-8396-6509E2A89D73}">
      <dsp:nvSpPr>
        <dsp:cNvPr id="0" name=""/>
        <dsp:cNvSpPr/>
      </dsp:nvSpPr>
      <dsp:spPr>
        <a:xfrm>
          <a:off x="2543009" y="1726342"/>
          <a:ext cx="301115" cy="30108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517099-461D-443A-8BEB-8CE2123B9584}">
      <dsp:nvSpPr>
        <dsp:cNvPr id="0" name=""/>
        <dsp:cNvSpPr/>
      </dsp:nvSpPr>
      <dsp:spPr>
        <a:xfrm>
          <a:off x="1595223" y="3449402"/>
          <a:ext cx="301115" cy="30108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503E36-D6B4-4FCE-ADD3-5D138ED9961C}">
      <dsp:nvSpPr>
        <dsp:cNvPr id="0" name=""/>
        <dsp:cNvSpPr/>
      </dsp:nvSpPr>
      <dsp:spPr>
        <a:xfrm>
          <a:off x="142512" y="1980696"/>
          <a:ext cx="1518603" cy="151877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chemeClr val="tx1"/>
              </a:solidFill>
            </a:rPr>
            <a:t>Listening</a:t>
          </a:r>
        </a:p>
      </dsp:txBody>
      <dsp:txXfrm>
        <a:off x="364906" y="2203116"/>
        <a:ext cx="1073815" cy="1073936"/>
      </dsp:txXfrm>
    </dsp:sp>
    <dsp:sp modelId="{CFFE4FF0-5387-4FD0-B05F-2949227C0F6D}">
      <dsp:nvSpPr>
        <dsp:cNvPr id="0" name=""/>
        <dsp:cNvSpPr/>
      </dsp:nvSpPr>
      <dsp:spPr>
        <a:xfrm>
          <a:off x="3021883" y="1739694"/>
          <a:ext cx="415279" cy="41591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09A783-ACA3-42F5-97A1-E8AE67937E0A}">
      <dsp:nvSpPr>
        <dsp:cNvPr id="0" name=""/>
        <dsp:cNvSpPr/>
      </dsp:nvSpPr>
      <dsp:spPr>
        <a:xfrm>
          <a:off x="285791" y="3944090"/>
          <a:ext cx="750873" cy="7510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C3AD53-652F-4A91-8A49-3FF891A4C6EB}">
      <dsp:nvSpPr>
        <dsp:cNvPr id="0" name=""/>
        <dsp:cNvSpPr/>
      </dsp:nvSpPr>
      <dsp:spPr>
        <a:xfrm>
          <a:off x="5778069" y="1699996"/>
          <a:ext cx="1518603" cy="151877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chemeClr val="tx1"/>
              </a:solidFill>
            </a:rPr>
            <a:t>Facilitating peer/tutor feedback</a:t>
          </a:r>
        </a:p>
      </dsp:txBody>
      <dsp:txXfrm>
        <a:off x="6000463" y="1922416"/>
        <a:ext cx="1073815" cy="1073936"/>
      </dsp:txXfrm>
    </dsp:sp>
    <dsp:sp modelId="{AEB8EF45-4B3F-4031-9033-273AEE920EEA}">
      <dsp:nvSpPr>
        <dsp:cNvPr id="0" name=""/>
        <dsp:cNvSpPr/>
      </dsp:nvSpPr>
      <dsp:spPr>
        <a:xfrm>
          <a:off x="4751191" y="2314493"/>
          <a:ext cx="415279" cy="41591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5F5393-6B30-432D-A1A0-D2D294CAF390}">
      <dsp:nvSpPr>
        <dsp:cNvPr id="0" name=""/>
        <dsp:cNvSpPr/>
      </dsp:nvSpPr>
      <dsp:spPr>
        <a:xfrm>
          <a:off x="0" y="4837998"/>
          <a:ext cx="301115" cy="30108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82766B-CB2F-40EB-9228-1AB7CB06C477}">
      <dsp:nvSpPr>
        <dsp:cNvPr id="0" name=""/>
        <dsp:cNvSpPr/>
      </dsp:nvSpPr>
      <dsp:spPr>
        <a:xfrm>
          <a:off x="3000429" y="4409403"/>
          <a:ext cx="301115" cy="30108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242CC-2C7D-4340-8E85-59A1586FB13E}">
      <dsp:nvSpPr>
        <dsp:cNvPr id="0" name=""/>
        <dsp:cNvSpPr/>
      </dsp:nvSpPr>
      <dsp:spPr>
        <a:xfrm>
          <a:off x="5813440" y="4045491"/>
          <a:ext cx="1518603" cy="151877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chemeClr val="tx1"/>
              </a:solidFill>
            </a:rPr>
            <a:t>Building online communities</a:t>
          </a:r>
        </a:p>
      </dsp:txBody>
      <dsp:txXfrm>
        <a:off x="6035834" y="4267911"/>
        <a:ext cx="1073815" cy="1073936"/>
      </dsp:txXfrm>
    </dsp:sp>
    <dsp:sp modelId="{E314B832-5E4B-499B-8876-E5A9BF266212}">
      <dsp:nvSpPr>
        <dsp:cNvPr id="0" name=""/>
        <dsp:cNvSpPr/>
      </dsp:nvSpPr>
      <dsp:spPr>
        <a:xfrm>
          <a:off x="5715067" y="3837942"/>
          <a:ext cx="301115" cy="30108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329AAD-9618-45BE-803D-A64C83CB8471}">
      <dsp:nvSpPr>
        <dsp:cNvPr id="0" name=""/>
        <dsp:cNvSpPr/>
      </dsp:nvSpPr>
      <dsp:spPr>
        <a:xfrm>
          <a:off x="1784474" y="5190488"/>
          <a:ext cx="1518603" cy="151877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chemeClr val="tx1"/>
              </a:solidFill>
            </a:rPr>
            <a:t>Collaborating with Counselling</a:t>
          </a:r>
        </a:p>
      </dsp:txBody>
      <dsp:txXfrm>
        <a:off x="2006868" y="5412908"/>
        <a:ext cx="1073815" cy="1073936"/>
      </dsp:txXfrm>
    </dsp:sp>
    <dsp:sp modelId="{44985412-0B05-45E9-AA53-0D9E09603467}">
      <dsp:nvSpPr>
        <dsp:cNvPr id="0" name=""/>
        <dsp:cNvSpPr/>
      </dsp:nvSpPr>
      <dsp:spPr>
        <a:xfrm>
          <a:off x="3140643" y="5139083"/>
          <a:ext cx="301115" cy="30108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649CA7-769A-45A5-A80D-D42F912B7806}">
      <dsp:nvSpPr>
        <dsp:cNvPr id="0" name=""/>
        <dsp:cNvSpPr/>
      </dsp:nvSpPr>
      <dsp:spPr>
        <a:xfrm>
          <a:off x="3232587" y="33324"/>
          <a:ext cx="1518603" cy="151877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chemeClr val="tx1"/>
              </a:solidFill>
            </a:rPr>
            <a:t>Normalising ‘failure’</a:t>
          </a:r>
        </a:p>
      </dsp:txBody>
      <dsp:txXfrm>
        <a:off x="3454981" y="255744"/>
        <a:ext cx="1073815" cy="1073936"/>
      </dsp:txXfrm>
    </dsp:sp>
    <dsp:sp modelId="{6A8089A1-FA6B-40F2-A8F9-61957BF9CA15}">
      <dsp:nvSpPr>
        <dsp:cNvPr id="0" name=""/>
        <dsp:cNvSpPr/>
      </dsp:nvSpPr>
      <dsp:spPr>
        <a:xfrm>
          <a:off x="1360000" y="1679611"/>
          <a:ext cx="301115" cy="30108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123E24-A159-4A3D-8854-44C700B669EA}">
      <dsp:nvSpPr>
        <dsp:cNvPr id="0" name=""/>
        <dsp:cNvSpPr/>
      </dsp:nvSpPr>
      <dsp:spPr>
        <a:xfrm>
          <a:off x="4866120" y="407177"/>
          <a:ext cx="301115" cy="30108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2CDD1-BBC5-4C32-8410-98AFC34B94DF}" type="datetimeFigureOut">
              <a:rPr lang="en-GB" smtClean="0"/>
              <a:t>23/02/2021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3E9E01-08A0-4C7C-98C5-D54DD91B9F2C}" type="slidenum">
              <a:rPr lang="en-GB" smtClean="0"/>
              <a:t>‹#›</a:t>
            </a:fld>
            <a:endParaRPr lang="en-GB"/>
          </a:p>
        </p:txBody>
      </p:sp>
    </p:spTree>
    <p:extLst>
      <p:ext uri="{BB962C8B-B14F-4D97-AF65-F5344CB8AC3E}">
        <p14:creationId xmlns:p14="http://schemas.microsoft.com/office/powerpoint/2010/main" val="851528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presentation reflects on student learning development throughout the </a:t>
            </a:r>
            <a:r>
              <a:rPr lang="en-GB" err="1"/>
              <a:t>Covid</a:t>
            </a:r>
            <a:r>
              <a:rPr lang="en-GB"/>
              <a:t> pandemic and beyond, presenting findings from our most recent conference in January when we invited delegates to discuss the challenges posed to student learning by the pandemic and how the profession has responded. </a:t>
            </a:r>
          </a:p>
          <a:p>
            <a:endParaRPr lang="en-GB"/>
          </a:p>
        </p:txBody>
      </p:sp>
      <p:sp>
        <p:nvSpPr>
          <p:cNvPr id="4" name="Slide Number Placeholder 3"/>
          <p:cNvSpPr>
            <a:spLocks noGrp="1"/>
          </p:cNvSpPr>
          <p:nvPr>
            <p:ph type="sldNum" sz="quarter" idx="5"/>
          </p:nvPr>
        </p:nvSpPr>
        <p:spPr/>
        <p:txBody>
          <a:bodyPr/>
          <a:lstStyle/>
          <a:p>
            <a:fld id="{C43E9E01-08A0-4C7C-98C5-D54DD91B9F2C}" type="slidenum">
              <a:rPr lang="en-GB" smtClean="0"/>
              <a:t>3</a:t>
            </a:fld>
            <a:endParaRPr lang="en-GB"/>
          </a:p>
        </p:txBody>
      </p:sp>
    </p:spTree>
    <p:extLst>
      <p:ext uri="{BB962C8B-B14F-4D97-AF65-F5344CB8AC3E}">
        <p14:creationId xmlns:p14="http://schemas.microsoft.com/office/powerpoint/2010/main" val="145280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specific role of LDs – off course – safe</a:t>
            </a:r>
          </a:p>
          <a:p>
            <a:r>
              <a:rPr lang="en-GB"/>
              <a:t>Listening</a:t>
            </a:r>
          </a:p>
          <a:p>
            <a:r>
              <a:rPr lang="en-GB"/>
              <a:t>Normalising ‘failure’</a:t>
            </a:r>
          </a:p>
          <a:p>
            <a:r>
              <a:rPr lang="en-GB"/>
              <a:t>Writing as social practice</a:t>
            </a:r>
          </a:p>
          <a:p>
            <a:r>
              <a:rPr lang="en-GB"/>
              <a:t>SLIDE NOT FINISHED YET</a:t>
            </a:r>
          </a:p>
          <a:p>
            <a:r>
              <a:rPr lang="en-GB"/>
              <a:t>-PAL – facilitating peer assisted learning</a:t>
            </a:r>
          </a:p>
          <a:p>
            <a:r>
              <a:rPr lang="en-GB"/>
              <a:t>-Podcasts – building an online community</a:t>
            </a:r>
          </a:p>
          <a:p>
            <a:r>
              <a:rPr lang="en-GB"/>
              <a:t>-sticking around at end of lectures – being approachable</a:t>
            </a:r>
          </a:p>
          <a:p>
            <a:r>
              <a:rPr lang="en-GB"/>
              <a:t>-working with Counselling - cross-service collaborations</a:t>
            </a:r>
          </a:p>
          <a:p>
            <a:endParaRPr lang="en-GB"/>
          </a:p>
        </p:txBody>
      </p:sp>
      <p:sp>
        <p:nvSpPr>
          <p:cNvPr id="4" name="Slide Number Placeholder 3"/>
          <p:cNvSpPr>
            <a:spLocks noGrp="1"/>
          </p:cNvSpPr>
          <p:nvPr>
            <p:ph type="sldNum" sz="quarter" idx="5"/>
          </p:nvPr>
        </p:nvSpPr>
        <p:spPr/>
        <p:txBody>
          <a:bodyPr/>
          <a:lstStyle/>
          <a:p>
            <a:fld id="{C43E9E01-08A0-4C7C-98C5-D54DD91B9F2C}" type="slidenum">
              <a:rPr lang="en-GB" smtClean="0"/>
              <a:t>9</a:t>
            </a:fld>
            <a:endParaRPr lang="en-GB"/>
          </a:p>
        </p:txBody>
      </p:sp>
    </p:spTree>
    <p:extLst>
      <p:ext uri="{BB962C8B-B14F-4D97-AF65-F5344CB8AC3E}">
        <p14:creationId xmlns:p14="http://schemas.microsoft.com/office/powerpoint/2010/main" val="2421930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43E9E01-08A0-4C7C-98C5-D54DD91B9F2C}" type="slidenum">
              <a:rPr lang="en-GB" smtClean="0"/>
              <a:t>13</a:t>
            </a:fld>
            <a:endParaRPr lang="en-GB"/>
          </a:p>
        </p:txBody>
      </p:sp>
    </p:spTree>
    <p:extLst>
      <p:ext uri="{BB962C8B-B14F-4D97-AF65-F5344CB8AC3E}">
        <p14:creationId xmlns:p14="http://schemas.microsoft.com/office/powerpoint/2010/main" val="3027479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2/23/2021</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2/23/2021</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2/23/2021</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2/23/2021</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2/23/2021</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2/23/2021</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2/23/2021</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2/23/2021</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2/23/2021</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2/23/2021</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2/23/2021</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2/23/2021</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1.png"/><Relationship Id="rId18" Type="http://schemas.openxmlformats.org/officeDocument/2006/relationships/image" Target="../media/image26.svg"/><Relationship Id="rId3" Type="http://schemas.openxmlformats.org/officeDocument/2006/relationships/image" Target="../media/image16.png"/><Relationship Id="rId7" Type="http://schemas.openxmlformats.org/officeDocument/2006/relationships/diagramQuickStyle" Target="../diagrams/quickStyle1.xml"/><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24.svg"/><Relationship Id="rId1" Type="http://schemas.openxmlformats.org/officeDocument/2006/relationships/slideLayout" Target="../slideLayouts/slideLayout8.xml"/><Relationship Id="rId6" Type="http://schemas.openxmlformats.org/officeDocument/2006/relationships/diagramLayout" Target="../diagrams/layout1.xml"/><Relationship Id="rId11" Type="http://schemas.openxmlformats.org/officeDocument/2006/relationships/image" Target="../media/image19.png"/><Relationship Id="rId5" Type="http://schemas.openxmlformats.org/officeDocument/2006/relationships/diagramData" Target="../diagrams/data1.xml"/><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7.svg"/><Relationship Id="rId9" Type="http://schemas.microsoft.com/office/2007/relationships/diagramDrawing" Target="../diagrams/drawing1.xml"/><Relationship Id="rId1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5365255" y="747096"/>
            <a:ext cx="6253317" cy="3686015"/>
          </a:xfrm>
        </p:spPr>
        <p:txBody>
          <a:bodyPr>
            <a:normAutofit/>
          </a:bodyPr>
          <a:lstStyle/>
          <a:p>
            <a:r>
              <a:rPr lang="en-GB" sz="4400"/>
              <a:t>‘Not business as usual’ – </a:t>
            </a:r>
            <a:br>
              <a:rPr lang="en-GB" sz="4400"/>
            </a:br>
            <a:r>
              <a:rPr lang="en-GB" sz="2800"/>
              <a:t>A Scottish perspective on Student Learning and Well-being in 2020</a:t>
            </a:r>
            <a:br>
              <a:rPr lang="en-GB" sz="2800"/>
            </a:br>
            <a:endParaRPr lang="en-US" sz="4400"/>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5289753" y="4672739"/>
            <a:ext cx="6269347" cy="1021498"/>
          </a:xfrm>
        </p:spPr>
        <p:txBody>
          <a:bodyPr>
            <a:normAutofit fontScale="85000" lnSpcReduction="10000"/>
          </a:bodyPr>
          <a:lstStyle/>
          <a:p>
            <a:r>
              <a:rPr lang="en-GB">
                <a:solidFill>
                  <a:schemeClr val="tx1">
                    <a:lumMod val="85000"/>
                    <a:lumOff val="15000"/>
                  </a:schemeClr>
                </a:solidFill>
              </a:rPr>
              <a:t>Lesley Kelly – University of Edinburgh</a:t>
            </a:r>
          </a:p>
          <a:p>
            <a:r>
              <a:rPr lang="en-GB" sz="2400">
                <a:solidFill>
                  <a:schemeClr val="tx1">
                    <a:lumMod val="85000"/>
                    <a:lumOff val="15000"/>
                  </a:schemeClr>
                </a:solidFill>
              </a:rPr>
              <a:t>Julia Bohlmann – University of Glasgow</a:t>
            </a:r>
            <a:endParaRPr lang="en-US" sz="2400">
              <a:solidFill>
                <a:schemeClr val="tx1">
                  <a:lumMod val="85000"/>
                  <a:lumOff val="15000"/>
                </a:schemeClr>
              </a:solidFill>
            </a:endParaRPr>
          </a:p>
        </p:txBody>
      </p:sp>
      <p:pic>
        <p:nvPicPr>
          <p:cNvPr id="5" name="Picture 4" descr="A picture containing building, sitting, bench, side&#10;&#10;Description automatically generated">
            <a:extLst>
              <a:ext uri="{FF2B5EF4-FFF2-40B4-BE49-F238E27FC236}">
                <a16:creationId xmlns:a16="http://schemas.microsoft.com/office/drawing/2014/main" id="{282CF6DD-7FE8-4063-9551-1B7BBCE92A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4635315" cy="6857999"/>
          </a:xfrm>
          <a:prstGeom prst="rect">
            <a:avLst/>
          </a:prstGeom>
        </p:spPr>
      </p:pic>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31D20-91DD-4D1E-88B0-A10A7F664016}"/>
              </a:ext>
            </a:extLst>
          </p:cNvPr>
          <p:cNvSpPr>
            <a:spLocks noGrp="1"/>
          </p:cNvSpPr>
          <p:nvPr>
            <p:ph type="title"/>
          </p:nvPr>
        </p:nvSpPr>
        <p:spPr>
          <a:xfrm>
            <a:off x="1097280" y="286603"/>
            <a:ext cx="10058400" cy="1732592"/>
          </a:xfrm>
        </p:spPr>
        <p:txBody>
          <a:bodyPr>
            <a:normAutofit/>
          </a:bodyPr>
          <a:lstStyle/>
          <a:p>
            <a:r>
              <a:rPr lang="en-GB"/>
              <a:t>Learning Development post-pandemic</a:t>
            </a:r>
          </a:p>
        </p:txBody>
      </p:sp>
      <p:sp>
        <p:nvSpPr>
          <p:cNvPr id="3" name="Content Placeholder 2">
            <a:extLst>
              <a:ext uri="{FF2B5EF4-FFF2-40B4-BE49-F238E27FC236}">
                <a16:creationId xmlns:a16="http://schemas.microsoft.com/office/drawing/2014/main" id="{E7A343FB-360F-4581-9A7D-2E6878AB52D4}"/>
              </a:ext>
            </a:extLst>
          </p:cNvPr>
          <p:cNvSpPr>
            <a:spLocks noGrp="1"/>
          </p:cNvSpPr>
          <p:nvPr>
            <p:ph idx="1"/>
          </p:nvPr>
        </p:nvSpPr>
        <p:spPr>
          <a:xfrm>
            <a:off x="1097280" y="2108201"/>
            <a:ext cx="5601222" cy="3760891"/>
          </a:xfrm>
        </p:spPr>
        <p:txBody>
          <a:bodyPr vert="horz" lIns="0" tIns="45720" rIns="0" bIns="45720" rtlCol="0" anchor="t">
            <a:normAutofit/>
          </a:bodyPr>
          <a:lstStyle/>
          <a:p>
            <a:endParaRPr lang="en-GB" sz="2800">
              <a:ea typeface="+mn-lt"/>
              <a:cs typeface="+mn-lt"/>
            </a:endParaRPr>
          </a:p>
          <a:p>
            <a:r>
              <a:rPr lang="en-GB" sz="2800">
                <a:ea typeface="+mn-lt"/>
                <a:cs typeface="+mn-lt"/>
              </a:rPr>
              <a:t>What have we learnt over the past year? </a:t>
            </a:r>
            <a:endParaRPr lang="en-US" sz="2800"/>
          </a:p>
          <a:p>
            <a:r>
              <a:rPr lang="en-GB" sz="2800">
                <a:ea typeface="+mn-lt"/>
                <a:cs typeface="+mn-lt"/>
              </a:rPr>
              <a:t>What will we do differently post-pandemic?</a:t>
            </a:r>
            <a:endParaRPr lang="en-GB" sz="2800"/>
          </a:p>
          <a:p>
            <a:endParaRPr lang="en-GB" sz="2800"/>
          </a:p>
        </p:txBody>
      </p:sp>
      <p:pic>
        <p:nvPicPr>
          <p:cNvPr id="4" name="Picture 4">
            <a:extLst>
              <a:ext uri="{FF2B5EF4-FFF2-40B4-BE49-F238E27FC236}">
                <a16:creationId xmlns:a16="http://schemas.microsoft.com/office/drawing/2014/main" id="{B04FC61A-A396-479E-A88C-25913C9E2601}"/>
              </a:ext>
            </a:extLst>
          </p:cNvPr>
          <p:cNvPicPr>
            <a:picLocks noChangeAspect="1"/>
          </p:cNvPicPr>
          <p:nvPr/>
        </p:nvPicPr>
        <p:blipFill>
          <a:blip r:embed="rId2"/>
          <a:stretch>
            <a:fillRect/>
          </a:stretch>
        </p:blipFill>
        <p:spPr>
          <a:xfrm>
            <a:off x="7845468" y="2112723"/>
            <a:ext cx="2743200" cy="4114800"/>
          </a:xfrm>
          <a:prstGeom prst="rect">
            <a:avLst/>
          </a:prstGeom>
        </p:spPr>
      </p:pic>
    </p:spTree>
    <p:extLst>
      <p:ext uri="{BB962C8B-B14F-4D97-AF65-F5344CB8AC3E}">
        <p14:creationId xmlns:p14="http://schemas.microsoft.com/office/powerpoint/2010/main" val="547214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369CC-BBCE-4581-A447-E28F49CFDFF7}"/>
              </a:ext>
            </a:extLst>
          </p:cNvPr>
          <p:cNvSpPr>
            <a:spLocks noGrp="1"/>
          </p:cNvSpPr>
          <p:nvPr>
            <p:ph type="title"/>
          </p:nvPr>
        </p:nvSpPr>
        <p:spPr>
          <a:xfrm>
            <a:off x="1097280" y="286603"/>
            <a:ext cx="10058400" cy="1450757"/>
          </a:xfrm>
        </p:spPr>
        <p:txBody>
          <a:bodyPr anchor="b">
            <a:normAutofit/>
          </a:bodyPr>
          <a:lstStyle/>
          <a:p>
            <a:r>
              <a:rPr lang="en-GB"/>
              <a:t>1. We can adapt</a:t>
            </a:r>
          </a:p>
        </p:txBody>
      </p:sp>
      <p:pic>
        <p:nvPicPr>
          <p:cNvPr id="5" name="Picture 4" descr="People in a video call">
            <a:extLst>
              <a:ext uri="{FF2B5EF4-FFF2-40B4-BE49-F238E27FC236}">
                <a16:creationId xmlns:a16="http://schemas.microsoft.com/office/drawing/2014/main" id="{81815B23-E796-49B8-B99C-D88BAC07D270}"/>
              </a:ext>
            </a:extLst>
          </p:cNvPr>
          <p:cNvPicPr>
            <a:picLocks noChangeAspect="1"/>
          </p:cNvPicPr>
          <p:nvPr/>
        </p:nvPicPr>
        <p:blipFill rotWithShape="1">
          <a:blip r:embed="rId2">
            <a:extLst>
              <a:ext uri="{28A0092B-C50C-407E-A947-70E740481C1C}">
                <a14:useLocalDpi xmlns:a14="http://schemas.microsoft.com/office/drawing/2010/main" val="0"/>
              </a:ext>
            </a:extLst>
          </a:blip>
          <a:srcRect l="10746" r="6626" b="-1"/>
          <a:stretch/>
        </p:blipFill>
        <p:spPr>
          <a:xfrm>
            <a:off x="1097280" y="2120900"/>
            <a:ext cx="4639736" cy="3748193"/>
          </a:xfrm>
          <a:prstGeom prst="rect">
            <a:avLst/>
          </a:prstGeom>
          <a:noFill/>
        </p:spPr>
      </p:pic>
      <p:sp>
        <p:nvSpPr>
          <p:cNvPr id="3" name="Content Placeholder 2">
            <a:extLst>
              <a:ext uri="{FF2B5EF4-FFF2-40B4-BE49-F238E27FC236}">
                <a16:creationId xmlns:a16="http://schemas.microsoft.com/office/drawing/2014/main" id="{A34C1F8B-C11C-4B98-9789-12DC56C97C74}"/>
              </a:ext>
            </a:extLst>
          </p:cNvPr>
          <p:cNvSpPr>
            <a:spLocks noGrp="1"/>
          </p:cNvSpPr>
          <p:nvPr>
            <p:ph sz="half" idx="2"/>
          </p:nvPr>
        </p:nvSpPr>
        <p:spPr>
          <a:xfrm>
            <a:off x="6515944" y="2120900"/>
            <a:ext cx="4639736" cy="3748194"/>
          </a:xfrm>
        </p:spPr>
        <p:txBody>
          <a:bodyPr vert="horz" lIns="0" tIns="45720" rIns="0" bIns="45720" rtlCol="0">
            <a:normAutofit/>
          </a:bodyPr>
          <a:lstStyle/>
          <a:p>
            <a:pPr>
              <a:lnSpc>
                <a:spcPct val="100000"/>
              </a:lnSpc>
            </a:pPr>
            <a:r>
              <a:rPr lang="en-GB" sz="1500"/>
              <a:t>'Virtual' learning development – teaching/ workshops and one to one support for students</a:t>
            </a:r>
          </a:p>
          <a:p>
            <a:pPr>
              <a:lnSpc>
                <a:spcPct val="100000"/>
              </a:lnSpc>
            </a:pPr>
            <a:endParaRPr lang="en-GB" sz="1500"/>
          </a:p>
          <a:p>
            <a:pPr>
              <a:lnSpc>
                <a:spcPct val="100000"/>
              </a:lnSpc>
            </a:pPr>
            <a:r>
              <a:rPr lang="en-GB" sz="1500" i="1"/>
              <a:t>'I think we've proved that most of our provision can be adapted for online learning'</a:t>
            </a:r>
            <a:endParaRPr lang="en-GB" sz="1500"/>
          </a:p>
          <a:p>
            <a:pPr>
              <a:lnSpc>
                <a:spcPct val="100000"/>
              </a:lnSpc>
            </a:pPr>
            <a:r>
              <a:rPr lang="en-GB" sz="1500" i="1"/>
              <a:t>'I’m a convert on online 1-2-1s...Used to be dubious, but they work. Some things are harder, but somethings are as good, different or better'</a:t>
            </a:r>
            <a:endParaRPr lang="en-GB" sz="1500"/>
          </a:p>
          <a:p>
            <a:pPr>
              <a:lnSpc>
                <a:spcPct val="100000"/>
              </a:lnSpc>
            </a:pPr>
            <a:r>
              <a:rPr lang="en-GB" sz="1500" i="1"/>
              <a:t>'The sense of a journey for us as a team, and what we can offer our students, has been amazing - we blazed totally new trails and I hope we can build on them in the future' </a:t>
            </a:r>
          </a:p>
          <a:p>
            <a:pPr>
              <a:lnSpc>
                <a:spcPct val="100000"/>
              </a:lnSpc>
            </a:pPr>
            <a:endParaRPr lang="en-GB" sz="1500" i="1"/>
          </a:p>
        </p:txBody>
      </p:sp>
    </p:spTree>
    <p:extLst>
      <p:ext uri="{BB962C8B-B14F-4D97-AF65-F5344CB8AC3E}">
        <p14:creationId xmlns:p14="http://schemas.microsoft.com/office/powerpoint/2010/main" val="3801474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E5147-7BFF-416B-A67E-3B12D420F58A}"/>
              </a:ext>
            </a:extLst>
          </p:cNvPr>
          <p:cNvSpPr>
            <a:spLocks noGrp="1"/>
          </p:cNvSpPr>
          <p:nvPr>
            <p:ph type="title"/>
          </p:nvPr>
        </p:nvSpPr>
        <p:spPr/>
        <p:txBody>
          <a:bodyPr/>
          <a:lstStyle/>
          <a:p>
            <a:r>
              <a:rPr lang="en-GB"/>
              <a:t>2. We've extended our reach</a:t>
            </a:r>
          </a:p>
        </p:txBody>
      </p:sp>
      <p:sp>
        <p:nvSpPr>
          <p:cNvPr id="3" name="Content Placeholder 2">
            <a:extLst>
              <a:ext uri="{FF2B5EF4-FFF2-40B4-BE49-F238E27FC236}">
                <a16:creationId xmlns:a16="http://schemas.microsoft.com/office/drawing/2014/main" id="{94CA9D0D-6865-4AE1-98A2-277A88EEE350}"/>
              </a:ext>
            </a:extLst>
          </p:cNvPr>
          <p:cNvSpPr>
            <a:spLocks noGrp="1"/>
          </p:cNvSpPr>
          <p:nvPr>
            <p:ph idx="1"/>
          </p:nvPr>
        </p:nvSpPr>
        <p:spPr>
          <a:xfrm>
            <a:off x="1066800" y="2051640"/>
            <a:ext cx="10058400" cy="4188863"/>
          </a:xfrm>
        </p:spPr>
        <p:txBody>
          <a:bodyPr vert="horz" lIns="0" tIns="45720" rIns="0" bIns="45720" rtlCol="0" anchor="t">
            <a:noAutofit/>
          </a:bodyPr>
          <a:lstStyle/>
          <a:p>
            <a:r>
              <a:rPr lang="en-GB" sz="1600" dirty="0">
                <a:ea typeface="+mn-lt"/>
                <a:cs typeface="+mn-lt"/>
              </a:rPr>
              <a:t>Improved accessibility for students? More students attending, reduction in 'no shows'</a:t>
            </a:r>
          </a:p>
          <a:p>
            <a:r>
              <a:rPr lang="en-GB" sz="1600" i="1" dirty="0">
                <a:ea typeface="+mn-lt"/>
                <a:cs typeface="+mn-lt"/>
              </a:rPr>
              <a:t>'Yes - to extended reach! Our online central workshops are getting more attendance than in person'</a:t>
            </a:r>
          </a:p>
          <a:p>
            <a:r>
              <a:rPr lang="en-GB" sz="1600" i="1" dirty="0">
                <a:ea typeface="+mn-lt"/>
                <a:cs typeface="+mn-lt"/>
              </a:rPr>
              <a:t>'We’re the same with reach - we’ve had far, far greater numbers than we could ever have managed before (and we no longer have to worry about over-filling lecture halls/seminar rooms!) '</a:t>
            </a:r>
          </a:p>
          <a:p>
            <a:r>
              <a:rPr lang="en-GB" sz="1600" i="1" dirty="0">
                <a:ea typeface="+mn-lt"/>
                <a:cs typeface="+mn-lt"/>
              </a:rPr>
              <a:t>'Attendance in online 1 to 1s is very high'</a:t>
            </a:r>
          </a:p>
          <a:p>
            <a:r>
              <a:rPr lang="en-GB" sz="1600" b="1" dirty="0">
                <a:ea typeface="+mn-lt"/>
                <a:cs typeface="+mn-lt"/>
              </a:rPr>
              <a:t>Not just about numbers:</a:t>
            </a:r>
          </a:p>
          <a:p>
            <a:r>
              <a:rPr lang="en-GB" sz="1600" i="1" dirty="0">
                <a:ea typeface="+mn-lt"/>
                <a:cs typeface="+mn-lt"/>
              </a:rPr>
              <a:t>'We’ve been made aware that students find our base in the university library a bit intimidating. We’ve seen different students in 1-2-1s of late, who might not have felt comfortable '</a:t>
            </a:r>
            <a:endParaRPr lang="en-GB" sz="1600" dirty="0"/>
          </a:p>
          <a:p>
            <a:r>
              <a:rPr lang="en-GB" sz="1600" i="1" dirty="0">
                <a:ea typeface="+mn-lt"/>
                <a:cs typeface="+mn-lt"/>
              </a:rPr>
              <a:t>'I think the mixture of live and recorded provision is something that's allowed students to engage with us in far greater numbers.'</a:t>
            </a:r>
          </a:p>
          <a:p>
            <a:r>
              <a:rPr lang="en-GB" sz="1600" i="1" dirty="0">
                <a:ea typeface="+mn-lt"/>
                <a:cs typeface="+mn-lt"/>
              </a:rPr>
              <a:t>'Our team has become more visible across the university'</a:t>
            </a:r>
            <a:endParaRPr lang="en-GB" sz="1600" i="1" dirty="0"/>
          </a:p>
        </p:txBody>
      </p:sp>
    </p:spTree>
    <p:extLst>
      <p:ext uri="{BB962C8B-B14F-4D97-AF65-F5344CB8AC3E}">
        <p14:creationId xmlns:p14="http://schemas.microsoft.com/office/powerpoint/2010/main" val="185512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4EC6-E627-4AD7-82A1-65FF4D832E10}"/>
              </a:ext>
            </a:extLst>
          </p:cNvPr>
          <p:cNvSpPr>
            <a:spLocks noGrp="1"/>
          </p:cNvSpPr>
          <p:nvPr>
            <p:ph type="title"/>
          </p:nvPr>
        </p:nvSpPr>
        <p:spPr>
          <a:xfrm>
            <a:off x="1097280" y="286603"/>
            <a:ext cx="10058400" cy="1450757"/>
          </a:xfrm>
        </p:spPr>
        <p:txBody>
          <a:bodyPr anchor="b">
            <a:normAutofit/>
          </a:bodyPr>
          <a:lstStyle/>
          <a:p>
            <a:r>
              <a:rPr lang="en-GB"/>
              <a:t>3. We won't return to how things were before</a:t>
            </a:r>
          </a:p>
        </p:txBody>
      </p:sp>
      <p:sp>
        <p:nvSpPr>
          <p:cNvPr id="3" name="Content Placeholder 2">
            <a:extLst>
              <a:ext uri="{FF2B5EF4-FFF2-40B4-BE49-F238E27FC236}">
                <a16:creationId xmlns:a16="http://schemas.microsoft.com/office/drawing/2014/main" id="{9857346C-57CB-4127-B3CD-6ACBFA60543B}"/>
              </a:ext>
            </a:extLst>
          </p:cNvPr>
          <p:cNvSpPr>
            <a:spLocks noGrp="1"/>
          </p:cNvSpPr>
          <p:nvPr>
            <p:ph sz="half" idx="1"/>
          </p:nvPr>
        </p:nvSpPr>
        <p:spPr>
          <a:xfrm>
            <a:off x="1097280" y="2120900"/>
            <a:ext cx="4639736" cy="3748193"/>
          </a:xfrm>
        </p:spPr>
        <p:txBody>
          <a:bodyPr vert="horz" lIns="0" tIns="45720" rIns="0" bIns="45720" rtlCol="0">
            <a:normAutofit/>
          </a:bodyPr>
          <a:lstStyle/>
          <a:p>
            <a:r>
              <a:rPr lang="en-GB" i="1"/>
              <a:t>'Moving on-line has extended our reach - we will still be offering virtual workshops and tutorials. It has been a great success'</a:t>
            </a:r>
          </a:p>
          <a:p>
            <a:r>
              <a:rPr lang="en-GB" i="1"/>
              <a:t>'We only used to offer face to face tutorials, but we will carry on offering email and Teams/Skype tutorials '</a:t>
            </a:r>
          </a:p>
          <a:p>
            <a:r>
              <a:rPr lang="en-GB" i="1"/>
              <a:t>'I think there will be no way back (nor should there) from online 1-1s and workshops. I think we'll offer the choice for all of it between in-person and online in the future '</a:t>
            </a:r>
          </a:p>
          <a:p>
            <a:endParaRPr lang="en-GB" b="1"/>
          </a:p>
        </p:txBody>
      </p:sp>
      <p:pic>
        <p:nvPicPr>
          <p:cNvPr id="5" name="Picture 4" descr="Blue brain underwater">
            <a:extLst>
              <a:ext uri="{FF2B5EF4-FFF2-40B4-BE49-F238E27FC236}">
                <a16:creationId xmlns:a16="http://schemas.microsoft.com/office/drawing/2014/main" id="{C399E565-397D-41E9-9D7F-414C5E9AA71B}"/>
              </a:ext>
            </a:extLst>
          </p:cNvPr>
          <p:cNvPicPr>
            <a:picLocks noChangeAspect="1"/>
          </p:cNvPicPr>
          <p:nvPr/>
        </p:nvPicPr>
        <p:blipFill rotWithShape="1">
          <a:blip r:embed="rId3">
            <a:extLst>
              <a:ext uri="{28A0092B-C50C-407E-A947-70E740481C1C}">
                <a14:useLocalDpi xmlns:a14="http://schemas.microsoft.com/office/drawing/2010/main" val="0"/>
              </a:ext>
            </a:extLst>
          </a:blip>
          <a:srcRect l="18725" r="11647" b="2"/>
          <a:stretch/>
        </p:blipFill>
        <p:spPr>
          <a:xfrm>
            <a:off x="6515944" y="2120900"/>
            <a:ext cx="4639736" cy="3748194"/>
          </a:xfrm>
          <a:prstGeom prst="rect">
            <a:avLst/>
          </a:prstGeom>
          <a:noFill/>
        </p:spPr>
      </p:pic>
    </p:spTree>
    <p:extLst>
      <p:ext uri="{BB962C8B-B14F-4D97-AF65-F5344CB8AC3E}">
        <p14:creationId xmlns:p14="http://schemas.microsoft.com/office/powerpoint/2010/main" val="2506116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805D9-2EB3-4D21-B587-9D6C5ED5EFCC}"/>
              </a:ext>
            </a:extLst>
          </p:cNvPr>
          <p:cNvSpPr>
            <a:spLocks noGrp="1"/>
          </p:cNvSpPr>
          <p:nvPr>
            <p:ph type="title"/>
          </p:nvPr>
        </p:nvSpPr>
        <p:spPr/>
        <p:txBody>
          <a:bodyPr/>
          <a:lstStyle/>
          <a:p>
            <a:r>
              <a:rPr lang="en-GB"/>
              <a:t>4. Improved pedagogy</a:t>
            </a:r>
          </a:p>
        </p:txBody>
      </p:sp>
      <p:sp>
        <p:nvSpPr>
          <p:cNvPr id="3" name="Content Placeholder 2">
            <a:extLst>
              <a:ext uri="{FF2B5EF4-FFF2-40B4-BE49-F238E27FC236}">
                <a16:creationId xmlns:a16="http://schemas.microsoft.com/office/drawing/2014/main" id="{D792B08E-7C88-4AC8-ABB4-6B752AF2BB53}"/>
              </a:ext>
            </a:extLst>
          </p:cNvPr>
          <p:cNvSpPr>
            <a:spLocks noGrp="1"/>
          </p:cNvSpPr>
          <p:nvPr>
            <p:ph idx="1"/>
          </p:nvPr>
        </p:nvSpPr>
        <p:spPr/>
        <p:txBody>
          <a:bodyPr vert="horz" lIns="0" tIns="45720" rIns="0" bIns="45720" rtlCol="0" anchor="t">
            <a:normAutofit fontScale="92500"/>
          </a:bodyPr>
          <a:lstStyle/>
          <a:p>
            <a:r>
              <a:rPr lang="en-GB" sz="2400">
                <a:ea typeface="+mn-lt"/>
                <a:cs typeface="+mn-lt"/>
              </a:rPr>
              <a:t>Thinking carefully about our practice, planning for online/hybrid, not 'business as usual'</a:t>
            </a:r>
          </a:p>
          <a:p>
            <a:endParaRPr lang="en-GB" i="1">
              <a:ea typeface="+mn-lt"/>
              <a:cs typeface="+mn-lt"/>
            </a:endParaRPr>
          </a:p>
          <a:p>
            <a:r>
              <a:rPr lang="en-GB" sz="2000" i="1">
                <a:ea typeface="+mn-lt"/>
                <a:cs typeface="+mn-lt"/>
              </a:rPr>
              <a:t>'Online means that you </a:t>
            </a:r>
            <a:r>
              <a:rPr lang="en-GB" sz="2000" b="1" i="1">
                <a:ea typeface="+mn-lt"/>
                <a:cs typeface="+mn-lt"/>
              </a:rPr>
              <a:t>have</a:t>
            </a:r>
            <a:r>
              <a:rPr lang="en-GB" sz="2000" i="1">
                <a:ea typeface="+mn-lt"/>
                <a:cs typeface="+mn-lt"/>
              </a:rPr>
              <a:t> to think very hard about your pedagogy (or just slide into behaviourist delivery, but for me it’s made me be very thoughtful) '</a:t>
            </a:r>
          </a:p>
          <a:p>
            <a:r>
              <a:rPr lang="en-GB" sz="2000" i="1">
                <a:ea typeface="+mn-lt"/>
                <a:cs typeface="+mn-lt"/>
              </a:rPr>
              <a:t>'Also have to be really on-point when teaching online - waffle doesn't transfer well! Also group activities take longer to scaffold and manage. All helps make me think carefully about what I do.</a:t>
            </a:r>
            <a:r>
              <a:rPr lang="en-GB" sz="2000">
                <a:ea typeface="+mn-lt"/>
                <a:cs typeface="+mn-lt"/>
              </a:rPr>
              <a:t> '</a:t>
            </a:r>
          </a:p>
          <a:p>
            <a:r>
              <a:rPr lang="en-GB" sz="2000" i="1">
                <a:ea typeface="+mn-lt"/>
                <a:cs typeface="+mn-lt"/>
              </a:rPr>
              <a:t>'We’ve finally had the time to do resource development, which will be the base of a great flipped model later down the line'</a:t>
            </a:r>
            <a:endParaRPr lang="en-GB" sz="2000" i="1"/>
          </a:p>
        </p:txBody>
      </p:sp>
    </p:spTree>
    <p:extLst>
      <p:ext uri="{BB962C8B-B14F-4D97-AF65-F5344CB8AC3E}">
        <p14:creationId xmlns:p14="http://schemas.microsoft.com/office/powerpoint/2010/main" val="3929536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6FB65-1B18-4CAE-A380-9061AD5CB98B}"/>
              </a:ext>
            </a:extLst>
          </p:cNvPr>
          <p:cNvSpPr>
            <a:spLocks noGrp="1"/>
          </p:cNvSpPr>
          <p:nvPr>
            <p:ph type="title"/>
          </p:nvPr>
        </p:nvSpPr>
        <p:spPr>
          <a:xfrm>
            <a:off x="1097280" y="286603"/>
            <a:ext cx="10058400" cy="1450757"/>
          </a:xfrm>
        </p:spPr>
        <p:txBody>
          <a:bodyPr anchor="b">
            <a:normAutofit/>
          </a:bodyPr>
          <a:lstStyle/>
          <a:p>
            <a:r>
              <a:rPr lang="en-GB"/>
              <a:t>Concluding thoughts</a:t>
            </a:r>
          </a:p>
        </p:txBody>
      </p:sp>
      <p:sp>
        <p:nvSpPr>
          <p:cNvPr id="3" name="Content Placeholder 2">
            <a:extLst>
              <a:ext uri="{FF2B5EF4-FFF2-40B4-BE49-F238E27FC236}">
                <a16:creationId xmlns:a16="http://schemas.microsoft.com/office/drawing/2014/main" id="{49D67234-2A15-4C3B-A6E3-A7AC2F4B7CDA}"/>
              </a:ext>
            </a:extLst>
          </p:cNvPr>
          <p:cNvSpPr>
            <a:spLocks noGrp="1"/>
          </p:cNvSpPr>
          <p:nvPr>
            <p:ph sz="half" idx="1"/>
          </p:nvPr>
        </p:nvSpPr>
        <p:spPr>
          <a:xfrm>
            <a:off x="1097279" y="2120900"/>
            <a:ext cx="5111015" cy="4111458"/>
          </a:xfrm>
        </p:spPr>
        <p:txBody>
          <a:bodyPr>
            <a:normAutofit fontScale="92500" lnSpcReduction="20000"/>
          </a:bodyPr>
          <a:lstStyle/>
          <a:p>
            <a:pPr>
              <a:buFont typeface="Courier New" panose="02070309020205020404" pitchFamily="49" charset="0"/>
              <a:buChar char="o"/>
            </a:pPr>
            <a:r>
              <a:rPr lang="en-GB" dirty="0"/>
              <a:t>2020 hit students hard </a:t>
            </a:r>
          </a:p>
          <a:p>
            <a:pPr>
              <a:buFont typeface="Courier New" panose="02070309020205020404" pitchFamily="49" charset="0"/>
              <a:buChar char="o"/>
            </a:pPr>
            <a:r>
              <a:rPr lang="en-GB" dirty="0"/>
              <a:t>Transition to online learning not smooth but a long overdue development </a:t>
            </a:r>
          </a:p>
          <a:p>
            <a:pPr>
              <a:buFont typeface="Courier New" panose="02070309020205020404" pitchFamily="49" charset="0"/>
              <a:buChar char="o"/>
            </a:pPr>
            <a:r>
              <a:rPr lang="en-GB" dirty="0"/>
              <a:t>Increased student engagement with learning developers</a:t>
            </a:r>
          </a:p>
          <a:p>
            <a:pPr>
              <a:buFont typeface="Courier New" panose="02070309020205020404" pitchFamily="49" charset="0"/>
              <a:buChar char="o"/>
            </a:pPr>
            <a:r>
              <a:rPr lang="en-GB" dirty="0"/>
              <a:t>Increased efforts to listen, reassure, create online communities, facilitate peer feedback, collaborate with counselling and other services</a:t>
            </a:r>
          </a:p>
          <a:p>
            <a:pPr>
              <a:buFont typeface="Courier New" panose="02070309020205020404" pitchFamily="49" charset="0"/>
              <a:buChar char="o"/>
            </a:pPr>
            <a:r>
              <a:rPr lang="en-GB" dirty="0"/>
              <a:t>Increased awareness of pedagogical approaches to online learning and teaching</a:t>
            </a:r>
          </a:p>
          <a:p>
            <a:pPr>
              <a:buFont typeface="Courier New" panose="02070309020205020404" pitchFamily="49" charset="0"/>
              <a:buChar char="o"/>
            </a:pPr>
            <a:r>
              <a:rPr lang="en-GB" dirty="0"/>
              <a:t>Training and ambition to build on this development in a </a:t>
            </a:r>
            <a:r>
              <a:rPr lang="en-GB"/>
              <a:t>post-pandemic world</a:t>
            </a:r>
            <a:endParaRPr lang="en-GB" dirty="0"/>
          </a:p>
        </p:txBody>
      </p:sp>
      <p:pic>
        <p:nvPicPr>
          <p:cNvPr id="4" name="Picture 3" descr="A picture containing text, person, screenshot&#10;&#10;Description automatically generated">
            <a:extLst>
              <a:ext uri="{FF2B5EF4-FFF2-40B4-BE49-F238E27FC236}">
                <a16:creationId xmlns:a16="http://schemas.microsoft.com/office/drawing/2014/main" id="{0BE05100-D094-42E0-AD53-1A5C3E03E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901" y="2312841"/>
            <a:ext cx="5262972" cy="3434088"/>
          </a:xfrm>
          <a:prstGeom prst="rect">
            <a:avLst/>
          </a:prstGeom>
          <a:noFill/>
        </p:spPr>
      </p:pic>
    </p:spTree>
    <p:extLst>
      <p:ext uri="{BB962C8B-B14F-4D97-AF65-F5344CB8AC3E}">
        <p14:creationId xmlns:p14="http://schemas.microsoft.com/office/powerpoint/2010/main" val="2090088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1097280" y="758952"/>
            <a:ext cx="10058400" cy="3892168"/>
          </a:xfrm>
        </p:spPr>
        <p:txBody>
          <a:bodyPr anchor="ctr">
            <a:normAutofit fontScale="90000"/>
          </a:bodyPr>
          <a:lstStyle/>
          <a:p>
            <a:pPr lvl="0"/>
            <a:r>
              <a:rPr lang="en-GB" sz="4800" i="1">
                <a:solidFill>
                  <a:srgbClr val="FFFFFF"/>
                </a:solidFill>
              </a:rPr>
              <a:t>‘How can we advise students unless we are in touch with what’s happening with them? Study advice for troubled times, not business as usual. We need to be responsive.’</a:t>
            </a:r>
            <a:endParaRPr lang="en-US" sz="4800" i="1">
              <a:solidFill>
                <a:srgbClr val="FFFFFF"/>
              </a:solidFill>
            </a:endParaRPr>
          </a:p>
        </p:txBody>
      </p:sp>
      <p:sp>
        <p:nvSpPr>
          <p:cNvPr id="49" name="Rectangle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1100051" y="5225240"/>
            <a:ext cx="10058400" cy="1143000"/>
          </a:xfrm>
        </p:spPr>
        <p:txBody>
          <a:bodyPr>
            <a:normAutofit/>
          </a:bodyPr>
          <a:lstStyle/>
          <a:p>
            <a:r>
              <a:rPr lang="en-US">
                <a:solidFill>
                  <a:srgbClr val="FFFFFF"/>
                </a:solidFill>
              </a:rPr>
              <a:t>Scot-held conference delegate 22</a:t>
            </a:r>
            <a:r>
              <a:rPr lang="en-US" baseline="30000">
                <a:solidFill>
                  <a:srgbClr val="FFFFFF"/>
                </a:solidFill>
              </a:rPr>
              <a:t>nd</a:t>
            </a:r>
            <a:r>
              <a:rPr lang="en-US">
                <a:solidFill>
                  <a:srgbClr val="FFFFFF"/>
                </a:solidFill>
              </a:rPr>
              <a:t> January 2021</a:t>
            </a:r>
          </a:p>
        </p:txBody>
      </p:sp>
    </p:spTree>
    <p:extLst>
      <p:ext uri="{BB962C8B-B14F-4D97-AF65-F5344CB8AC3E}">
        <p14:creationId xmlns:p14="http://schemas.microsoft.com/office/powerpoint/2010/main" val="191714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2EF1-7164-4830-9EA9-2083A80F0ACA}"/>
              </a:ext>
            </a:extLst>
          </p:cNvPr>
          <p:cNvSpPr>
            <a:spLocks noGrp="1"/>
          </p:cNvSpPr>
          <p:nvPr>
            <p:ph type="title"/>
          </p:nvPr>
        </p:nvSpPr>
        <p:spPr>
          <a:xfrm>
            <a:off x="3206319" y="358722"/>
            <a:ext cx="10058400" cy="1450757"/>
          </a:xfrm>
        </p:spPr>
        <p:txBody>
          <a:bodyPr/>
          <a:lstStyle/>
          <a:p>
            <a:r>
              <a:rPr lang="en-GB"/>
              <a:t>Learning Development </a:t>
            </a:r>
            <a:br>
              <a:rPr lang="en-GB"/>
            </a:br>
            <a:r>
              <a:rPr lang="en-GB"/>
              <a:t>in Scotland</a:t>
            </a:r>
          </a:p>
        </p:txBody>
      </p:sp>
      <p:sp>
        <p:nvSpPr>
          <p:cNvPr id="3" name="Content Placeholder 2">
            <a:extLst>
              <a:ext uri="{FF2B5EF4-FFF2-40B4-BE49-F238E27FC236}">
                <a16:creationId xmlns:a16="http://schemas.microsoft.com/office/drawing/2014/main" id="{85321913-4E7F-4425-8A07-78880E2D3376}"/>
              </a:ext>
            </a:extLst>
          </p:cNvPr>
          <p:cNvSpPr>
            <a:spLocks noGrp="1"/>
          </p:cNvSpPr>
          <p:nvPr>
            <p:ph idx="1"/>
          </p:nvPr>
        </p:nvSpPr>
        <p:spPr>
          <a:xfrm>
            <a:off x="719092" y="2078102"/>
            <a:ext cx="10453160" cy="4328110"/>
          </a:xfrm>
        </p:spPr>
        <p:txBody>
          <a:bodyPr vert="horz" lIns="0" tIns="45720" rIns="0" bIns="45720" rtlCol="0" anchor="t">
            <a:normAutofit fontScale="32500" lnSpcReduction="20000"/>
          </a:bodyPr>
          <a:lstStyle/>
          <a:p>
            <a:pPr>
              <a:lnSpc>
                <a:spcPct val="120000"/>
              </a:lnSpc>
              <a:buFont typeface="Courier New" panose="020F0502020204030204" pitchFamily="34" charset="0"/>
              <a:buChar char="o"/>
            </a:pPr>
            <a:r>
              <a:rPr lang="en-GB" sz="4900" dirty="0">
                <a:effectLst/>
                <a:latin typeface="Arial"/>
                <a:cs typeface="Arial"/>
              </a:rPr>
              <a:t>Scotland’s HE sector distinct from those of the rest of the UK </a:t>
            </a:r>
            <a:r>
              <a:rPr lang="en-GB" sz="4900" dirty="0">
                <a:latin typeface="Arial"/>
                <a:cs typeface="Arial"/>
              </a:rPr>
              <a:t>as Education devolved matter </a:t>
            </a:r>
            <a:r>
              <a:rPr lang="en-GB" sz="4900" dirty="0">
                <a:latin typeface="Arial"/>
                <a:cs typeface="Arial"/>
                <a:sym typeface="Wingdings" panose="05000000000000000000" pitchFamily="2" charset="2"/>
              </a:rPr>
              <a:t> Scottish Credit and Qualification Framework (SCQF)</a:t>
            </a:r>
            <a:endParaRPr lang="en-GB" sz="4900" dirty="0">
              <a:effectLst/>
              <a:latin typeface="Arial"/>
              <a:cs typeface="Arial"/>
            </a:endParaRPr>
          </a:p>
          <a:p>
            <a:pPr>
              <a:lnSpc>
                <a:spcPct val="120000"/>
              </a:lnSpc>
              <a:buFont typeface="Courier New" panose="020F0502020204030204" pitchFamily="34" charset="0"/>
              <a:buChar char="o"/>
            </a:pPr>
            <a:r>
              <a:rPr lang="en-GB" sz="4900" dirty="0">
                <a:effectLst/>
                <a:latin typeface="Arial" panose="020B0604020202020204" pitchFamily="34" charset="0"/>
              </a:rPr>
              <a:t>19 higher education institutions: 15 universities, 1 Open University, 1 college of higher education, 1 art school, and 1 conservatoire</a:t>
            </a:r>
            <a:endParaRPr lang="en-GB" sz="4900" dirty="0"/>
          </a:p>
          <a:p>
            <a:pPr>
              <a:lnSpc>
                <a:spcPct val="120000"/>
              </a:lnSpc>
              <a:buFont typeface="Courier New" panose="020F0502020204030204" pitchFamily="34" charset="0"/>
              <a:buChar char="o"/>
            </a:pPr>
            <a:r>
              <a:rPr lang="en-GB" sz="4900" dirty="0"/>
              <a:t> </a:t>
            </a:r>
            <a:r>
              <a:rPr lang="en-GB" sz="4900" dirty="0">
                <a:latin typeface="Arial" panose="020B0604020202020204" pitchFamily="34" charset="0"/>
                <a:cs typeface="Arial" panose="020B0604020202020204" pitchFamily="34" charset="0"/>
              </a:rPr>
              <a:t>Each of these institutions has a different approach to learning development as more or less centralised/embedded in the subjects</a:t>
            </a:r>
          </a:p>
          <a:p>
            <a:pPr>
              <a:lnSpc>
                <a:spcPct val="120000"/>
              </a:lnSpc>
              <a:buFont typeface="Courier New" panose="020F0502020204030204" pitchFamily="34" charset="0"/>
              <a:buChar char="o"/>
            </a:pPr>
            <a:r>
              <a:rPr lang="en-GB" sz="4900" dirty="0">
                <a:latin typeface="Arial"/>
                <a:cs typeface="Arial"/>
              </a:rPr>
              <a:t>Example: University of Edinburgh has a central department for academic development combined with embedded writing support in some subjects while the University of Glasgow has a large centralised department which includes learning developers with subject focus</a:t>
            </a:r>
          </a:p>
          <a:p>
            <a:pPr>
              <a:lnSpc>
                <a:spcPct val="120000"/>
              </a:lnSpc>
              <a:buFont typeface="Courier New" panose="020F0502020204030204" pitchFamily="34" charset="0"/>
              <a:buChar char="o"/>
            </a:pPr>
            <a:r>
              <a:rPr lang="en-GB" sz="4900" dirty="0" err="1">
                <a:latin typeface="Arial"/>
                <a:cs typeface="Arial"/>
              </a:rPr>
              <a:t>ScotHELD</a:t>
            </a:r>
            <a:r>
              <a:rPr lang="en-GB" sz="4900" dirty="0">
                <a:latin typeface="Arial"/>
                <a:cs typeface="Arial"/>
              </a:rPr>
              <a:t> is the professional network for learning developers across Scottish Higher Education institutions</a:t>
            </a:r>
          </a:p>
          <a:p>
            <a:pPr marL="383540" lvl="1">
              <a:lnSpc>
                <a:spcPct val="120000"/>
              </a:lnSpc>
              <a:buFont typeface="Courier New" panose="020F0502020204030204" pitchFamily="34" charset="0"/>
              <a:buChar char="o"/>
            </a:pPr>
            <a:r>
              <a:rPr lang="en-GB" sz="4900" dirty="0">
                <a:latin typeface="Arial" panose="020B0604020202020204" pitchFamily="34" charset="0"/>
                <a:cs typeface="Arial" panose="020B0604020202020204" pitchFamily="34" charset="0"/>
              </a:rPr>
              <a:t>Hosts bi-annual conference</a:t>
            </a:r>
          </a:p>
          <a:p>
            <a:pPr marL="383540" lvl="1">
              <a:lnSpc>
                <a:spcPct val="120000"/>
              </a:lnSpc>
              <a:buFont typeface="Courier New" panose="020F0502020204030204" pitchFamily="34" charset="0"/>
              <a:buChar char="o"/>
            </a:pPr>
            <a:r>
              <a:rPr lang="en-GB" sz="4900" dirty="0">
                <a:latin typeface="Arial" panose="020B0604020202020204" pitchFamily="34" charset="0"/>
                <a:cs typeface="Arial" panose="020B0604020202020204" pitchFamily="34" charset="0"/>
              </a:rPr>
              <a:t>Provides peer mentoring and development opportunities</a:t>
            </a:r>
          </a:p>
          <a:p>
            <a:pPr marL="383540" lvl="1">
              <a:lnSpc>
                <a:spcPct val="120000"/>
              </a:lnSpc>
              <a:buFont typeface="Courier New" panose="020F0502020204030204" pitchFamily="34" charset="0"/>
              <a:buChar char="o"/>
            </a:pPr>
            <a:r>
              <a:rPr lang="en-GB" sz="4900" dirty="0">
                <a:latin typeface="Arial" panose="020B0604020202020204" pitchFamily="34" charset="0"/>
                <a:cs typeface="Arial" panose="020B0604020202020204" pitchFamily="34" charset="0"/>
              </a:rPr>
              <a:t>Is central voice of learning developers in Scotland</a:t>
            </a:r>
          </a:p>
          <a:p>
            <a:pPr marL="0" indent="0">
              <a:buNone/>
            </a:pPr>
            <a:endParaRPr lang="en-GB" dirty="0">
              <a:highlight>
                <a:srgbClr val="FFFF00"/>
              </a:highlight>
            </a:endParaRPr>
          </a:p>
        </p:txBody>
      </p:sp>
      <p:pic>
        <p:nvPicPr>
          <p:cNvPr id="11" name="Picture 10">
            <a:extLst>
              <a:ext uri="{FF2B5EF4-FFF2-40B4-BE49-F238E27FC236}">
                <a16:creationId xmlns:a16="http://schemas.microsoft.com/office/drawing/2014/main" id="{334BB180-7AC0-4927-9C55-E05E0E00B0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96735" y="90099"/>
            <a:ext cx="2179673" cy="1450757"/>
          </a:xfrm>
          <a:prstGeom prst="rect">
            <a:avLst/>
          </a:prstGeom>
        </p:spPr>
      </p:pic>
      <p:pic>
        <p:nvPicPr>
          <p:cNvPr id="13" name="Picture 12" descr="A picture containing building, sky, outdoor, government building&#10;&#10;Description automatically generated">
            <a:extLst>
              <a:ext uri="{FF2B5EF4-FFF2-40B4-BE49-F238E27FC236}">
                <a16:creationId xmlns:a16="http://schemas.microsoft.com/office/drawing/2014/main" id="{40F3928B-775C-4576-BA3A-7922024C3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92" y="90099"/>
            <a:ext cx="2993239" cy="1330328"/>
          </a:xfrm>
          <a:prstGeom prst="rect">
            <a:avLst/>
          </a:prstGeom>
        </p:spPr>
      </p:pic>
    </p:spTree>
    <p:extLst>
      <p:ext uri="{BB962C8B-B14F-4D97-AF65-F5344CB8AC3E}">
        <p14:creationId xmlns:p14="http://schemas.microsoft.com/office/powerpoint/2010/main" val="207738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1453-CFC5-4AD8-AD67-843B73C5B2A0}"/>
              </a:ext>
            </a:extLst>
          </p:cNvPr>
          <p:cNvSpPr>
            <a:spLocks noGrp="1"/>
          </p:cNvSpPr>
          <p:nvPr>
            <p:ph type="title"/>
          </p:nvPr>
        </p:nvSpPr>
        <p:spPr/>
        <p:txBody>
          <a:bodyPr/>
          <a:lstStyle/>
          <a:p>
            <a:r>
              <a:rPr lang="en-GB"/>
              <a:t>Scottish Learning Development during troubled times</a:t>
            </a:r>
          </a:p>
        </p:txBody>
      </p:sp>
      <p:sp>
        <p:nvSpPr>
          <p:cNvPr id="3" name="Content Placeholder 2">
            <a:extLst>
              <a:ext uri="{FF2B5EF4-FFF2-40B4-BE49-F238E27FC236}">
                <a16:creationId xmlns:a16="http://schemas.microsoft.com/office/drawing/2014/main" id="{08BA702F-1C59-439D-A13E-DC450CE8B368}"/>
              </a:ext>
            </a:extLst>
          </p:cNvPr>
          <p:cNvSpPr>
            <a:spLocks noGrp="1"/>
          </p:cNvSpPr>
          <p:nvPr>
            <p:ph idx="1"/>
          </p:nvPr>
        </p:nvSpPr>
        <p:spPr/>
        <p:txBody>
          <a:bodyPr/>
          <a:lstStyle/>
          <a:p>
            <a:pPr>
              <a:buFont typeface="Courier New" panose="02070309020205020404" pitchFamily="49" charset="0"/>
              <a:buChar char="o"/>
            </a:pPr>
            <a:endParaRPr lang="en-GB"/>
          </a:p>
          <a:p>
            <a:pPr>
              <a:buFont typeface="Courier New" panose="02070309020205020404" pitchFamily="49" charset="0"/>
              <a:buChar char="o"/>
            </a:pPr>
            <a:endParaRPr lang="en-GB"/>
          </a:p>
          <a:p>
            <a:pPr marL="457200" indent="-457200">
              <a:buFont typeface="+mj-lt"/>
              <a:buAutoNum type="arabicPeriod"/>
            </a:pPr>
            <a:r>
              <a:rPr lang="en-GB" sz="2400">
                <a:latin typeface="Arial" panose="020B0604020202020204" pitchFamily="34" charset="0"/>
                <a:cs typeface="Arial" panose="020B0604020202020204" pitchFamily="34" charset="0"/>
              </a:rPr>
              <a:t>How did Scottish learning developers approach the issue of student well-being during the pandemic?</a:t>
            </a:r>
          </a:p>
          <a:p>
            <a:pPr marL="457200" indent="-457200">
              <a:buFont typeface="+mj-lt"/>
              <a:buAutoNum type="arabicPeriod"/>
            </a:pPr>
            <a:endParaRPr lang="en-GB" sz="2400">
              <a:latin typeface="Arial" panose="020B0604020202020204" pitchFamily="34" charset="0"/>
              <a:cs typeface="Arial" panose="020B0604020202020204" pitchFamily="34" charset="0"/>
            </a:endParaRPr>
          </a:p>
          <a:p>
            <a:pPr marL="457200" indent="-457200">
              <a:buFont typeface="+mj-lt"/>
              <a:buAutoNum type="arabicPeriod"/>
            </a:pPr>
            <a:r>
              <a:rPr lang="en-GB" sz="2400">
                <a:latin typeface="Arial" panose="020B0604020202020204" pitchFamily="34" charset="0"/>
                <a:cs typeface="Arial" panose="020B0604020202020204" pitchFamily="34" charset="0"/>
              </a:rPr>
              <a:t>How has learning development changed as a result of the pandemic?</a:t>
            </a:r>
          </a:p>
        </p:txBody>
      </p:sp>
    </p:spTree>
    <p:extLst>
      <p:ext uri="{BB962C8B-B14F-4D97-AF65-F5344CB8AC3E}">
        <p14:creationId xmlns:p14="http://schemas.microsoft.com/office/powerpoint/2010/main" val="4154944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C888-DE63-4E39-921A-548E061BCE18}"/>
              </a:ext>
            </a:extLst>
          </p:cNvPr>
          <p:cNvSpPr>
            <a:spLocks noGrp="1"/>
          </p:cNvSpPr>
          <p:nvPr>
            <p:ph type="title"/>
          </p:nvPr>
        </p:nvSpPr>
        <p:spPr/>
        <p:txBody>
          <a:bodyPr>
            <a:normAutofit fontScale="90000"/>
          </a:bodyPr>
          <a:lstStyle/>
          <a:p>
            <a:r>
              <a:rPr lang="en-GB"/>
              <a:t>Learning Development and student well-being – a reflection on 2020</a:t>
            </a:r>
          </a:p>
        </p:txBody>
      </p:sp>
      <p:pic>
        <p:nvPicPr>
          <p:cNvPr id="5" name="Content Placeholder 4" descr="Online meeting with solid fill">
            <a:extLst>
              <a:ext uri="{FF2B5EF4-FFF2-40B4-BE49-F238E27FC236}">
                <a16:creationId xmlns:a16="http://schemas.microsoft.com/office/drawing/2014/main" id="{4584421D-8D33-454D-87A3-1C20EE30CEF9}"/>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26143" y="2290588"/>
            <a:ext cx="2022797" cy="2022797"/>
          </a:xfrm>
        </p:spPr>
      </p:pic>
      <p:pic>
        <p:nvPicPr>
          <p:cNvPr id="9" name="Graphic 8" descr="Classroom outline">
            <a:extLst>
              <a:ext uri="{FF2B5EF4-FFF2-40B4-BE49-F238E27FC236}">
                <a16:creationId xmlns:a16="http://schemas.microsoft.com/office/drawing/2014/main" id="{9DD215E3-109F-47D5-857A-82F9E199BB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728" y="2262222"/>
            <a:ext cx="1721104" cy="1721104"/>
          </a:xfrm>
          <a:prstGeom prst="rect">
            <a:avLst/>
          </a:prstGeom>
        </p:spPr>
      </p:pic>
      <p:pic>
        <p:nvPicPr>
          <p:cNvPr id="13" name="Graphic 12" descr="Smiling face outline with solid fill">
            <a:extLst>
              <a:ext uri="{FF2B5EF4-FFF2-40B4-BE49-F238E27FC236}">
                <a16:creationId xmlns:a16="http://schemas.microsoft.com/office/drawing/2014/main" id="{3B6842EF-DAAD-43F4-B089-38AB456BC6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80206" y="5283071"/>
            <a:ext cx="914400" cy="914400"/>
          </a:xfrm>
          <a:prstGeom prst="rect">
            <a:avLst/>
          </a:prstGeom>
        </p:spPr>
      </p:pic>
      <p:pic>
        <p:nvPicPr>
          <p:cNvPr id="15" name="Graphic 14" descr="Pleading face outline with solid fill">
            <a:extLst>
              <a:ext uri="{FF2B5EF4-FFF2-40B4-BE49-F238E27FC236}">
                <a16:creationId xmlns:a16="http://schemas.microsoft.com/office/drawing/2014/main" id="{8B9E155C-C968-4D55-9224-5D85F6D2010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6728" y="5283071"/>
            <a:ext cx="914400" cy="914400"/>
          </a:xfrm>
          <a:prstGeom prst="rect">
            <a:avLst/>
          </a:prstGeom>
        </p:spPr>
      </p:pic>
      <p:pic>
        <p:nvPicPr>
          <p:cNvPr id="17" name="Graphic 16" descr="Call center with solid fill">
            <a:extLst>
              <a:ext uri="{FF2B5EF4-FFF2-40B4-BE49-F238E27FC236}">
                <a16:creationId xmlns:a16="http://schemas.microsoft.com/office/drawing/2014/main" id="{AF096633-10DA-4DB8-83A8-EC8533031D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11743" y="4175998"/>
            <a:ext cx="914400" cy="914400"/>
          </a:xfrm>
          <a:prstGeom prst="rect">
            <a:avLst/>
          </a:prstGeom>
        </p:spPr>
      </p:pic>
      <p:sp>
        <p:nvSpPr>
          <p:cNvPr id="20" name="TextBox 19">
            <a:extLst>
              <a:ext uri="{FF2B5EF4-FFF2-40B4-BE49-F238E27FC236}">
                <a16:creationId xmlns:a16="http://schemas.microsoft.com/office/drawing/2014/main" id="{5588AEAC-E7AC-456F-9774-D563F0809620}"/>
              </a:ext>
            </a:extLst>
          </p:cNvPr>
          <p:cNvSpPr txBox="1"/>
          <p:nvPr/>
        </p:nvSpPr>
        <p:spPr>
          <a:xfrm>
            <a:off x="5250498" y="2974557"/>
            <a:ext cx="5729773" cy="2308324"/>
          </a:xfrm>
          <a:prstGeom prst="rect">
            <a:avLst/>
          </a:prstGeom>
          <a:noFill/>
        </p:spPr>
        <p:txBody>
          <a:bodyPr wrap="square" rtlCol="0">
            <a:spAutoFit/>
          </a:bodyPr>
          <a:lstStyle/>
          <a:p>
            <a:r>
              <a:rPr lang="en-GB" sz="2400" dirty="0"/>
              <a:t>Why we should be concerned with student well-being</a:t>
            </a:r>
          </a:p>
          <a:p>
            <a:endParaRPr lang="en-GB" sz="2400" dirty="0"/>
          </a:p>
          <a:p>
            <a:endParaRPr lang="en-GB" sz="2400" dirty="0"/>
          </a:p>
          <a:p>
            <a:r>
              <a:rPr lang="en-GB" sz="2400" dirty="0"/>
              <a:t>What we did to alleviate stress and support students’ transition to online learning</a:t>
            </a:r>
          </a:p>
        </p:txBody>
      </p:sp>
    </p:spTree>
    <p:extLst>
      <p:ext uri="{BB962C8B-B14F-4D97-AF65-F5344CB8AC3E}">
        <p14:creationId xmlns:p14="http://schemas.microsoft.com/office/powerpoint/2010/main" val="3601884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E5FBA-EF07-4101-AA09-FB79BBA75424}"/>
              </a:ext>
            </a:extLst>
          </p:cNvPr>
          <p:cNvSpPr>
            <a:spLocks noGrp="1"/>
          </p:cNvSpPr>
          <p:nvPr>
            <p:ph type="title"/>
          </p:nvPr>
        </p:nvSpPr>
        <p:spPr/>
        <p:txBody>
          <a:bodyPr/>
          <a:lstStyle/>
          <a:p>
            <a:r>
              <a:rPr lang="en-GB"/>
              <a:t>1.‘Student distress is palpable’</a:t>
            </a:r>
          </a:p>
        </p:txBody>
      </p:sp>
      <p:sp>
        <p:nvSpPr>
          <p:cNvPr id="3" name="Content Placeholder 2">
            <a:extLst>
              <a:ext uri="{FF2B5EF4-FFF2-40B4-BE49-F238E27FC236}">
                <a16:creationId xmlns:a16="http://schemas.microsoft.com/office/drawing/2014/main" id="{A5831E15-9189-4A6B-B649-4EF994C430BC}"/>
              </a:ext>
            </a:extLst>
          </p:cNvPr>
          <p:cNvSpPr>
            <a:spLocks noGrp="1"/>
          </p:cNvSpPr>
          <p:nvPr>
            <p:ph idx="1"/>
          </p:nvPr>
        </p:nvSpPr>
        <p:spPr>
          <a:xfrm>
            <a:off x="511728" y="2108201"/>
            <a:ext cx="10643952" cy="4191931"/>
          </a:xfrm>
        </p:spPr>
        <p:txBody>
          <a:bodyPr>
            <a:normAutofit fontScale="77500" lnSpcReduction="20000"/>
          </a:bodyPr>
          <a:lstStyle/>
          <a:p>
            <a:pPr>
              <a:lnSpc>
                <a:spcPct val="120000"/>
              </a:lnSpc>
              <a:spcAft>
                <a:spcPts val="800"/>
              </a:spcAft>
            </a:pPr>
            <a:r>
              <a:rPr lang="en-GB" sz="1800">
                <a:effectLst/>
                <a:latin typeface="Calibri" panose="020F0502020204030204" pitchFamily="34" charset="0"/>
                <a:ea typeface="DengXian" panose="02010600030101010101" pitchFamily="2" charset="-122"/>
                <a:cs typeface="Arial" panose="020B0604020202020204" pitchFamily="34" charset="0"/>
              </a:rPr>
              <a:t> </a:t>
            </a:r>
            <a:r>
              <a:rPr lang="en-GB">
                <a:effectLst/>
                <a:latin typeface="Arial" panose="020B0604020202020204" pitchFamily="34" charset="0"/>
                <a:ea typeface="DengXian" panose="02010600030101010101" pitchFamily="2" charset="-122"/>
                <a:cs typeface="Arial" panose="020B0604020202020204" pitchFamily="34" charset="0"/>
              </a:rPr>
              <a:t>When students came to see us in 2020 to talk about their academic work, they often spoke about their well-being or lack thereof. Student</a:t>
            </a:r>
            <a:r>
              <a:rPr lang="en-GB">
                <a:latin typeface="Arial" panose="020B0604020202020204" pitchFamily="34" charset="0"/>
                <a:ea typeface="DengXian" panose="02010600030101010101" pitchFamily="2" charset="-122"/>
                <a:cs typeface="Arial" panose="020B0604020202020204" pitchFamily="34" charset="0"/>
              </a:rPr>
              <a:t>s reported:</a:t>
            </a:r>
            <a:endParaRPr lang="en-GB">
              <a:effectLst/>
              <a:latin typeface="Arial" panose="020B0604020202020204" pitchFamily="34" charset="0"/>
              <a:ea typeface="DengXian" panose="02010600030101010101" pitchFamily="2" charset="-122"/>
              <a:cs typeface="Arial" panose="020B0604020202020204" pitchFamily="34" charset="0"/>
            </a:endParaRPr>
          </a:p>
          <a:p>
            <a:r>
              <a:rPr lang="en-GB">
                <a:latin typeface="Arial" panose="020B0604020202020204" pitchFamily="34" charset="0"/>
                <a:cs typeface="Arial" panose="020B0604020202020204" pitchFamily="34" charset="0"/>
              </a:rPr>
              <a:t>- increased anxiety</a:t>
            </a:r>
          </a:p>
          <a:p>
            <a:r>
              <a:rPr lang="en-GB">
                <a:latin typeface="Arial" panose="020B0604020202020204" pitchFamily="34" charset="0"/>
                <a:cs typeface="Arial" panose="020B0604020202020204" pitchFamily="34" charset="0"/>
              </a:rPr>
              <a:t>- lower confidence in academic work</a:t>
            </a:r>
          </a:p>
          <a:p>
            <a:r>
              <a:rPr lang="en-GB">
                <a:latin typeface="Arial" panose="020B0604020202020204" pitchFamily="34" charset="0"/>
                <a:cs typeface="Arial" panose="020B0604020202020204" pitchFamily="34" charset="0"/>
              </a:rPr>
              <a:t>- usual challenges they dealt with were amplified</a:t>
            </a:r>
          </a:p>
          <a:p>
            <a:r>
              <a:rPr lang="en-GB">
                <a:latin typeface="Arial" panose="020B0604020202020204" pitchFamily="34" charset="0"/>
                <a:cs typeface="Arial" panose="020B0604020202020204" pitchFamily="34" charset="0"/>
              </a:rPr>
              <a:t>- feelings of disengagement and isolation</a:t>
            </a:r>
          </a:p>
          <a:p>
            <a:endParaRPr lang="en-GB">
              <a:latin typeface="Arial" panose="020B0604020202020204" pitchFamily="34" charset="0"/>
              <a:cs typeface="Arial" panose="020B0604020202020204" pitchFamily="34" charset="0"/>
            </a:endParaRPr>
          </a:p>
          <a:p>
            <a:r>
              <a:rPr lang="en-GB" b="1">
                <a:latin typeface="Arial" panose="020B0604020202020204" pitchFamily="34" charset="0"/>
                <a:cs typeface="Arial" panose="020B0604020202020204" pitchFamily="34" charset="0"/>
              </a:rPr>
              <a:t>Reasons:</a:t>
            </a:r>
          </a:p>
          <a:p>
            <a:r>
              <a:rPr lang="en-GB">
                <a:latin typeface="Arial" panose="020B0604020202020204" pitchFamily="34" charset="0"/>
                <a:cs typeface="Arial" panose="020B0604020202020204" pitchFamily="34" charset="0"/>
              </a:rPr>
              <a:t>- impact of the pandemic</a:t>
            </a:r>
          </a:p>
          <a:p>
            <a:r>
              <a:rPr lang="en-GB">
                <a:latin typeface="Arial" panose="020B0604020202020204" pitchFamily="34" charset="0"/>
                <a:cs typeface="Arial" panose="020B0604020202020204" pitchFamily="34" charset="0"/>
              </a:rPr>
              <a:t>- unchecked perfectionism due to isolation</a:t>
            </a:r>
          </a:p>
          <a:p>
            <a:r>
              <a:rPr lang="en-GB">
                <a:latin typeface="Arial" panose="020B0604020202020204" pitchFamily="34" charset="0"/>
                <a:cs typeface="Arial" panose="020B0604020202020204" pitchFamily="34" charset="0"/>
              </a:rPr>
              <a:t>- expectations of a smooth transition to online learning – the student as ‘learning machine’</a:t>
            </a:r>
          </a:p>
        </p:txBody>
      </p:sp>
      <p:pic>
        <p:nvPicPr>
          <p:cNvPr id="5" name="Picture 4" descr="Silhouette of side of face">
            <a:extLst>
              <a:ext uri="{FF2B5EF4-FFF2-40B4-BE49-F238E27FC236}">
                <a16:creationId xmlns:a16="http://schemas.microsoft.com/office/drawing/2014/main" id="{5B6B18A6-3924-4F1E-A477-1342B0BED7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534" y="2629908"/>
            <a:ext cx="4197617" cy="2797728"/>
          </a:xfrm>
          <a:prstGeom prst="rect">
            <a:avLst/>
          </a:prstGeom>
        </p:spPr>
      </p:pic>
    </p:spTree>
    <p:extLst>
      <p:ext uri="{BB962C8B-B14F-4D97-AF65-F5344CB8AC3E}">
        <p14:creationId xmlns:p14="http://schemas.microsoft.com/office/powerpoint/2010/main" val="785228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AE4B-C2CB-4851-8481-A63022ABAA1F}"/>
              </a:ext>
            </a:extLst>
          </p:cNvPr>
          <p:cNvSpPr>
            <a:spLocks noGrp="1"/>
          </p:cNvSpPr>
          <p:nvPr>
            <p:ph type="title"/>
          </p:nvPr>
        </p:nvSpPr>
        <p:spPr/>
        <p:txBody>
          <a:bodyPr/>
          <a:lstStyle/>
          <a:p>
            <a:r>
              <a:rPr lang="en-GB"/>
              <a:t>2. The missing campus community </a:t>
            </a:r>
          </a:p>
        </p:txBody>
      </p:sp>
      <p:sp>
        <p:nvSpPr>
          <p:cNvPr id="4" name="Speech Bubble: Rectangle 3">
            <a:extLst>
              <a:ext uri="{FF2B5EF4-FFF2-40B4-BE49-F238E27FC236}">
                <a16:creationId xmlns:a16="http://schemas.microsoft.com/office/drawing/2014/main" id="{31735ACE-D9BC-44F1-BF6D-CAC4FA55CE3D}"/>
              </a:ext>
            </a:extLst>
          </p:cNvPr>
          <p:cNvSpPr/>
          <p:nvPr/>
        </p:nvSpPr>
        <p:spPr>
          <a:xfrm>
            <a:off x="218112" y="1921079"/>
            <a:ext cx="3389153" cy="2625754"/>
          </a:xfrm>
          <a:prstGeom prst="wedge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t>Students are also missing those small informal opportunities to check in with each other - and calibrate how they’re doing and how much. They’re </a:t>
            </a:r>
            <a:r>
              <a:rPr lang="en-GB" u="sng">
                <a:solidFill>
                  <a:schemeClr val="bg1"/>
                </a:solidFill>
              </a:rPr>
              <a:t>overworking</a:t>
            </a:r>
            <a:r>
              <a:rPr lang="en-GB">
                <a:solidFill>
                  <a:schemeClr val="bg1"/>
                </a:solidFill>
              </a:rPr>
              <a:t> and </a:t>
            </a:r>
            <a:r>
              <a:rPr lang="en-GB" u="sng">
                <a:solidFill>
                  <a:schemeClr val="bg1"/>
                </a:solidFill>
              </a:rPr>
              <a:t>not approaching peers for advice</a:t>
            </a:r>
            <a:r>
              <a:rPr lang="en-GB" b="1" u="sng">
                <a:solidFill>
                  <a:schemeClr val="bg1"/>
                </a:solidFill>
              </a:rPr>
              <a:t> </a:t>
            </a:r>
            <a:r>
              <a:rPr lang="en-GB"/>
              <a:t>as they don’t get day to day opportunities to do that built in.</a:t>
            </a:r>
          </a:p>
        </p:txBody>
      </p:sp>
      <p:sp>
        <p:nvSpPr>
          <p:cNvPr id="5" name="Speech Bubble: Oval 4">
            <a:extLst>
              <a:ext uri="{FF2B5EF4-FFF2-40B4-BE49-F238E27FC236}">
                <a16:creationId xmlns:a16="http://schemas.microsoft.com/office/drawing/2014/main" id="{C97B78C8-A949-4FA9-A997-2D3633FC3F06}"/>
              </a:ext>
            </a:extLst>
          </p:cNvPr>
          <p:cNvSpPr/>
          <p:nvPr/>
        </p:nvSpPr>
        <p:spPr>
          <a:xfrm flipH="1">
            <a:off x="9113242" y="1787693"/>
            <a:ext cx="2860646" cy="281031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800">
                <a:effectLst/>
                <a:latin typeface="Calibri" panose="020F0502020204030204" pitchFamily="34" charset="0"/>
                <a:ea typeface="DengXian" panose="02010600030101010101" pitchFamily="2" charset="-122"/>
                <a:cs typeface="Arial" panose="020B0604020202020204" pitchFamily="34" charset="0"/>
              </a:rPr>
              <a:t>Yes, really </a:t>
            </a:r>
            <a:r>
              <a:rPr lang="en-GB" sz="1800" u="sng">
                <a:effectLst/>
                <a:latin typeface="Calibri" panose="020F0502020204030204" pitchFamily="34" charset="0"/>
                <a:ea typeface="DengXian" panose="02010600030101010101" pitchFamily="2" charset="-122"/>
                <a:cs typeface="Arial" panose="020B0604020202020204" pitchFamily="34" charset="0"/>
              </a:rPr>
              <a:t>missing the </a:t>
            </a:r>
            <a:r>
              <a:rPr lang="en-GB" sz="1800" u="sng">
                <a:solidFill>
                  <a:schemeClr val="bg1"/>
                </a:solidFill>
                <a:effectLst/>
                <a:latin typeface="Calibri" panose="020F0502020204030204" pitchFamily="34" charset="0"/>
                <a:ea typeface="DengXian" panose="02010600030101010101" pitchFamily="2" charset="-122"/>
                <a:cs typeface="Arial" panose="020B0604020202020204" pitchFamily="34" charset="0"/>
              </a:rPr>
              <a:t>peer-interaction </a:t>
            </a:r>
            <a:r>
              <a:rPr lang="en-GB" sz="1800">
                <a:solidFill>
                  <a:schemeClr val="bg1"/>
                </a:solidFill>
                <a:effectLst/>
                <a:latin typeface="Calibri" panose="020F0502020204030204" pitchFamily="34" charset="0"/>
                <a:ea typeface="DengXian" panose="02010600030101010101" pitchFamily="2" charset="-122"/>
                <a:cs typeface="Arial" panose="020B0604020202020204" pitchFamily="34" charset="0"/>
              </a:rPr>
              <a:t>and support</a:t>
            </a:r>
            <a:r>
              <a:rPr lang="en-GB" sz="1800">
                <a:effectLst/>
                <a:latin typeface="Calibri" panose="020F0502020204030204" pitchFamily="34" charset="0"/>
                <a:ea typeface="DengXian" panose="02010600030101010101" pitchFamily="2" charset="-122"/>
                <a:cs typeface="Arial" panose="020B0604020202020204" pitchFamily="34" charset="0"/>
              </a:rPr>
              <a:t>. Just the informal, 'how are you doing this or that?'</a:t>
            </a:r>
          </a:p>
        </p:txBody>
      </p:sp>
      <p:sp>
        <p:nvSpPr>
          <p:cNvPr id="6" name="Thought Bubble: Cloud 5">
            <a:extLst>
              <a:ext uri="{FF2B5EF4-FFF2-40B4-BE49-F238E27FC236}">
                <a16:creationId xmlns:a16="http://schemas.microsoft.com/office/drawing/2014/main" id="{66D9046A-0C0E-4723-AA30-2B91AE2D3BC1}"/>
              </a:ext>
            </a:extLst>
          </p:cNvPr>
          <p:cNvSpPr/>
          <p:nvPr/>
        </p:nvSpPr>
        <p:spPr>
          <a:xfrm>
            <a:off x="4023920" y="1921079"/>
            <a:ext cx="2855056" cy="2130804"/>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t>They </a:t>
            </a:r>
            <a:r>
              <a:rPr lang="en-GB">
                <a:solidFill>
                  <a:schemeClr val="bg1"/>
                </a:solidFill>
              </a:rPr>
              <a:t>are </a:t>
            </a:r>
            <a:r>
              <a:rPr lang="en-GB" u="sng">
                <a:solidFill>
                  <a:schemeClr val="bg1"/>
                </a:solidFill>
              </a:rPr>
              <a:t>feeling isolated</a:t>
            </a:r>
            <a:r>
              <a:rPr lang="en-GB">
                <a:solidFill>
                  <a:schemeClr val="bg1"/>
                </a:solidFill>
              </a:rPr>
              <a:t> and</a:t>
            </a:r>
            <a:r>
              <a:rPr lang="en-GB"/>
              <a:t> they don't have the ability to just chat informally.</a:t>
            </a:r>
          </a:p>
        </p:txBody>
      </p:sp>
      <p:sp>
        <p:nvSpPr>
          <p:cNvPr id="7" name="Speech Bubble: Rectangle with Corners Rounded 6">
            <a:extLst>
              <a:ext uri="{FF2B5EF4-FFF2-40B4-BE49-F238E27FC236}">
                <a16:creationId xmlns:a16="http://schemas.microsoft.com/office/drawing/2014/main" id="{2BD6C101-C8A0-49BC-9655-BC5F78402569}"/>
              </a:ext>
            </a:extLst>
          </p:cNvPr>
          <p:cNvSpPr/>
          <p:nvPr/>
        </p:nvSpPr>
        <p:spPr>
          <a:xfrm>
            <a:off x="6330616" y="3558632"/>
            <a:ext cx="2855056" cy="2449585"/>
          </a:xfrm>
          <a:prstGeom prst="wedgeRoundRectCallou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107000"/>
              </a:lnSpc>
              <a:spcAft>
                <a:spcPts val="800"/>
              </a:spcAft>
            </a:pPr>
            <a:r>
              <a:rPr lang="en-GB" sz="1800">
                <a:effectLst/>
                <a:latin typeface="Calibri" panose="020F0502020204030204" pitchFamily="34" charset="0"/>
                <a:ea typeface="DengXian" panose="02010600030101010101" pitchFamily="2" charset="-122"/>
                <a:cs typeface="Arial" panose="020B0604020202020204" pitchFamily="34" charset="0"/>
              </a:rPr>
              <a:t>I think students are suffering from not being able to have those </a:t>
            </a:r>
            <a:r>
              <a:rPr lang="en-GB" sz="1800">
                <a:solidFill>
                  <a:schemeClr val="tx1"/>
                </a:solidFill>
                <a:effectLst/>
                <a:latin typeface="Calibri" panose="020F0502020204030204" pitchFamily="34" charset="0"/>
                <a:ea typeface="DengXian" panose="02010600030101010101" pitchFamily="2" charset="-122"/>
                <a:cs typeface="Arial" panose="020B0604020202020204" pitchFamily="34" charset="0"/>
              </a:rPr>
              <a:t>5 minute chats with lecturers </a:t>
            </a:r>
            <a:r>
              <a:rPr lang="en-GB" sz="1800">
                <a:effectLst/>
                <a:latin typeface="Calibri" panose="020F0502020204030204" pitchFamily="34" charset="0"/>
                <a:ea typeface="DengXian" panose="02010600030101010101" pitchFamily="2" charset="-122"/>
                <a:cs typeface="Arial" panose="020B0604020202020204" pitchFamily="34" charset="0"/>
              </a:rPr>
              <a:t>at the end of classes. Seems </a:t>
            </a:r>
            <a:r>
              <a:rPr lang="en-GB" sz="1800" u="sng">
                <a:effectLst/>
                <a:latin typeface="Calibri" panose="020F0502020204030204" pitchFamily="34" charset="0"/>
                <a:ea typeface="DengXian" panose="02010600030101010101" pitchFamily="2" charset="-122"/>
                <a:cs typeface="Arial" panose="020B0604020202020204" pitchFamily="34" charset="0"/>
              </a:rPr>
              <a:t>a small thing but creates exponential anxiety</a:t>
            </a:r>
            <a:r>
              <a:rPr lang="en-GB" sz="1800">
                <a:effectLst/>
                <a:latin typeface="Calibri" panose="020F0502020204030204" pitchFamily="34" charset="0"/>
                <a:ea typeface="DengXian" panose="02010600030101010101" pitchFamily="2" charset="-122"/>
                <a:cs typeface="Arial" panose="020B0604020202020204" pitchFamily="34" charset="0"/>
              </a:rPr>
              <a:t>!</a:t>
            </a:r>
          </a:p>
        </p:txBody>
      </p:sp>
      <p:sp>
        <p:nvSpPr>
          <p:cNvPr id="8" name="Speech Bubble: Oval 7">
            <a:extLst>
              <a:ext uri="{FF2B5EF4-FFF2-40B4-BE49-F238E27FC236}">
                <a16:creationId xmlns:a16="http://schemas.microsoft.com/office/drawing/2014/main" id="{6B6FE51D-1C8F-453A-8E81-B285EA579B23}"/>
              </a:ext>
            </a:extLst>
          </p:cNvPr>
          <p:cNvSpPr/>
          <p:nvPr/>
        </p:nvSpPr>
        <p:spPr>
          <a:xfrm>
            <a:off x="3203196" y="4422724"/>
            <a:ext cx="3012489" cy="1745162"/>
          </a:xfrm>
          <a:prstGeom prst="wedgeEllipse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a:t>There was </a:t>
            </a:r>
            <a:r>
              <a:rPr lang="en-GB" u="sng"/>
              <a:t>no one to discuss healthy working patterns </a:t>
            </a:r>
            <a:r>
              <a:rPr lang="en-GB"/>
              <a:t>with  online.</a:t>
            </a:r>
          </a:p>
        </p:txBody>
      </p:sp>
    </p:spTree>
    <p:extLst>
      <p:ext uri="{BB962C8B-B14F-4D97-AF65-F5344CB8AC3E}">
        <p14:creationId xmlns:p14="http://schemas.microsoft.com/office/powerpoint/2010/main" val="10776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F02F-8796-4F0E-B4AF-A0BD6ECDCAAE}"/>
              </a:ext>
            </a:extLst>
          </p:cNvPr>
          <p:cNvSpPr>
            <a:spLocks noGrp="1"/>
          </p:cNvSpPr>
          <p:nvPr>
            <p:ph type="title"/>
          </p:nvPr>
        </p:nvSpPr>
        <p:spPr>
          <a:xfrm>
            <a:off x="1097280" y="286603"/>
            <a:ext cx="10058400" cy="1450757"/>
          </a:xfrm>
        </p:spPr>
        <p:txBody>
          <a:bodyPr anchor="b">
            <a:normAutofit/>
          </a:bodyPr>
          <a:lstStyle/>
          <a:p>
            <a:r>
              <a:rPr lang="en-GB"/>
              <a:t>3. The perils and pearls of technology</a:t>
            </a:r>
          </a:p>
        </p:txBody>
      </p:sp>
      <p:pic>
        <p:nvPicPr>
          <p:cNvPr id="5" name="Picture 4" descr="Woman holding white mug">
            <a:extLst>
              <a:ext uri="{FF2B5EF4-FFF2-40B4-BE49-F238E27FC236}">
                <a16:creationId xmlns:a16="http://schemas.microsoft.com/office/drawing/2014/main" id="{5547A258-B68F-4D85-8F74-8E8E3177CEE8}"/>
              </a:ext>
            </a:extLst>
          </p:cNvPr>
          <p:cNvPicPr>
            <a:picLocks noChangeAspect="1"/>
          </p:cNvPicPr>
          <p:nvPr/>
        </p:nvPicPr>
        <p:blipFill rotWithShape="1">
          <a:blip r:embed="rId2">
            <a:extLst>
              <a:ext uri="{28A0092B-C50C-407E-A947-70E740481C1C}">
                <a14:useLocalDpi xmlns:a14="http://schemas.microsoft.com/office/drawing/2010/main" val="0"/>
              </a:ext>
            </a:extLst>
          </a:blip>
          <a:srcRect l="13530" r="3841" b="-1"/>
          <a:stretch/>
        </p:blipFill>
        <p:spPr>
          <a:xfrm>
            <a:off x="1097280" y="2120900"/>
            <a:ext cx="4639736" cy="3748193"/>
          </a:xfrm>
          <a:prstGeom prst="rect">
            <a:avLst/>
          </a:prstGeom>
          <a:noFill/>
        </p:spPr>
      </p:pic>
      <p:sp>
        <p:nvSpPr>
          <p:cNvPr id="3" name="Content Placeholder 2">
            <a:extLst>
              <a:ext uri="{FF2B5EF4-FFF2-40B4-BE49-F238E27FC236}">
                <a16:creationId xmlns:a16="http://schemas.microsoft.com/office/drawing/2014/main" id="{D85526F2-7B33-4B3B-B816-ABD2CC396C82}"/>
              </a:ext>
            </a:extLst>
          </p:cNvPr>
          <p:cNvSpPr>
            <a:spLocks noGrp="1"/>
          </p:cNvSpPr>
          <p:nvPr>
            <p:ph sz="half" idx="2"/>
          </p:nvPr>
        </p:nvSpPr>
        <p:spPr>
          <a:xfrm>
            <a:off x="6096000" y="2120900"/>
            <a:ext cx="5521498" cy="3993573"/>
          </a:xfrm>
        </p:spPr>
        <p:txBody>
          <a:bodyPr>
            <a:normAutofit/>
          </a:bodyPr>
          <a:lstStyle/>
          <a:p>
            <a:pPr>
              <a:lnSpc>
                <a:spcPct val="90000"/>
              </a:lnSpc>
              <a:buFont typeface="Wingdings" panose="05000000000000000000" pitchFamily="2" charset="2"/>
              <a:buChar char="Ø"/>
            </a:pPr>
            <a:r>
              <a:rPr lang="en-GB" sz="1600" b="1"/>
              <a:t>Not being able to face yet another zoom meeting as video calls can be exhausting and cause anxiety and stress:</a:t>
            </a:r>
          </a:p>
          <a:p>
            <a:pPr lvl="1">
              <a:lnSpc>
                <a:spcPct val="90000"/>
              </a:lnSpc>
              <a:buFont typeface="Wingdings" panose="05000000000000000000" pitchFamily="2" charset="2"/>
              <a:buChar char="Ø"/>
            </a:pPr>
            <a:r>
              <a:rPr lang="en-GB" sz="1600" i="1">
                <a:effectLst/>
              </a:rPr>
              <a:t>‘…leaving the session the moment you open breakout rooms.’</a:t>
            </a:r>
            <a:endParaRPr lang="en-GB" sz="1600" i="1"/>
          </a:p>
          <a:p>
            <a:pPr>
              <a:lnSpc>
                <a:spcPct val="90000"/>
              </a:lnSpc>
              <a:buFont typeface="Wingdings" panose="05000000000000000000" pitchFamily="2" charset="2"/>
              <a:buChar char="Ø"/>
            </a:pPr>
            <a:r>
              <a:rPr lang="en-GB" sz="1600" b="1"/>
              <a:t>Online communication felt as more impersonal, so doesn’t deliver on human need for socialising – at least not fully: </a:t>
            </a:r>
          </a:p>
          <a:p>
            <a:pPr lvl="1">
              <a:lnSpc>
                <a:spcPct val="90000"/>
              </a:lnSpc>
              <a:buFont typeface="Wingdings" panose="05000000000000000000" pitchFamily="2" charset="2"/>
              <a:buChar char="Ø"/>
            </a:pPr>
            <a:r>
              <a:rPr lang="en-GB" sz="1600" i="1">
                <a:effectLst/>
              </a:rPr>
              <a:t>‘Online culture is monocultural. The lessons/concepts may vary, but the embodied experience, the theatre of it, does not. It’s just this hunching over the device, this clicking, typing if we’re lucky!’</a:t>
            </a:r>
          </a:p>
          <a:p>
            <a:pPr>
              <a:lnSpc>
                <a:spcPct val="90000"/>
              </a:lnSpc>
              <a:buFont typeface="Wingdings" panose="05000000000000000000" pitchFamily="2" charset="2"/>
              <a:buChar char="Ø"/>
            </a:pPr>
            <a:r>
              <a:rPr lang="en-GB" sz="1600" b="1"/>
              <a:t>Technology can also have a liberating effect: </a:t>
            </a:r>
          </a:p>
          <a:p>
            <a:pPr lvl="1">
              <a:lnSpc>
                <a:spcPct val="90000"/>
              </a:lnSpc>
              <a:buFont typeface="Wingdings" panose="05000000000000000000" pitchFamily="2" charset="2"/>
              <a:buChar char="Ø"/>
            </a:pPr>
            <a:r>
              <a:rPr lang="en-GB" sz="1600" i="1">
                <a:effectLst/>
              </a:rPr>
              <a:t>‘There may also be a disinhibition effect from communicating at a distance - some students are also opening up more than they would if we were in the same room.’</a:t>
            </a:r>
            <a:endParaRPr lang="en-GB" sz="1600" i="1"/>
          </a:p>
          <a:p>
            <a:pPr marL="0" indent="0">
              <a:lnSpc>
                <a:spcPct val="90000"/>
              </a:lnSpc>
              <a:buNone/>
            </a:pPr>
            <a:endParaRPr lang="en-GB" sz="1600" i="1"/>
          </a:p>
          <a:p>
            <a:pPr>
              <a:lnSpc>
                <a:spcPct val="90000"/>
              </a:lnSpc>
            </a:pPr>
            <a:endParaRPr lang="en-GB" sz="1300"/>
          </a:p>
        </p:txBody>
      </p:sp>
    </p:spTree>
    <p:extLst>
      <p:ext uri="{BB962C8B-B14F-4D97-AF65-F5344CB8AC3E}">
        <p14:creationId xmlns:p14="http://schemas.microsoft.com/office/powerpoint/2010/main" val="343496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C28FE-5418-4DDF-9F5B-356E3101E8BE}"/>
              </a:ext>
            </a:extLst>
          </p:cNvPr>
          <p:cNvSpPr>
            <a:spLocks noGrp="1"/>
          </p:cNvSpPr>
          <p:nvPr>
            <p:ph type="title"/>
          </p:nvPr>
        </p:nvSpPr>
        <p:spPr/>
        <p:txBody>
          <a:bodyPr anchor="b">
            <a:normAutofit/>
          </a:bodyPr>
          <a:lstStyle/>
          <a:p>
            <a:r>
              <a:rPr lang="en-GB"/>
              <a:t>4. What we did to respond</a:t>
            </a:r>
          </a:p>
        </p:txBody>
      </p:sp>
      <p:pic>
        <p:nvPicPr>
          <p:cNvPr id="13" name="Content Placeholder 12" descr="Worried face outline outline">
            <a:extLst>
              <a:ext uri="{FF2B5EF4-FFF2-40B4-BE49-F238E27FC236}">
                <a16:creationId xmlns:a16="http://schemas.microsoft.com/office/drawing/2014/main" id="{2CCE8E5E-9B90-4DD9-9930-6B263E38CAE8}"/>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66075" y="3002756"/>
            <a:ext cx="914400" cy="914400"/>
          </a:xfrm>
        </p:spPr>
      </p:pic>
      <p:sp>
        <p:nvSpPr>
          <p:cNvPr id="11" name="Text Placeholder 10">
            <a:extLst>
              <a:ext uri="{FF2B5EF4-FFF2-40B4-BE49-F238E27FC236}">
                <a16:creationId xmlns:a16="http://schemas.microsoft.com/office/drawing/2014/main" id="{69D40C33-DD8A-4E69-B185-73039FE912AA}"/>
              </a:ext>
            </a:extLst>
          </p:cNvPr>
          <p:cNvSpPr>
            <a:spLocks noGrp="1"/>
          </p:cNvSpPr>
          <p:nvPr>
            <p:ph type="body" sz="half" idx="2"/>
          </p:nvPr>
        </p:nvSpPr>
        <p:spPr/>
        <p:txBody>
          <a:bodyPr/>
          <a:lstStyle/>
          <a:p>
            <a:r>
              <a:rPr lang="en-GB"/>
              <a:t>Learning developers occupy a specific space within the university and are often seen as safe figures by students. With that come responsibilities and opportunities to respond to student well-being in a unique way.</a:t>
            </a:r>
          </a:p>
        </p:txBody>
      </p:sp>
      <p:graphicFrame>
        <p:nvGraphicFramePr>
          <p:cNvPr id="4" name="Diagram 3">
            <a:extLst>
              <a:ext uri="{FF2B5EF4-FFF2-40B4-BE49-F238E27FC236}">
                <a16:creationId xmlns:a16="http://schemas.microsoft.com/office/drawing/2014/main" id="{507A3BAF-1B92-48B5-A5C5-B5F8F53FA16E}"/>
              </a:ext>
            </a:extLst>
          </p:cNvPr>
          <p:cNvGraphicFramePr/>
          <p:nvPr>
            <p:extLst>
              <p:ext uri="{D42A27DB-BD31-4B8C-83A1-F6EECF244321}">
                <p14:modId xmlns:p14="http://schemas.microsoft.com/office/powerpoint/2010/main" val="2013959883"/>
              </p:ext>
            </p:extLst>
          </p:nvPr>
        </p:nvGraphicFramePr>
        <p:xfrm>
          <a:off x="4728411" y="39609"/>
          <a:ext cx="7661976" cy="67425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a16="http://schemas.microsoft.com/office/drawing/2014/main" id="{83B6F6D0-1D24-4100-8F94-6149752E8DA3}"/>
              </a:ext>
            </a:extLst>
          </p:cNvPr>
          <p:cNvPicPr>
            <a:picLocks noChangeAspect="1"/>
          </p:cNvPicPr>
          <p:nvPr/>
        </p:nvPicPr>
        <p:blipFill>
          <a:blip r:embed="rId10"/>
          <a:stretch>
            <a:fillRect/>
          </a:stretch>
        </p:blipFill>
        <p:spPr>
          <a:xfrm>
            <a:off x="7401555" y="3546392"/>
            <a:ext cx="914479" cy="914479"/>
          </a:xfrm>
          <a:prstGeom prst="rect">
            <a:avLst/>
          </a:prstGeom>
        </p:spPr>
      </p:pic>
      <p:pic>
        <p:nvPicPr>
          <p:cNvPr id="23" name="Graphic 22" descr="Tired face outline outline">
            <a:extLst>
              <a:ext uri="{FF2B5EF4-FFF2-40B4-BE49-F238E27FC236}">
                <a16:creationId xmlns:a16="http://schemas.microsoft.com/office/drawing/2014/main" id="{F8BC83DC-B3FE-490B-91DD-F4A2D4785B7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81600" y="5453380"/>
            <a:ext cx="914400" cy="914400"/>
          </a:xfrm>
          <a:prstGeom prst="rect">
            <a:avLst/>
          </a:prstGeom>
        </p:spPr>
      </p:pic>
      <p:pic>
        <p:nvPicPr>
          <p:cNvPr id="25" name="Graphic 24" descr="Dizzy face outline outline">
            <a:extLst>
              <a:ext uri="{FF2B5EF4-FFF2-40B4-BE49-F238E27FC236}">
                <a16:creationId xmlns:a16="http://schemas.microsoft.com/office/drawing/2014/main" id="{D515537B-D86D-4952-BFC4-5778DAC3790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248507" y="501351"/>
            <a:ext cx="914400" cy="914400"/>
          </a:xfrm>
          <a:prstGeom prst="rect">
            <a:avLst/>
          </a:prstGeom>
        </p:spPr>
      </p:pic>
      <p:pic>
        <p:nvPicPr>
          <p:cNvPr id="29" name="Graphic 28" descr="Grining and sweating face outline outline">
            <a:extLst>
              <a:ext uri="{FF2B5EF4-FFF2-40B4-BE49-F238E27FC236}">
                <a16:creationId xmlns:a16="http://schemas.microsoft.com/office/drawing/2014/main" id="{DFB75DD4-572D-43C8-BC7E-BF8EFFD34B6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947847" y="501351"/>
            <a:ext cx="914400" cy="914400"/>
          </a:xfrm>
          <a:prstGeom prst="rect">
            <a:avLst/>
          </a:prstGeom>
        </p:spPr>
      </p:pic>
      <p:pic>
        <p:nvPicPr>
          <p:cNvPr id="31" name="Graphic 30" descr="Nervous face outline outline">
            <a:extLst>
              <a:ext uri="{FF2B5EF4-FFF2-40B4-BE49-F238E27FC236}">
                <a16:creationId xmlns:a16="http://schemas.microsoft.com/office/drawing/2014/main" id="{CD0D0695-1443-43C2-88F6-386EB68C2B6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224210" y="5482674"/>
            <a:ext cx="914400" cy="914400"/>
          </a:xfrm>
          <a:prstGeom prst="rect">
            <a:avLst/>
          </a:prstGeom>
        </p:spPr>
      </p:pic>
    </p:spTree>
    <p:extLst>
      <p:ext uri="{BB962C8B-B14F-4D97-AF65-F5344CB8AC3E}">
        <p14:creationId xmlns:p14="http://schemas.microsoft.com/office/powerpoint/2010/main" val="3782244739"/>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1364</Words>
  <Application>Microsoft Office PowerPoint</Application>
  <PresentationFormat>Widescreen</PresentationFormat>
  <Paragraphs>107</Paragraphs>
  <Slides>15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Bookman Old Style</vt:lpstr>
      <vt:lpstr>Calibri</vt:lpstr>
      <vt:lpstr>Courier New</vt:lpstr>
      <vt:lpstr>Franklin Gothic Book</vt:lpstr>
      <vt:lpstr>Wingdings</vt:lpstr>
      <vt:lpstr>1_RetrospectVTI</vt:lpstr>
      <vt:lpstr>‘Not business as usual’ –  A Scottish perspective on Student Learning and Well-being in 2020 </vt:lpstr>
      <vt:lpstr>‘How can we advise students unless we are in touch with what’s happening with them? Study advice for troubled times, not business as usual. We need to be responsive.’</vt:lpstr>
      <vt:lpstr>Learning Development  in Scotland</vt:lpstr>
      <vt:lpstr>Scottish Learning Development during troubled times</vt:lpstr>
      <vt:lpstr>Learning Development and student well-being – a reflection on 2020</vt:lpstr>
      <vt:lpstr>1.‘Student distress is palpable’</vt:lpstr>
      <vt:lpstr>2. The missing campus community </vt:lpstr>
      <vt:lpstr>3. The perils and pearls of technology</vt:lpstr>
      <vt:lpstr>4. What we did to respond</vt:lpstr>
      <vt:lpstr>Learning Development post-pandemic</vt:lpstr>
      <vt:lpstr>1. We can adapt</vt:lpstr>
      <vt:lpstr>2. We've extended our reach</vt:lpstr>
      <vt:lpstr>3. We won't return to how things were before</vt:lpstr>
      <vt:lpstr>4. Improved pedagogy</vt:lpstr>
      <vt:lpstr>Concluding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 business as usual’ –  A Scottish perspective on Student Learning and Well-being in 2020</dc:title>
  <dc:creator>Julia Bohlmann</dc:creator>
  <cp:lastModifiedBy>Julia Bohlmann</cp:lastModifiedBy>
  <cp:revision>4</cp:revision>
  <dcterms:created xsi:type="dcterms:W3CDTF">2021-02-23T15:24:34Z</dcterms:created>
  <dcterms:modified xsi:type="dcterms:W3CDTF">2021-02-23T20:41:18Z</dcterms:modified>
</cp:coreProperties>
</file>