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93" r:id="rId1"/>
  </p:sldMasterIdLst>
  <p:notesMasterIdLst>
    <p:notesMasterId r:id="rId12"/>
  </p:notesMasterIdLst>
  <p:handoutMasterIdLst>
    <p:handoutMasterId r:id="rId13"/>
  </p:handoutMasterIdLst>
  <p:sldIdLst>
    <p:sldId id="270" r:id="rId2"/>
    <p:sldId id="393" r:id="rId3"/>
    <p:sldId id="396" r:id="rId4"/>
    <p:sldId id="397" r:id="rId5"/>
    <p:sldId id="406" r:id="rId6"/>
    <p:sldId id="409" r:id="rId7"/>
    <p:sldId id="408" r:id="rId8"/>
    <p:sldId id="407" r:id="rId9"/>
    <p:sldId id="395" r:id="rId10"/>
    <p:sldId id="303" r:id="rId11"/>
  </p:sldIdLst>
  <p:sldSz cx="9144000" cy="5143500" type="screen16x9"/>
  <p:notesSz cx="9872663" cy="6742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7"/>
    <a:srgbClr val="00213B"/>
    <a:srgbClr val="003560"/>
    <a:srgbClr val="003865"/>
    <a:srgbClr val="284F76"/>
    <a:srgbClr val="3E474E"/>
    <a:srgbClr val="032952"/>
    <a:srgbClr val="394753"/>
    <a:srgbClr val="5B5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17"/>
    <p:restoredTop sz="86331" autoAdjust="0"/>
  </p:normalViewPr>
  <p:slideViewPr>
    <p:cSldViewPr>
      <p:cViewPr varScale="1">
        <p:scale>
          <a:sx n="63" d="100"/>
          <a:sy n="63" d="100"/>
        </p:scale>
        <p:origin x="-90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F4CF7-01B7-4116-A2E3-F75B56B88946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03837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4" y="6403837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E6C7D-96A8-44F2-AF58-B4AC44DBA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72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433B5-D728-E146-B948-C37A5EC05FB8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2963"/>
            <a:ext cx="4043363" cy="2274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44642"/>
            <a:ext cx="7898130" cy="26547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03837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4" y="6403837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02F00-C535-204F-B4B5-528FB2DC4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6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8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7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12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68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370032"/>
            <a:ext cx="1492499" cy="336334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2"/>
            <a:ext cx="5241476" cy="33633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/>
              <a:t>Title: Font size 24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7478152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/>
              <a:t>Title: Font size 24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634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3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1"/>
            <a:ext cx="3566160" cy="26967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2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2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2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430355"/>
            <a:ext cx="86236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430355"/>
            <a:ext cx="576072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77375"/>
            <a:ext cx="7315200" cy="2654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411597"/>
            <a:ext cx="1189132" cy="223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11/3/2017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6" y="411598"/>
            <a:ext cx="941203" cy="226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9" y="641968"/>
            <a:ext cx="2246489" cy="22592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86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emf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987574"/>
            <a:ext cx="6408712" cy="96076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dirty="0" smtClean="0">
                <a:ea typeface="+mj-ea"/>
              </a:rPr>
              <a:t> </a:t>
            </a:r>
            <a:r>
              <a:rPr lang="en-US" sz="2700" dirty="0" smtClean="0"/>
              <a:t>From </a:t>
            </a:r>
            <a:r>
              <a:rPr lang="en-US" sz="2700" dirty="0" smtClean="0"/>
              <a:t>Paisley to Practice to Pedagogue</a:t>
            </a:r>
            <a:endParaRPr lang="en-US" sz="27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395536" y="1923678"/>
            <a:ext cx="5400675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45720" indent="0">
              <a:buNone/>
            </a:pPr>
            <a:r>
              <a:rPr lang="en-US" altLang="en-US" b="1" dirty="0" smtClean="0">
                <a:solidFill>
                  <a:srgbClr val="00213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Dr. </a:t>
            </a:r>
            <a:r>
              <a:rPr lang="en-US" altLang="en-US" b="1" dirty="0" smtClean="0">
                <a:solidFill>
                  <a:srgbClr val="00213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Paul Andrew Eynon BVMS MRCVS</a:t>
            </a:r>
          </a:p>
          <a:p>
            <a:pPr marL="45720" indent="0">
              <a:buNone/>
            </a:pPr>
            <a:r>
              <a:rPr lang="en-US" altLang="en-US" dirty="0" smtClean="0">
                <a:solidFill>
                  <a:srgbClr val="00213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University Lecturer – First Opinion (Small Animal)</a:t>
            </a:r>
          </a:p>
          <a:p>
            <a:pPr marL="45720" indent="0">
              <a:buNone/>
            </a:pPr>
            <a:r>
              <a:rPr lang="en-US" altLang="en-US" dirty="0" smtClean="0">
                <a:solidFill>
                  <a:srgbClr val="00213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Deputy Chief Adviser of Studies BVMS </a:t>
            </a:r>
            <a:r>
              <a:rPr lang="en-US" altLang="en-US" dirty="0" err="1" smtClean="0">
                <a:solidFill>
                  <a:srgbClr val="00213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Programme</a:t>
            </a:r>
            <a:endParaRPr lang="en-US" altLang="en-US" dirty="0">
              <a:solidFill>
                <a:srgbClr val="00213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77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11460" y="627534"/>
            <a:ext cx="5184775" cy="1320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Thanks for your time</a:t>
            </a:r>
            <a:endParaRPr lang="en-US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 bwMode="auto">
          <a:xfrm>
            <a:off x="428719" y="2067719"/>
            <a:ext cx="5400675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ctr"/>
            <a:r>
              <a:rPr lang="en-US" altLang="en-US" dirty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If you have any questions, please email me: </a:t>
            </a:r>
            <a:r>
              <a:rPr lang="en-US" altLang="en-US" dirty="0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PaulAndrew.Eynon</a:t>
            </a:r>
            <a:r>
              <a:rPr lang="en-US" altLang="en-US" dirty="0" smtClean="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@glasgow.ac.uk</a:t>
            </a:r>
            <a:endParaRPr lang="en-US" altLang="en-US" dirty="0">
              <a:solidFill>
                <a:schemeClr val="tx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endParaRPr lang="en-US" altLang="en-US" dirty="0">
              <a:solidFill>
                <a:schemeClr val="bg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03848" y="4022745"/>
            <a:ext cx="5659700" cy="830443"/>
            <a:chOff x="3203848" y="4022745"/>
            <a:chExt cx="5659700" cy="830443"/>
          </a:xfrm>
        </p:grpSpPr>
        <p:grpSp>
          <p:nvGrpSpPr>
            <p:cNvPr id="8" name="Group 7"/>
            <p:cNvGrpSpPr/>
            <p:nvPr/>
          </p:nvGrpSpPr>
          <p:grpSpPr>
            <a:xfrm>
              <a:off x="3203848" y="4227934"/>
              <a:ext cx="3331284" cy="616233"/>
              <a:chOff x="3779912" y="4371950"/>
              <a:chExt cx="3331284" cy="61623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0439" y="4426272"/>
                <a:ext cx="201600" cy="2016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9912" y="4786583"/>
                <a:ext cx="242653" cy="201600"/>
              </a:xfrm>
              <a:prstGeom prst="rect">
                <a:avLst/>
              </a:prstGeom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4003974" y="4371950"/>
                <a:ext cx="3107222" cy="595952"/>
                <a:chOff x="4003974" y="4371950"/>
                <a:chExt cx="3107222" cy="595952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4003974" y="4371950"/>
                  <a:ext cx="168064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latin typeface="+mn-lt"/>
                      <a:cs typeface="Helvetica"/>
                    </a:rPr>
                    <a:t>/</a:t>
                  </a:r>
                  <a:r>
                    <a:rPr lang="en-US" sz="1000" b="1" dirty="0" err="1">
                      <a:solidFill>
                        <a:schemeClr val="bg1"/>
                      </a:solidFill>
                      <a:ea typeface="Arial" charset="0"/>
                      <a:cs typeface="Arial" charset="0"/>
                    </a:rPr>
                    <a:t>glasgowuniversity</a:t>
                  </a:r>
                  <a:endParaRPr lang="en-US" sz="1000" b="1" dirty="0">
                    <a:solidFill>
                      <a:schemeClr val="bg1"/>
                    </a:solidFill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010741" y="4711982"/>
                  <a:ext cx="140975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chemeClr val="bg1"/>
                      </a:solidFill>
                      <a:ea typeface="Arial" charset="0"/>
                      <a:cs typeface="Arial" charset="0"/>
                    </a:rPr>
                    <a:t>@</a:t>
                  </a:r>
                  <a:r>
                    <a:rPr lang="en-US" sz="1000" b="1" dirty="0" err="1">
                      <a:solidFill>
                        <a:schemeClr val="bg1"/>
                      </a:solidFill>
                      <a:ea typeface="Arial" charset="0"/>
                      <a:cs typeface="Arial" charset="0"/>
                    </a:rPr>
                    <a:t>UofGlasgow</a:t>
                  </a:r>
                  <a:endParaRPr lang="en-US" sz="1000" b="1" dirty="0">
                    <a:solidFill>
                      <a:schemeClr val="bg1"/>
                    </a:solidFill>
                    <a:ea typeface="Arial" charset="0"/>
                    <a:cs typeface="Arial" charset="0"/>
                  </a:endParaRPr>
                </a:p>
              </p:txBody>
            </p:sp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11414" y="4426272"/>
                  <a:ext cx="201600" cy="201600"/>
                </a:xfrm>
                <a:prstGeom prst="rect">
                  <a:avLst/>
                </a:prstGeom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5713014" y="4371950"/>
                  <a:ext cx="138706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>
                      <a:solidFill>
                        <a:schemeClr val="bg1"/>
                      </a:solidFill>
                      <a:ea typeface="Arial" charset="0"/>
                      <a:cs typeface="Arial" charset="0"/>
                    </a:rPr>
                    <a:t>@</a:t>
                  </a:r>
                  <a:r>
                    <a:rPr lang="en-US" sz="1000" b="1" dirty="0" err="1">
                      <a:solidFill>
                        <a:schemeClr val="bg1"/>
                      </a:solidFill>
                      <a:ea typeface="Arial" charset="0"/>
                      <a:cs typeface="Arial" charset="0"/>
                    </a:rPr>
                    <a:t>UofGlasgow</a:t>
                  </a:r>
                  <a:endParaRPr lang="en-US" sz="1000" b="1" dirty="0">
                    <a:solidFill>
                      <a:schemeClr val="bg1"/>
                    </a:solidFill>
                    <a:ea typeface="Arial" charset="0"/>
                    <a:cs typeface="Arial" charset="0"/>
                  </a:endParaRPr>
                </a:p>
              </p:txBody>
            </p:sp>
            <p:pic>
              <p:nvPicPr>
                <p:cNvPr id="16" name="Picture 4" descr="C:\Users\am384c\Desktop\snapchat.pn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08104" y="4766302"/>
                  <a:ext cx="201600" cy="201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" name="TextBox 16"/>
                <p:cNvSpPr txBox="1"/>
                <p:nvPr/>
              </p:nvSpPr>
              <p:spPr>
                <a:xfrm>
                  <a:off x="5724128" y="4711982"/>
                  <a:ext cx="138706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err="1">
                      <a:solidFill>
                        <a:schemeClr val="bg1"/>
                      </a:solidFill>
                      <a:ea typeface="Arial" charset="0"/>
                      <a:cs typeface="Arial" charset="0"/>
                    </a:rPr>
                    <a:t>UofGlasgow</a:t>
                  </a:r>
                  <a:endParaRPr lang="en-US" sz="1000" b="1" dirty="0">
                    <a:solidFill>
                      <a:schemeClr val="bg1"/>
                    </a:solidFill>
                    <a:ea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7041144" y="4022745"/>
              <a:ext cx="1800200" cy="461111"/>
              <a:chOff x="5180938" y="4354264"/>
              <a:chExt cx="1800200" cy="461111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364088" y="4354264"/>
                <a:ext cx="1347232" cy="205795"/>
                <a:chOff x="5445269" y="4428444"/>
                <a:chExt cx="1347232" cy="205795"/>
              </a:xfrm>
            </p:grpSpPr>
            <p:pic>
              <p:nvPicPr>
                <p:cNvPr id="18" name="Shape 150"/>
                <p:cNvPicPr preferRelativeResize="0">
                  <a:picLocks noChangeAspect="1"/>
                </p:cNvPicPr>
                <p:nvPr/>
              </p:nvPicPr>
              <p:blipFill>
                <a:blip r:embed="rId8">
                  <a:alphaModFix/>
                </a:blip>
                <a:stretch>
                  <a:fillRect/>
                </a:stretch>
              </p:blipFill>
              <p:spPr>
                <a:xfrm>
                  <a:off x="6312854" y="4430733"/>
                  <a:ext cx="201600" cy="201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16603" y="4430733"/>
                  <a:ext cx="201599" cy="201600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10"/>
                <a:srcRect l="2659" t="2922" r="3142" b="3299"/>
                <a:stretch/>
              </p:blipFill>
              <p:spPr>
                <a:xfrm>
                  <a:off x="5741207" y="4432639"/>
                  <a:ext cx="207067" cy="201600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90901" y="4428444"/>
                  <a:ext cx="201600" cy="201600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45269" y="4432639"/>
                  <a:ext cx="201600" cy="201600"/>
                </a:xfrm>
                <a:prstGeom prst="rect">
                  <a:avLst/>
                </a:prstGeom>
              </p:spPr>
            </p:pic>
          </p:grpSp>
          <p:sp>
            <p:nvSpPr>
              <p:cNvPr id="23" name="TextBox 22"/>
              <p:cNvSpPr txBox="1"/>
              <p:nvPr/>
            </p:nvSpPr>
            <p:spPr>
              <a:xfrm>
                <a:off x="5180938" y="4599931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bg1"/>
                    </a:solidFill>
                    <a:ea typeface="Arial" charset="0"/>
                    <a:cs typeface="Arial" charset="0"/>
                  </a:rPr>
                  <a:t>Search: University of Glasgow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6279188" y="4483856"/>
              <a:ext cx="2584360" cy="369332"/>
            </a:xfrm>
            <a:prstGeom prst="rect">
              <a:avLst/>
            </a:prstGeom>
            <a:noFill/>
            <a:effectLst>
              <a:outerShdw blurRad="1270000" dist="50800" dir="5400000" sx="200000" sy="2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#</a:t>
              </a:r>
              <a:r>
                <a:rPr lang="en-US" sz="1800" b="1" dirty="0" err="1">
                  <a:solidFill>
                    <a:schemeClr val="bg1"/>
                  </a:solidFill>
                </a:rPr>
                <a:t>UofGWorldChangers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6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131590"/>
            <a:ext cx="31683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/>
          </a:p>
          <a:p>
            <a:r>
              <a:rPr lang="en-GB" b="1" dirty="0" smtClean="0"/>
              <a:t>Overview</a:t>
            </a:r>
            <a:r>
              <a:rPr lang="en-GB" b="1" dirty="0"/>
              <a:t>: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endParaRPr lang="en-US" sz="2100" b="1" dirty="0" smtClean="0">
              <a:ea typeface="Arial" charset="0"/>
              <a:cs typeface="Arial" charset="0"/>
            </a:endParaRP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100" b="1" dirty="0" smtClean="0">
                <a:ea typeface="Arial" charset="0"/>
                <a:cs typeface="Arial" charset="0"/>
              </a:rPr>
              <a:t>Me, me and me….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endParaRPr lang="en-US" sz="2100" b="1" dirty="0" smtClean="0">
              <a:ea typeface="Arial" charset="0"/>
              <a:cs typeface="Arial" charset="0"/>
            </a:endParaRP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100" b="1" dirty="0" smtClean="0">
                <a:ea typeface="Arial" charset="0"/>
                <a:cs typeface="Arial" charset="0"/>
              </a:rPr>
              <a:t>Beginnings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endParaRPr lang="en-US" sz="2100" b="1" dirty="0" smtClean="0">
              <a:ea typeface="Arial" charset="0"/>
              <a:cs typeface="Arial" charset="0"/>
            </a:endParaRP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100" b="1" dirty="0" smtClean="0">
                <a:ea typeface="Arial" charset="0"/>
                <a:cs typeface="Arial" charset="0"/>
              </a:rPr>
              <a:t>Middles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endParaRPr lang="en-US" sz="2100" b="1" dirty="0" smtClean="0">
              <a:ea typeface="Arial" charset="0"/>
              <a:cs typeface="Arial" charset="0"/>
            </a:endParaRP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100" b="1" dirty="0" smtClean="0">
                <a:ea typeface="Arial" charset="0"/>
                <a:cs typeface="Arial" charset="0"/>
              </a:rPr>
              <a:t>Ends…?</a:t>
            </a:r>
            <a:endParaRPr lang="en-US" sz="2100" b="1" dirty="0">
              <a:ea typeface="Arial" charset="0"/>
              <a:cs typeface="Arial" charset="0"/>
            </a:endParaRPr>
          </a:p>
          <a:p>
            <a:pPr marL="400050" lvl="1" indent="-285750">
              <a:buFont typeface="Arial" panose="020B0604020202020204" pitchFamily="34" charset="0"/>
              <a:buChar char="•"/>
            </a:pPr>
            <a:endParaRPr lang="en-US" dirty="0"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r="79925" b="79400"/>
          <a:stretch/>
        </p:blipFill>
        <p:spPr>
          <a:xfrm>
            <a:off x="0" y="195486"/>
            <a:ext cx="1835696" cy="8640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05668"/>
            <a:ext cx="3672408" cy="371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6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11561" y="2067694"/>
            <a:ext cx="3672408" cy="273630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tx1"/>
                </a:solidFill>
              </a:rPr>
              <a:t>Beginnings: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Animals</a:t>
            </a:r>
            <a:br>
              <a:rPr lang="en-US" sz="2400" dirty="0" smtClean="0"/>
            </a:br>
            <a:r>
              <a:rPr lang="en-US" sz="2400" dirty="0" smtClean="0"/>
              <a:t>- Science</a:t>
            </a:r>
            <a:br>
              <a:rPr lang="en-US" sz="2400" dirty="0" smtClean="0"/>
            </a:br>
            <a:r>
              <a:rPr lang="en-US" sz="2400" dirty="0" smtClean="0"/>
              <a:t>- Nature</a:t>
            </a:r>
            <a:br>
              <a:rPr lang="en-US" sz="2400" dirty="0" smtClean="0"/>
            </a:br>
            <a:r>
              <a:rPr lang="en-US" sz="2400" dirty="0" smtClean="0"/>
              <a:t>- Animal Hospital</a:t>
            </a:r>
            <a:br>
              <a:rPr lang="en-US" sz="2400" dirty="0" smtClean="0"/>
            </a:br>
            <a:r>
              <a:rPr lang="en-US" sz="2400" dirty="0" smtClean="0"/>
              <a:t>- Vets in Practice</a:t>
            </a:r>
            <a:br>
              <a:rPr lang="en-US" sz="2400" dirty="0" smtClean="0"/>
            </a:br>
            <a:r>
              <a:rPr lang="en-US" sz="2400" dirty="0" smtClean="0"/>
              <a:t>- ‘Casper’ stung by a wasp!</a:t>
            </a:r>
            <a:br>
              <a:rPr lang="en-US" sz="2400" dirty="0" smtClean="0"/>
            </a:br>
            <a:r>
              <a:rPr lang="en-US" sz="2400" dirty="0" smtClean="0"/>
              <a:t>- Saturday &amp; Weekend Jobs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3507854"/>
            <a:ext cx="3744415" cy="1800199"/>
          </a:xfrm>
          <a:prstGeom prst="rect">
            <a:avLst/>
          </a:prstGeom>
        </p:spPr>
        <p:txBody>
          <a:bodyPr/>
          <a:lstStyle/>
          <a:p>
            <a:pPr marL="0" indent="0"/>
            <a:endParaRPr lang="en-US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/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r="79925" b="79400"/>
          <a:stretch/>
        </p:blipFill>
        <p:spPr>
          <a:xfrm>
            <a:off x="0" y="195486"/>
            <a:ext cx="1835696" cy="8640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9992" y="987574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endParaRPr lang="en-GB" sz="1600" dirty="0"/>
          </a:p>
        </p:txBody>
      </p:sp>
      <p:pic>
        <p:nvPicPr>
          <p:cNvPr id="1026" name="Picture 2" descr="C:\Users\pae5k\Desktop\12027604_10153035337696555_256648595975839772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98" y="195486"/>
            <a:ext cx="1256462" cy="203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e5k\Desktop\12004740_10153035337496555_3297210294071295095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364" y="2140896"/>
            <a:ext cx="1017596" cy="154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e5k\Desktop\11987116_10205150745150708_1579416882023390242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67" y="195486"/>
            <a:ext cx="1409766" cy="187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e5k\Desktop\60021_433916781554_448651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67" y="2715766"/>
            <a:ext cx="2317808" cy="225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e5k\Desktop\22729137_10154796292326555_2417762915345884558_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5486"/>
            <a:ext cx="1861200" cy="18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ae5k\Desktop\407011_10150545879121190_888847506_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98" y="2816332"/>
            <a:ext cx="1544048" cy="205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33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08575" y="1222525"/>
            <a:ext cx="7391502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6264697" cy="5040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Middles: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3" y="1851673"/>
            <a:ext cx="8352927" cy="309634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067A7"/>
                </a:solidFill>
              </a:rPr>
              <a:t>GCSEs/</a:t>
            </a:r>
            <a:r>
              <a:rPr lang="en-US" dirty="0" err="1" smtClean="0">
                <a:solidFill>
                  <a:srgbClr val="0067A7"/>
                </a:solidFill>
              </a:rPr>
              <a:t>Highers</a:t>
            </a:r>
            <a:r>
              <a:rPr lang="en-US" dirty="0" smtClean="0">
                <a:solidFill>
                  <a:srgbClr val="0067A7"/>
                </a:solidFill>
              </a:rPr>
              <a:t>/CSYS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67A7"/>
                </a:solidFill>
              </a:rPr>
              <a:t>Interviews for Glasgow and Edinburgh Vet Schools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67A7"/>
                </a:solidFill>
              </a:rPr>
              <a:t>Chose Glasgow – AVMA Approved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67A7"/>
                </a:solidFill>
              </a:rPr>
              <a:t>Took 6 years to do the course – repeated 2</a:t>
            </a:r>
            <a:r>
              <a:rPr lang="en-US" sz="1600" baseline="30000" dirty="0" smtClean="0">
                <a:solidFill>
                  <a:srgbClr val="0067A7"/>
                </a:solidFill>
              </a:rPr>
              <a:t>nd</a:t>
            </a:r>
            <a:r>
              <a:rPr lang="en-US" sz="1600" dirty="0" smtClean="0">
                <a:solidFill>
                  <a:srgbClr val="0067A7"/>
                </a:solidFill>
              </a:rPr>
              <a:t> year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67A7"/>
                </a:solidFill>
              </a:rPr>
              <a:t>Graduated July 2006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67A7"/>
                </a:solidFill>
              </a:rPr>
              <a:t>Years spent in practices all over the UK – 48 practices since graduating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67A7"/>
                </a:solidFill>
              </a:rPr>
              <a:t>Private, Charity, Voluntary, Locuming then Rotating 1 Year Internship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0067A7"/>
                </a:solidFill>
              </a:rPr>
              <a:t>Identified a passion for teaching during </a:t>
            </a:r>
            <a:r>
              <a:rPr lang="en-US" dirty="0" smtClean="0">
                <a:solidFill>
                  <a:srgbClr val="0067A7"/>
                </a:solidFill>
              </a:rPr>
              <a:t>Internship in 2012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67A7"/>
                </a:solidFill>
              </a:rPr>
              <a:t>Became </a:t>
            </a:r>
            <a:r>
              <a:rPr lang="en-US" sz="1600" dirty="0" smtClean="0">
                <a:solidFill>
                  <a:srgbClr val="0067A7"/>
                </a:solidFill>
              </a:rPr>
              <a:t>Lecturer at Glasgow School of Veterinary Medicine in April 2016</a:t>
            </a:r>
            <a:endParaRPr lang="en-US" sz="1600" dirty="0">
              <a:solidFill>
                <a:srgbClr val="0067A7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r="79925" b="79400"/>
          <a:stretch/>
        </p:blipFill>
        <p:spPr>
          <a:xfrm>
            <a:off x="0" y="195486"/>
            <a:ext cx="1835696" cy="864094"/>
          </a:xfrm>
          <a:prstGeom prst="rect">
            <a:avLst/>
          </a:prstGeom>
        </p:spPr>
      </p:pic>
      <p:pic>
        <p:nvPicPr>
          <p:cNvPr id="2050" name="Picture 2" descr="C:\Users\pae5k\Desktop\374790_10150359319506555_2940045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537" y="195486"/>
            <a:ext cx="1292096" cy="158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e5k\Desktop\12027693_10153045077516555_2120628849993957017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5486"/>
            <a:ext cx="2094844" cy="158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ae5k\Desktop\5302_10152191288126555_1407310509576344265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526" y="195486"/>
            <a:ext cx="937306" cy="158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ae5k\Desktop\10686882_10152295021696555_3877286405027777561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60" y="1701566"/>
            <a:ext cx="1395916" cy="151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ae5k\Desktop\19510650_10154514520676555_2890384367765328713_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00" y="195486"/>
            <a:ext cx="1673424" cy="223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pae5k\Desktop\1888539_10152846044211555_2141826956071772687_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416" y="2426718"/>
            <a:ext cx="1413862" cy="180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57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 smtClean="0">
                <a:solidFill>
                  <a:schemeClr val="tx1"/>
                </a:solidFill>
              </a:rPr>
              <a:t>End(s):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0067A7"/>
                </a:solidFill>
              </a:rPr>
              <a:t>Typical week:</a:t>
            </a:r>
          </a:p>
          <a:p>
            <a:pPr lvl="1"/>
            <a:r>
              <a:rPr lang="en-GB" dirty="0" smtClean="0">
                <a:solidFill>
                  <a:srgbClr val="0067A7"/>
                </a:solidFill>
              </a:rPr>
              <a:t>3 x mornings of surgery at SSPCA with BVMS 5</a:t>
            </a:r>
          </a:p>
          <a:p>
            <a:pPr lvl="1"/>
            <a:r>
              <a:rPr lang="en-GB" dirty="0" smtClean="0">
                <a:solidFill>
                  <a:srgbClr val="0067A7"/>
                </a:solidFill>
              </a:rPr>
              <a:t>Lectures</a:t>
            </a:r>
          </a:p>
          <a:p>
            <a:pPr lvl="1"/>
            <a:r>
              <a:rPr lang="en-GB" dirty="0" smtClean="0">
                <a:solidFill>
                  <a:srgbClr val="0067A7"/>
                </a:solidFill>
              </a:rPr>
              <a:t>Clinical &amp; Practical Skills teaching to BVMS 1-4 – canine handling, placing an IV catheter, suturing and over 100+ other skills</a:t>
            </a:r>
          </a:p>
          <a:p>
            <a:pPr lvl="1"/>
            <a:r>
              <a:rPr lang="en-GB" dirty="0" smtClean="0">
                <a:solidFill>
                  <a:srgbClr val="0067A7"/>
                </a:solidFill>
              </a:rPr>
              <a:t>Pastoral and mentoring support – ALL students</a:t>
            </a:r>
            <a:endParaRPr lang="en-GB" dirty="0">
              <a:solidFill>
                <a:srgbClr val="0067A7"/>
              </a:solidFill>
            </a:endParaRPr>
          </a:p>
        </p:txBody>
      </p:sp>
      <p:pic>
        <p:nvPicPr>
          <p:cNvPr id="3074" name="Picture 2" descr="C:\Users\pae5k\Desktop\197414_5004821554_406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7494"/>
            <a:ext cx="1588194" cy="14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e5k\Desktop\224554_10150248725116555_545620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7494"/>
            <a:ext cx="1992510" cy="232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ae5k\Desktop\porcupine-quill-d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506" y="2715766"/>
            <a:ext cx="1439268" cy="220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ae5k\Desktop\401121_10150487501611555_1611672687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72024"/>
            <a:ext cx="1962496" cy="204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pae5k\Desktop\564227_10150643253466555_726114176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92472"/>
            <a:ext cx="997988" cy="122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61196" y="570386"/>
            <a:ext cx="2094606" cy="148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29108" y="2092307"/>
            <a:ext cx="1440160" cy="124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90888" y="287759"/>
            <a:ext cx="1586160" cy="154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26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M:\My Documents\My Pictures\FullSizeRe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840" y="-1"/>
            <a:ext cx="3372160" cy="269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2045" y="102046"/>
            <a:ext cx="2719264" cy="251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174" y="0"/>
            <a:ext cx="3597193" cy="269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817" y="2695221"/>
            <a:ext cx="3260808" cy="248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16047" y="2994349"/>
            <a:ext cx="2437210" cy="183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6270" y="2245770"/>
            <a:ext cx="3311691" cy="248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 descr="C:\Users\pae5k\Desktop\14591677_10154502054991555_1794679683470746235_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82" y="2698751"/>
            <a:ext cx="2309549" cy="246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 smtClean="0">
                <a:solidFill>
                  <a:schemeClr val="tx1"/>
                </a:solidFill>
              </a:rPr>
              <a:t>What Else To Do?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67A7"/>
                </a:solidFill>
              </a:rPr>
              <a:t>Sit on the admissions panel for the University - Interviews</a:t>
            </a:r>
          </a:p>
          <a:p>
            <a:r>
              <a:rPr lang="en-GB" dirty="0" smtClean="0">
                <a:solidFill>
                  <a:srgbClr val="0067A7"/>
                </a:solidFill>
              </a:rPr>
              <a:t>Play an active part in Vet School LGBT+ Chapter</a:t>
            </a:r>
          </a:p>
          <a:p>
            <a:r>
              <a:rPr lang="en-GB" dirty="0" smtClean="0">
                <a:solidFill>
                  <a:srgbClr val="0067A7"/>
                </a:solidFill>
              </a:rPr>
              <a:t>Deputy Chief Adviser on our  Student Mentor Scheme</a:t>
            </a:r>
          </a:p>
          <a:p>
            <a:r>
              <a:rPr lang="en-GB" dirty="0" smtClean="0">
                <a:solidFill>
                  <a:srgbClr val="0067A7"/>
                </a:solidFill>
              </a:rPr>
              <a:t>Plans to develop  ‘in-practice’ Mentors for students throughout AND after Vet School</a:t>
            </a:r>
          </a:p>
          <a:p>
            <a:r>
              <a:rPr lang="en-GB" dirty="0" smtClean="0">
                <a:solidFill>
                  <a:srgbClr val="0067A7"/>
                </a:solidFill>
              </a:rPr>
              <a:t>Volunteer in Bosnia at Vet School and in India teaching Surgery</a:t>
            </a:r>
          </a:p>
          <a:p>
            <a:endParaRPr lang="en-GB" dirty="0">
              <a:solidFill>
                <a:srgbClr val="0067A7"/>
              </a:solidFill>
            </a:endParaRPr>
          </a:p>
        </p:txBody>
      </p:sp>
      <p:pic>
        <p:nvPicPr>
          <p:cNvPr id="5122" name="Picture 2" descr="C:\Users\pae5k\Desktop\10646744_10152286944521555_425619372940752736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39" y="0"/>
            <a:ext cx="2604300" cy="220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ae5k\Desktop\18300877_10154366157036555_909322900711169202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39" y="0"/>
            <a:ext cx="1852900" cy="220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ae5k\Desktop\16473493_10154131185536555_97852489351054594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975" y="3291831"/>
            <a:ext cx="2916764" cy="185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ae5k\Desktop\996613_10151594212281555_242284861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37" y="3291830"/>
            <a:ext cx="1924894" cy="224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pae5k\Desktop\1930353_28235696554_9882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21" y="1779663"/>
            <a:ext cx="2220318" cy="147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pae5k\Desktop\18198550_10154345981591555_7762320346007641566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22" y="0"/>
            <a:ext cx="1490792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pae5k\Desktop\206584_5427261554_7984_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17" y="1779663"/>
            <a:ext cx="233402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15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 smtClean="0">
                <a:solidFill>
                  <a:schemeClr val="tx1"/>
                </a:solidFill>
              </a:rPr>
              <a:t>Why Teaching?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67A7"/>
                </a:solidFill>
              </a:rPr>
              <a:t>Non-traditional ‘Lectureship’</a:t>
            </a:r>
          </a:p>
          <a:p>
            <a:r>
              <a:rPr lang="en-GB" dirty="0" smtClean="0">
                <a:solidFill>
                  <a:srgbClr val="0067A7"/>
                </a:solidFill>
              </a:rPr>
              <a:t>GP from practice into Academia – real life experience, older, still relevant…</a:t>
            </a:r>
          </a:p>
          <a:p>
            <a:r>
              <a:rPr lang="en-GB" dirty="0" smtClean="0">
                <a:solidFill>
                  <a:srgbClr val="0067A7"/>
                </a:solidFill>
              </a:rPr>
              <a:t>Undertaking Postgraduate Certificate in Academic Practice – helps me to be a ‘better’ teacher</a:t>
            </a:r>
          </a:p>
          <a:p>
            <a:r>
              <a:rPr lang="en-GB" dirty="0" smtClean="0">
                <a:solidFill>
                  <a:srgbClr val="0067A7"/>
                </a:solidFill>
              </a:rPr>
              <a:t>Why? What drives me? Where am I happiest?</a:t>
            </a:r>
          </a:p>
          <a:p>
            <a:r>
              <a:rPr lang="en-GB" dirty="0" smtClean="0">
                <a:solidFill>
                  <a:srgbClr val="0067A7"/>
                </a:solidFill>
              </a:rPr>
              <a:t>Getting to know students</a:t>
            </a:r>
          </a:p>
          <a:p>
            <a:r>
              <a:rPr lang="en-GB" dirty="0">
                <a:solidFill>
                  <a:srgbClr val="0067A7"/>
                </a:solidFill>
              </a:rPr>
              <a:t>“Those that can’t ‘do’, teach</a:t>
            </a:r>
            <a:r>
              <a:rPr lang="en-GB" dirty="0" smtClean="0">
                <a:solidFill>
                  <a:srgbClr val="0067A7"/>
                </a:solidFill>
              </a:rPr>
              <a:t>…”</a:t>
            </a:r>
            <a:endParaRPr lang="en-GB" dirty="0">
              <a:solidFill>
                <a:srgbClr val="0067A7"/>
              </a:solidFill>
            </a:endParaRPr>
          </a:p>
        </p:txBody>
      </p:sp>
      <p:pic>
        <p:nvPicPr>
          <p:cNvPr id="6146" name="Picture 2" descr="C:\Users\pae5k\Desktop\205210_5004911554_302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36021"/>
            <a:ext cx="1434504" cy="192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ae5k\Desktop\22851670_10212336933235696_266671535186232965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528" y="1137037"/>
            <a:ext cx="2665312" cy="199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ae5k\Desktop\22780622_10154811061361555_316373399633619632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44" y="3136021"/>
            <a:ext cx="2699792" cy="192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ae5k\Desktop\16730293_10154164255906555_397301510778334873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3968" y="1403587"/>
            <a:ext cx="2081560" cy="173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pae5k\Desktop\1374798_10151664330006555_245200883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878" y="0"/>
            <a:ext cx="2749650" cy="154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55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6264697" cy="5040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Do I Like My Job?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64874" y="1635646"/>
            <a:ext cx="3719094" cy="3096343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0" indent="0"/>
            <a:r>
              <a:rPr lang="en-GB" dirty="0" smtClean="0">
                <a:solidFill>
                  <a:srgbClr val="0067A7"/>
                </a:solidFill>
              </a:rPr>
              <a:t> “After 10 years as a Vet out there, I get to share in the journey over and over again from getting into Vet School, working &amp; playing hard throughout and graduating at the end as fully fledged baby Vets. From Paisley, into practice and full circle to becoming a Pedagogue (teacher). So when asked if I like my job, the answer is no… I don’t like it, I honestly LOVE it!”</a:t>
            </a:r>
          </a:p>
          <a:p>
            <a:pPr marL="0" indent="0"/>
            <a:endParaRPr lang="en-GB" dirty="0">
              <a:solidFill>
                <a:srgbClr val="0067A7"/>
              </a:solidFill>
            </a:endParaRPr>
          </a:p>
          <a:p>
            <a:pPr marL="0" indent="0"/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r="79925" b="79400"/>
          <a:stretch/>
        </p:blipFill>
        <p:spPr>
          <a:xfrm>
            <a:off x="0" y="195486"/>
            <a:ext cx="1835696" cy="864094"/>
          </a:xfrm>
          <a:prstGeom prst="rect">
            <a:avLst/>
          </a:prstGeom>
        </p:spPr>
      </p:pic>
      <p:pic>
        <p:nvPicPr>
          <p:cNvPr id="7170" name="Picture 2" descr="C:\Users\pae5k\Desktop\19601508_10154517381571555_52817179854442524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3599"/>
            <a:ext cx="414765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43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29689</TotalTime>
  <Words>405</Words>
  <Application>Microsoft Office PowerPoint</Application>
  <PresentationFormat>On-screen Show (16:9)</PresentationFormat>
  <Paragraphs>61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Perspective</vt:lpstr>
      <vt:lpstr> From Paisley to Practice to Pedagogue</vt:lpstr>
      <vt:lpstr>PowerPoint Presentation</vt:lpstr>
      <vt:lpstr> Beginnings: - Animals - Science - Nature - Animal Hospital - Vets in Practice - ‘Casper’ stung by a wasp! - Saturday &amp; Weekend Jobs </vt:lpstr>
      <vt:lpstr>Middles:</vt:lpstr>
      <vt:lpstr>End(s):</vt:lpstr>
      <vt:lpstr>PowerPoint Presentation</vt:lpstr>
      <vt:lpstr>What Else To Do?</vt:lpstr>
      <vt:lpstr>Why Teaching?</vt:lpstr>
      <vt:lpstr>Do I Like My Job?</vt:lpstr>
      <vt:lpstr>Thanks for your time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Howard</dc:creator>
  <cp:lastModifiedBy>Paul Andrew Eynon</cp:lastModifiedBy>
  <cp:revision>140</cp:revision>
  <cp:lastPrinted>2017-01-19T08:44:04Z</cp:lastPrinted>
  <dcterms:created xsi:type="dcterms:W3CDTF">2016-02-16T11:44:26Z</dcterms:created>
  <dcterms:modified xsi:type="dcterms:W3CDTF">2017-11-03T23:03:08Z</dcterms:modified>
</cp:coreProperties>
</file>