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7" r:id="rId1"/>
    <p:sldMasterId id="2147483741" r:id="rId2"/>
  </p:sldMasterIdLst>
  <p:notesMasterIdLst>
    <p:notesMasterId r:id="rId13"/>
  </p:notesMasterIdLst>
  <p:sldIdLst>
    <p:sldId id="256" r:id="rId3"/>
    <p:sldId id="257" r:id="rId4"/>
    <p:sldId id="262" r:id="rId5"/>
    <p:sldId id="263" r:id="rId6"/>
    <p:sldId id="258" r:id="rId7"/>
    <p:sldId id="259" r:id="rId8"/>
    <p:sldId id="260" r:id="rId9"/>
    <p:sldId id="261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6527D1-F28C-817D-6A1D-ABAA502AF27F}" v="2" dt="2021-09-18T16:51:05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5" d="100"/>
          <a:sy n="65" d="100"/>
        </p:scale>
        <p:origin x="87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1FF96BAB-AD5D-4D7B-B64E-052589B6702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7AAE72F-64EF-4BCE-89D4-E058C1B7F38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E717A715-2512-4FEF-AC3D-BBE021A3D99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1C48875F-109D-4133-A407-9A863325CE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F66AE0A9-1219-4541-97C5-2B961D15E47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4A9C5AE2-4CA4-4656-AD57-8495D1F7B1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6BD80F-3074-4A92-82C0-C159CE94152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806E95C-C483-4094-BB87-12E9A52A9B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10008-31E8-4E6D-BC28-9FC96CC5189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476D4AC9-D4FC-4BBB-B562-808BD57A467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3E2777D2-D20D-4B36-8B72-FC12082CE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E90DD48-A1A2-44F5-A526-6FC6F06CAE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EB7D8-44A9-4E84-812A-A2AA200E57D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0AF9E3A4-5C9B-4A42-B742-A8C6E5D65F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DA99E875-88B3-4D6F-871D-B7AC2A1955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AC9F95B-5012-4C10-A35F-60580B4B8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3B722-8DC5-43C1-BDB0-082C356FA0C2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E59FF737-6EC9-4C0C-9715-2D607FEB24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36357CB-4A5E-4C98-9880-84F749D3A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CF72C1-DE0D-4B52-B95F-EFD2DA727F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6994B7-C8AD-4666-82F9-C8BFCAE5C860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D4730ADA-EC65-4BC3-B805-9E62C91ED275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F7C2CEF0-0293-4B39-B8B3-28F684C55E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/>
              <a:t>Change Impact</a:t>
            </a:r>
          </a:p>
          <a:p>
            <a:r>
              <a:rPr lang="en-US" altLang="en-US"/>
              <a:t>	How teacher have to teach</a:t>
            </a:r>
          </a:p>
          <a:p>
            <a:r>
              <a:rPr lang="en-US" altLang="en-US"/>
              <a:t>	Creation of EAL unit</a:t>
            </a:r>
          </a:p>
          <a:p>
            <a:r>
              <a:rPr lang="en-US" altLang="en-US"/>
              <a:t>		teacher not ready for structural change yet</a:t>
            </a:r>
          </a:p>
          <a:p>
            <a:r>
              <a:rPr lang="en-US" altLang="en-US"/>
              <a:t>		no co-operation btw EAL &amp; MSC</a:t>
            </a:r>
          </a:p>
          <a:p>
            <a:r>
              <a:rPr lang="en-US" altLang="en-US"/>
              <a:t>Who has responsibility</a:t>
            </a:r>
          </a:p>
          <a:p>
            <a:r>
              <a:rPr lang="en-US" altLang="en-US"/>
              <a:t>	Headteacher disappearing influence on this?</a:t>
            </a:r>
          </a:p>
          <a:p>
            <a:r>
              <a:rPr lang="en-US" altLang="en-US"/>
              <a:t>	Stress hiding behind narrow definition of role of teacher </a:t>
            </a:r>
          </a:p>
          <a:p>
            <a:r>
              <a:rPr lang="en-US" altLang="en-US"/>
              <a:t>Discipline as main issue???</a:t>
            </a:r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		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2841A68-E3F9-48F1-9672-54375E7EE4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A99FB7-9903-4974-9461-B21413E946DC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23AAB7F3-0D65-41C4-88BD-26AC8615BB0A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DE57B1F3-6184-45EA-8A3A-0A0497B858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3A92AD-E72B-4336-8042-DD3267CB84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CD4BFD-7EF1-42A5-8612-49E75734311A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FBDC1850-E08D-4E60-A935-04DAE5075A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5A06A375-AEEB-4BAB-B0E0-D3D72FAF63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741BB2F-ECE5-4898-BED4-6B1EDC6E1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D18038-E70F-46D0-B2BD-C328880ABC95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E1F4BDD7-652C-4D30-89B2-6AC16A8CB1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35195930-369D-46DD-BDC2-E0749EF318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53A8700-98A5-40DE-AF04-6D493D5C50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72805-F441-4DAE-9E21-CE2AE5D81EF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259BBD8D-6F5E-444B-9BDA-38043C9A1C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AFC91B07-9B2A-4255-A23A-15E7A7218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AE892D-0E7B-4948-A6B3-4340376D7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A1ECB-5585-4D10-AFB1-A042BBC6F781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94609F8B-82F1-47E6-8FFD-B486996FC2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B092E546-4080-4884-A691-ECAAD507E3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07B2D00-FDDF-4F2D-99DD-ACAFF27FB4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6B33E-0E78-4DE9-90ED-8B83552C4472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24930" name="Rectangle 2">
            <a:extLst>
              <a:ext uri="{FF2B5EF4-FFF2-40B4-BE49-F238E27FC236}">
                <a16:creationId xmlns:a16="http://schemas.microsoft.com/office/drawing/2014/main" id="{1EA8F16E-83CA-4C29-8AA8-2241FB1153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>
            <a:extLst>
              <a:ext uri="{FF2B5EF4-FFF2-40B4-BE49-F238E27FC236}">
                <a16:creationId xmlns:a16="http://schemas.microsoft.com/office/drawing/2014/main" id="{9D6B95D6-D40E-4B4D-98DC-45FB6D7F2C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Awards under old Headteacher</a:t>
            </a:r>
          </a:p>
          <a:p>
            <a:r>
              <a:rPr lang="en-US" altLang="en-US"/>
              <a:t>Raise awareness </a:t>
            </a:r>
          </a:p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12401A2B-7558-4023-B748-6E550A8B2F5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E78F8FA3-E2AC-4E03-AB84-71A59303459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436813" y="3886200"/>
            <a:ext cx="4267200" cy="2057400"/>
          </a:xfrm>
        </p:spPr>
        <p:txBody>
          <a:bodyPr/>
          <a:lstStyle>
            <a:lvl1pPr marL="0" indent="0" algn="ctr">
              <a:buFont typeface="Monotype Sorts" pitchFamily="1" charset="2"/>
              <a:buNone/>
              <a:defRPr sz="28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5C69C0E8-5D46-47C4-8C46-FB993E4594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27A4A9EA-7875-4343-8144-4DF9F35383F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99FD7B20-4D1E-47B5-907C-668120391A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8025AAC-8159-4940-93CF-A87AC23F45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12A6A-3FD6-4103-9B41-20F55F84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00AF6A-2A69-4147-A6A9-A5AEB1E92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6D1CE-0676-4FEA-9190-C53B5A307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1AC33-83F1-471F-9E30-52332C57E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8DB5B-409D-4E4D-8386-F07E07C0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FDE42-02B3-4267-9633-649824491D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72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76119-B74A-4685-A2D1-E8A9577B0F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1371600"/>
            <a:ext cx="1943100" cy="4724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95452D-7B8A-43CC-8275-E6B7CB79CF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1371600"/>
            <a:ext cx="5676900" cy="4724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3E4CD-AEBD-4918-B9E9-CE802A2F9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4F7A6B-83D5-440A-B3B1-3C262D982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E14AC-BB53-4889-9CD5-91EC3E2E1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A0F30C-1201-49FB-B57A-D08BB51830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584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9CCCF1AC-77D1-4732-B5E6-B5E8EB274C3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0355" name="Rectangle 3">
            <a:extLst>
              <a:ext uri="{FF2B5EF4-FFF2-40B4-BE49-F238E27FC236}">
                <a16:creationId xmlns:a16="http://schemas.microsoft.com/office/drawing/2014/main" id="{BFE0D85C-1F26-4829-A47B-86D0A8C799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00356" name="Rectangle 4">
            <a:extLst>
              <a:ext uri="{FF2B5EF4-FFF2-40B4-BE49-F238E27FC236}">
                <a16:creationId xmlns:a16="http://schemas.microsoft.com/office/drawing/2014/main" id="{7F37E407-649D-4CB3-907E-13894376F84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C18B8008-B020-4D61-BB41-1426B3D81A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0358" name="Rectangle 6">
            <a:extLst>
              <a:ext uri="{FF2B5EF4-FFF2-40B4-BE49-F238E27FC236}">
                <a16:creationId xmlns:a16="http://schemas.microsoft.com/office/drawing/2014/main" id="{370C3E40-2BB1-4E55-B594-A473918FB41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1ADA2D8-1637-448E-AC17-B6C9DF194C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B1EE-846E-4293-AAC8-7076C7E80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CE26-8E65-416D-9803-18960876B1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A7165-1F5D-4736-AABA-02299264A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2E51C-9B69-4EF3-9CC7-AF9AE5DE5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AA944-C533-4851-94F3-F9265B54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82900-288A-4382-BE8D-FD7B61DCE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24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EE8B1-9CC5-46CB-95C5-A612036DC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03A1B9-08BB-469C-9811-B7741872E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5A19-D62F-40E7-8B29-F1971F985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55411-7BF6-46D3-BFD8-4CC786EEF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D6500-5D41-4856-B689-933A8E66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A8A18-4141-478D-BD85-BB78FF7994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0361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F356D-686D-43E2-9377-FEDF22CB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ED24F-F90F-4B9B-8C90-8121F337A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82A7D-5C36-417D-85EA-AD3CF2355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6F78F-AE3D-41AC-9148-3F38298EF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7899E-CC87-4EBC-A515-6BC3C85F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075DC-C601-4A5C-B59B-E666CCD0A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0E036D-E388-4A34-AE28-9DD5D7FC4B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214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5383-742B-4BAA-A428-82B580A68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D940E-12D3-4CA8-8C03-13A09BB52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22D65-2A37-4961-B3E2-6BBBE3D82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144AAA-AAF2-4E91-8FDC-EE60EE1284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E4C056-7AEA-4FFC-9B64-55D19DC981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9E3546-0C5E-403D-B60D-4282C2208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0EE00-2963-40E2-AD93-4CEC651D1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017DA5-083C-4C72-B310-18E7E5E0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4E523-4A27-4017-922F-178CDAB12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07030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F173D-F504-441E-8A7E-9394402E7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A88AB-4401-4515-949C-339918BD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0A934-3F6A-446C-BF90-D4779E10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E0615D-C533-4975-8EB6-542B96ED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C11C0-DD94-47CA-9B02-AF0F1712A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3265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CB1C21-1653-4744-9D59-A8A118D12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9D0630-62E1-4A16-B3DD-7E73F87D3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44C6E-571A-4BD4-82B1-74AC5262E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296F86-15C7-42A3-86F4-E4C9DB12AF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714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6FAD-E281-4FD0-A715-39515905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ED644-A8E2-4B9D-BE06-9F28F0BAA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FC24F-0C3D-4BFA-B89E-10960BA642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142081-C12D-4088-A8C1-3ED348D8A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628E-76D4-46F6-8233-9A6297FFF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02130-8A5C-4668-AD03-76263C9D9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34081-4C2C-4607-9584-34027A55D6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69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3389A-5E8B-4ADB-BEC5-5FD85B2EF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F7CF9-5235-4E04-B9EA-EEFB4EAE9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26B85-08B6-4DDE-9BEB-D75DF583A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C3181C-342C-4AE4-AD74-87C43291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72024-83F4-49F0-A8BC-2408FCFFF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4671-5027-4C9C-B779-8277E24F0A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54529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B98E2-1591-49D5-8C64-E89808C82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BDCBCE-2F37-4949-83E3-C67DE035AF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6826FF-0ED2-47B0-81A4-D8B1FF372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93A50A-E978-453E-84DB-17B85919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CBDA8-26D9-46AB-9868-F58FE25A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FF7B1-0C5B-4A83-AD60-C9C4063EF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38471C-4488-44EC-BCFC-02E1A1A7D9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432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0EC0-9458-4EB8-B501-A9B6093D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908F54-67D8-490B-B772-DB99302B6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E3F74-49FC-4CFB-A186-F32CBB445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73200F-697E-4D29-BBF8-7A0548E12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A422F-B439-4A2C-A99D-B51E6F2CA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9698F-89AD-4D8B-96F6-193A04CEF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76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9285F1-1F69-4474-8CEE-5C82E6C931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27F9FE-52BA-469A-847C-A3FADC1A8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74A94-8D2A-479A-BBAF-BF38790D7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39873-1EB1-4ADA-9EC2-613AEF532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BB53B-5266-4DB9-8B8C-6B6A238B0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8D016-09ED-4BDC-BDD5-D26E73DD6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50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85A0E-16A5-4773-9FD1-27A9DC2AA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B5894-2595-482E-8B08-9E807F17D7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038CF-690D-427E-A30C-12E2204A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D3847-7506-4FB0-BB0A-65ECA0F5A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0E41A-57E5-4E3C-A405-DBCBC20A8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4BE6E-58B8-4F2F-8B4D-83363E0C9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86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75844-0D0F-4672-B759-1A8B0F198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8B9A7F-4A32-469A-BE48-D89F4E4928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2590800"/>
            <a:ext cx="3810000" cy="3505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3969F-CE25-4555-933B-DAF6210DAB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590800"/>
            <a:ext cx="3810000" cy="35052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07BB9-44CD-40CF-AEF9-08B72887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A4BD73-329F-47FC-9939-00AE2369A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F90EB7-A990-450C-AF5C-B41DCE975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D2E59-E6EC-45C7-B1C5-7E5098E495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0107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12E77D-D68A-4D17-AC94-F9A2C2C02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4CEA48-A08C-46BB-B848-89F68C9FE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8A0C78-2A4D-462A-A3B5-DE9759B53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CEE66-745B-4864-9573-012BA9400A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42C243-E030-4473-AEE6-721975EEE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FE30AE-AB39-49F5-9321-EC947E932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A95A80-9280-4F14-9A84-1875F0D62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BDC5C2-5866-4305-845E-7BE297A18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B033-7DFF-4D73-AD31-9045E1DCEE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0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21F22-6C76-4504-9834-CF37B7A57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083710-1454-4203-A736-FA1108BB3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F6D7F-0F97-4D48-9854-D4DC15BB2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F82A65-FA52-42A5-B628-0613F30F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D36E9A-B191-4F99-95AA-8D2BD80F57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8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75AC89-AD8B-4334-B892-97FDD8911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19913-A549-4BBA-92FE-AFCACC4C8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1FA882-36CA-45D6-9130-DF58045D2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5ADBB-8770-4264-B368-5754CDA844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53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6C6B1-43B8-4034-8242-BE2F49C9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BE03-0D02-4841-BEF6-C59929A8F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3989B-B145-4D4A-82D4-F68B490AE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C2FEA5-291C-4B1E-AF46-0359FB14E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0AF402-B19D-430E-A825-D1A410481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D7A2F-5505-4686-9BB8-9FF520E5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D6C6B-7B32-4EA0-B994-02C5B0E45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1441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A1884-2BAF-4413-ACB8-0158D2572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72D445-FFFD-43E6-8E25-16374CFF99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1CB2E4-A254-437F-807D-720C2E44A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AA31D1-92C3-4970-B687-ECE8F1B6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4A709-E603-4761-BDC6-B82E24A2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4A456F-F319-470F-AA29-7CBDC189E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63F72-31AB-4666-BECB-028209C317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55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6DAAAAA2-5CB3-497E-AF57-E327FD56A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71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7F1733A2-4692-478D-B126-296D4F00D7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90800"/>
            <a:ext cx="7772400" cy="3505200"/>
          </a:xfrm>
          <a:prstGeom prst="rect">
            <a:avLst/>
          </a:prstGeom>
          <a:noFill/>
          <a:ln>
            <a:noFill/>
          </a:ln>
          <a:effectLst>
            <a:outerShdw blurRad="38100" dist="35921" dir="2700000" algn="ctr" rotWithShape="0">
              <a:schemeClr val="bg2">
                <a:alpha val="99962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2948" name="Rectangle 4">
            <a:extLst>
              <a:ext uri="{FF2B5EF4-FFF2-40B4-BE49-F238E27FC236}">
                <a16:creationId xmlns:a16="http://schemas.microsoft.com/office/drawing/2014/main" id="{0BF802E8-04C0-4A52-9A2E-ED27DB1205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49A5C4E1-3603-48BC-9ED5-0C40DBE3153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D194D5F9-0B1E-418E-B1F9-2B04BB8497A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fld id="{8A64059D-34C1-44C9-A14B-7B0E48D785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omic Sans MS" panose="030F0702030302020204" pitchFamily="66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0"/>
        </a:spcBef>
        <a:spcAft>
          <a:spcPct val="0"/>
        </a:spcAft>
        <a:buClr>
          <a:srgbClr val="FFFF66"/>
        </a:buClr>
        <a:buSzPct val="75000"/>
        <a:buFont typeface="Monotype Sorts" pitchFamily="1" charset="2"/>
        <a:buChar char="/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0"/>
        </a:spcBef>
        <a:spcAft>
          <a:spcPct val="0"/>
        </a:spcAft>
        <a:buClr>
          <a:srgbClr val="FF6666"/>
        </a:buClr>
        <a:buSzPct val="75000"/>
        <a:buFont typeface="Monotype Sorts" pitchFamily="1" charset="2"/>
        <a:buChar char="/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0"/>
        </a:spcBef>
        <a:spcAft>
          <a:spcPct val="0"/>
        </a:spcAft>
        <a:buClr>
          <a:srgbClr val="66CCFF"/>
        </a:buClr>
        <a:buSzPct val="75000"/>
        <a:buFont typeface="Monotype Sorts" pitchFamily="1" charset="2"/>
        <a:buChar char="/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0"/>
        </a:spcBef>
        <a:spcAft>
          <a:spcPct val="0"/>
        </a:spcAft>
        <a:buClr>
          <a:srgbClr val="80FF00"/>
        </a:buClr>
        <a:buSzPct val="75000"/>
        <a:buFont typeface="Monotype Sorts" pitchFamily="1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0"/>
        </a:spcBef>
        <a:spcAft>
          <a:spcPct val="0"/>
        </a:spcAft>
        <a:buClr>
          <a:srgbClr val="FFCC66"/>
        </a:buClr>
        <a:buSzPct val="75000"/>
        <a:buFont typeface="Monotype Sorts" pitchFamily="1" charset="2"/>
        <a:buChar char="/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>
            <a:extLst>
              <a:ext uri="{FF2B5EF4-FFF2-40B4-BE49-F238E27FC236}">
                <a16:creationId xmlns:a16="http://schemas.microsoft.com/office/drawing/2014/main" id="{CC8D6987-5E58-4CEA-B2A2-FF050180C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DF8587FB-48D2-47B2-B717-D8F3CC833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9332" name="Rectangle 4">
            <a:extLst>
              <a:ext uri="{FF2B5EF4-FFF2-40B4-BE49-F238E27FC236}">
                <a16:creationId xmlns:a16="http://schemas.microsoft.com/office/drawing/2014/main" id="{EE0B071D-2F23-4C82-B308-A595533C9E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en-US"/>
          </a:p>
        </p:txBody>
      </p:sp>
      <p:sp>
        <p:nvSpPr>
          <p:cNvPr id="99333" name="Rectangle 5">
            <a:extLst>
              <a:ext uri="{FF2B5EF4-FFF2-40B4-BE49-F238E27FC236}">
                <a16:creationId xmlns:a16="http://schemas.microsoft.com/office/drawing/2014/main" id="{7DDE8647-5CC2-4650-937D-305A32C857C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en-US"/>
          </a:p>
        </p:txBody>
      </p:sp>
      <p:sp>
        <p:nvSpPr>
          <p:cNvPr id="99334" name="Rectangle 6">
            <a:extLst>
              <a:ext uri="{FF2B5EF4-FFF2-40B4-BE49-F238E27FC236}">
                <a16:creationId xmlns:a16="http://schemas.microsoft.com/office/drawing/2014/main" id="{A1708EBF-39BF-4671-9674-476C48D2058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18AD529C-1ED5-40EE-846D-6DE9E4FC3F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Osaka" pitchFamily="1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DEB9590-AB3C-4F29-B0F9-8C86724910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2286000"/>
            <a:ext cx="7772400" cy="1143000"/>
          </a:xfrm>
        </p:spPr>
        <p:txBody>
          <a:bodyPr/>
          <a:lstStyle/>
          <a:p>
            <a:r>
              <a:rPr lang="en-GB" altLang="en-US" sz="3600">
                <a:solidFill>
                  <a:schemeClr val="tx1"/>
                </a:solidFill>
                <a:latin typeface="Chalkboard" pitchFamily="1" charset="0"/>
                <a:cs typeface="Arial" panose="020B0604020202020204" pitchFamily="34" charset="0"/>
              </a:rPr>
              <a:t>Refugee Pupils in Scottish Schools: Integration in a Previously Monocultural School</a:t>
            </a:r>
            <a:endParaRPr lang="en-US" altLang="en-US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638A033-C7F4-43DD-A29F-E6DAE34AD7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6188" y="4573588"/>
            <a:ext cx="3960812" cy="836612"/>
          </a:xfrm>
        </p:spPr>
        <p:txBody>
          <a:bodyPr/>
          <a:lstStyle/>
          <a:p>
            <a:r>
              <a:rPr lang="en-US" altLang="en-US" sz="1800"/>
              <a:t>Geri Smyth &amp; Nathalie Sheridan</a:t>
            </a:r>
            <a:endParaRPr lang="en-US" altLang="en-US"/>
          </a:p>
          <a:p>
            <a:r>
              <a:rPr lang="en-US" altLang="en-US" sz="2000"/>
              <a:t>University of Strathclyde</a:t>
            </a:r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647A4AAD-61E7-40CB-AF0F-C04033ED71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Worlds Apart?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6AEDFE5C-7C97-4E0D-B210-C5D9816E0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514600"/>
            <a:ext cx="7772400" cy="3505200"/>
          </a:xfrm>
        </p:spPr>
        <p:txBody>
          <a:bodyPr/>
          <a:lstStyle/>
          <a:p>
            <a:r>
              <a:rPr lang="en-US" altLang="en-US"/>
              <a:t>Time as Factor for Information</a:t>
            </a:r>
          </a:p>
          <a:p>
            <a:r>
              <a:rPr lang="en-US" altLang="en-US"/>
              <a:t>Selective Inclusion </a:t>
            </a:r>
          </a:p>
          <a:p>
            <a:r>
              <a:rPr lang="en-US" altLang="en-US"/>
              <a:t>Niches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6AAE4A-6511-479F-BA79-FAE848FD28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371600"/>
            <a:ext cx="4038600" cy="914400"/>
          </a:xfrm>
        </p:spPr>
        <p:txBody>
          <a:bodyPr/>
          <a:lstStyle/>
          <a:p>
            <a:pPr algn="l"/>
            <a:r>
              <a:rPr lang="en-US" altLang="en-US">
                <a:latin typeface="Chalkboard" pitchFamily="1" charset="0"/>
              </a:rPr>
              <a:t>Background</a:t>
            </a:r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F2FD62C-5BAC-46FD-AD73-0CAF6FEAE6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67818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</a:rPr>
              <a:t>Schools and Social Capital network of AERS 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</a:rPr>
              <a:t>Report on a secondary school in Glasgow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  <a:cs typeface="Arial" panose="020B0604020202020204" pitchFamily="34" charset="0"/>
              </a:rPr>
              <a:t>8 days in field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  <a:cs typeface="Arial" panose="020B0604020202020204" pitchFamily="34" charset="0"/>
              </a:rPr>
              <a:t>Observation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  <a:cs typeface="Arial" panose="020B0604020202020204" pitchFamily="34" charset="0"/>
              </a:rPr>
              <a:t>Interviewing teachers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  <a:cs typeface="Arial" panose="020B0604020202020204" pitchFamily="34" charset="0"/>
              </a:rPr>
              <a:t>Conversations with pupils 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  <a:cs typeface="Arial" panose="020B0604020202020204" pitchFamily="34" charset="0"/>
              </a:rPr>
              <a:t>Extra curricular photography club</a:t>
            </a:r>
            <a:endParaRPr lang="en-GB" altLang="en-US" sz="2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18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87FF6DE2-009C-4DCB-8A5F-EE825BD680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95400" y="1371600"/>
            <a:ext cx="4038600" cy="914400"/>
          </a:xfrm>
        </p:spPr>
        <p:txBody>
          <a:bodyPr/>
          <a:lstStyle/>
          <a:p>
            <a:pPr algn="l"/>
            <a:r>
              <a:rPr lang="en-US" altLang="en-US">
                <a:latin typeface="Chalkboard" pitchFamily="1" charset="0"/>
              </a:rPr>
              <a:t>Main Issues</a:t>
            </a:r>
            <a:endParaRPr lang="en-US" altLang="en-US"/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89AF6D9F-FDDC-4733-BA71-413C5A06F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286000"/>
            <a:ext cx="6781800" cy="3733800"/>
          </a:xfrm>
        </p:spPr>
        <p:txBody>
          <a:bodyPr/>
          <a:lstStyle/>
          <a:p>
            <a:r>
              <a:rPr lang="en-US" altLang="en-US" sz="2800">
                <a:latin typeface="Arial" panose="020B0604020202020204" pitchFamily="34" charset="0"/>
              </a:rPr>
              <a:t>Actual Inclusivity of Inclusion Process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Change Impact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Who is Pro-active for Inclusion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Is there Reciprocity?</a:t>
            </a:r>
          </a:p>
          <a:p>
            <a:r>
              <a:rPr lang="en-US" altLang="en-US" sz="2800">
                <a:latin typeface="Arial" panose="020B0604020202020204" pitchFamily="34" charset="0"/>
              </a:rPr>
              <a:t>Who has Responsibility?</a:t>
            </a:r>
          </a:p>
          <a:p>
            <a:endParaRPr lang="en-US" altLang="en-US" sz="2800">
              <a:latin typeface="Arial" panose="020B0604020202020204" pitchFamily="34" charset="0"/>
            </a:endParaRPr>
          </a:p>
          <a:p>
            <a:endParaRPr lang="en-US" altLang="en-US" sz="2800">
              <a:latin typeface="Arial" panose="020B0604020202020204" pitchFamily="34" charset="0"/>
            </a:endParaRPr>
          </a:p>
          <a:p>
            <a:endParaRPr lang="en-US" altLang="en-US" sz="2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7999AAA8-9177-432C-8318-BA1C6AFBB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447800"/>
            <a:ext cx="4343400" cy="1143000"/>
          </a:xfrm>
        </p:spPr>
        <p:txBody>
          <a:bodyPr/>
          <a:lstStyle/>
          <a:p>
            <a:pPr algn="l"/>
            <a:r>
              <a:rPr lang="en-US" altLang="en-US">
                <a:latin typeface="Chalkboard" pitchFamily="1" charset="0"/>
              </a:rPr>
              <a:t>The School </a:t>
            </a:r>
            <a:endParaRPr lang="en-US" altLang="en-US"/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B59F62FC-5783-4F7B-94F7-3C08CF33D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7359650" cy="3427413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1" charset="2"/>
              <a:buNone/>
            </a:pPr>
            <a:endParaRPr lang="en-GB" altLang="en-US" sz="24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GB" altLang="en-US" sz="24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GB" altLang="en-US" sz="24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16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</a:endParaRPr>
          </a:p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Oval 4">
            <a:extLst>
              <a:ext uri="{FF2B5EF4-FFF2-40B4-BE49-F238E27FC236}">
                <a16:creationId xmlns:a16="http://schemas.microsoft.com/office/drawing/2014/main" id="{BBA0ED57-CCD9-4ABB-9125-9E52EF7A85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429000"/>
            <a:ext cx="2362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EAL Unit</a:t>
            </a:r>
          </a:p>
        </p:txBody>
      </p:sp>
      <p:sp>
        <p:nvSpPr>
          <p:cNvPr id="115717" name="Oval 5">
            <a:extLst>
              <a:ext uri="{FF2B5EF4-FFF2-40B4-BE49-F238E27FC236}">
                <a16:creationId xmlns:a16="http://schemas.microsoft.com/office/drawing/2014/main" id="{C14EB4EE-BA9C-4E1E-B2F9-708150AE6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429000"/>
            <a:ext cx="23622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/>
              <a:t>Mainstream</a:t>
            </a:r>
          </a:p>
        </p:txBody>
      </p:sp>
      <p:sp>
        <p:nvSpPr>
          <p:cNvPr id="115718" name="Oval 6">
            <a:extLst>
              <a:ext uri="{FF2B5EF4-FFF2-40B4-BE49-F238E27FC236}">
                <a16:creationId xmlns:a16="http://schemas.microsoft.com/office/drawing/2014/main" id="{CA52F2EF-6261-4B90-81E2-A34DEFB9BE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2819400"/>
            <a:ext cx="5029200" cy="25146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5721" name="Text Box 9">
            <a:extLst>
              <a:ext uri="{FF2B5EF4-FFF2-40B4-BE49-F238E27FC236}">
                <a16:creationId xmlns:a16="http://schemas.microsoft.com/office/drawing/2014/main" id="{46E8814C-2D9D-435A-8F1F-63E6E96CA7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648200"/>
            <a:ext cx="1116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School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4CB1702-38A5-4A40-8B53-2387A8251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90600" y="1447800"/>
            <a:ext cx="4343400" cy="1143000"/>
          </a:xfrm>
        </p:spPr>
        <p:txBody>
          <a:bodyPr/>
          <a:lstStyle/>
          <a:p>
            <a:pPr algn="l"/>
            <a:r>
              <a:rPr lang="en-US" altLang="en-US">
                <a:latin typeface="Chalkboard" pitchFamily="1" charset="0"/>
              </a:rPr>
              <a:t>The School </a:t>
            </a:r>
            <a:endParaRPr lang="en-US" altLang="en-US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5915B920-37C1-4A4A-9C2C-B1280C1F0C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743200"/>
            <a:ext cx="7359650" cy="3427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</a:rPr>
              <a:t>Secondary School in a socially deprived area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</a:rPr>
              <a:t>English as Additional Language Unit </a:t>
            </a: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halkboard" pitchFamily="1" charset="0"/>
              </a:rPr>
              <a:t>Niche? For Refugee Children</a:t>
            </a:r>
            <a:r>
              <a:rPr lang="en-GB" altLang="en-US" sz="2400">
                <a:latin typeface="Chalkboard" pitchFamily="1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n-GB" altLang="en-US" sz="24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GB" altLang="en-US" sz="24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endParaRPr lang="en-GB" altLang="en-US" sz="1600">
              <a:latin typeface="Chalkboard" pitchFamily="1" charset="0"/>
            </a:endParaRPr>
          </a:p>
          <a:p>
            <a:pPr>
              <a:lnSpc>
                <a:spcPct val="90000"/>
              </a:lnSpc>
            </a:pPr>
            <a:endParaRPr lang="en-US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8" name="Picture 4">
            <a:extLst>
              <a:ext uri="{FF2B5EF4-FFF2-40B4-BE49-F238E27FC236}">
                <a16:creationId xmlns:a16="http://schemas.microsoft.com/office/drawing/2014/main" id="{0FE6A61D-EB24-4938-8D6E-B54E8FDB56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9" name="Picture 3">
            <a:extLst>
              <a:ext uri="{FF2B5EF4-FFF2-40B4-BE49-F238E27FC236}">
                <a16:creationId xmlns:a16="http://schemas.microsoft.com/office/drawing/2014/main" id="{9DEE0CA6-30F4-4E53-936C-50585F3EA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7CC3E4C-BC92-403D-98C8-6059E429A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1524000"/>
            <a:ext cx="6324600" cy="1143000"/>
          </a:xfrm>
        </p:spPr>
        <p:txBody>
          <a:bodyPr/>
          <a:lstStyle/>
          <a:p>
            <a:pPr algn="l"/>
            <a:r>
              <a:rPr lang="en-US" altLang="en-US">
                <a:latin typeface="Chalkboard" pitchFamily="1" charset="0"/>
              </a:rPr>
              <a:t>Classroom vs. School</a:t>
            </a:r>
            <a:endParaRPr lang="en-US" altLang="en-US"/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285B1CA9-9C9D-45FA-9A15-C685E09C99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7772400" cy="3200400"/>
          </a:xfrm>
        </p:spPr>
        <p:txBody>
          <a:bodyPr/>
          <a:lstStyle/>
          <a:p>
            <a:r>
              <a:rPr lang="en-US" altLang="en-US" sz="2800">
                <a:latin typeface="Chalkboard" pitchFamily="1" charset="0"/>
              </a:rPr>
              <a:t>Within EAL space</a:t>
            </a:r>
          </a:p>
          <a:p>
            <a:r>
              <a:rPr lang="en-US" altLang="en-US" sz="2800">
                <a:latin typeface="Chalkboard" pitchFamily="1" charset="0"/>
              </a:rPr>
              <a:t>Within Mainstream space</a:t>
            </a:r>
          </a:p>
          <a:p>
            <a:r>
              <a:rPr lang="en-US" altLang="en-US" sz="2800">
                <a:latin typeface="Chalkboard" pitchFamily="1" charset="0"/>
              </a:rPr>
              <a:t>In break area</a:t>
            </a:r>
          </a:p>
          <a:p>
            <a:endParaRPr lang="en-US" altLang="en-US" sz="2800">
              <a:latin typeface="Chalkboard" pitchFamily="1" charset="0"/>
            </a:endParaRPr>
          </a:p>
          <a:p>
            <a:r>
              <a:rPr lang="en-US" altLang="en-US" sz="2800">
                <a:latin typeface="Chalkboard" pitchFamily="1" charset="0"/>
              </a:rPr>
              <a:t>Outreach only in one direction?</a:t>
            </a:r>
          </a:p>
          <a:p>
            <a:r>
              <a:rPr lang="en-US" altLang="en-US" sz="2800">
                <a:latin typeface="Chalkboard" pitchFamily="1" charset="0"/>
              </a:rPr>
              <a:t>Integration as extra-curricular?</a:t>
            </a:r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A665643B-DB87-4742-9B29-09E88FA675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Change Impact</a:t>
            </a:r>
          </a:p>
        </p:txBody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7A805093-CA0B-471E-97C9-9FFD1D99C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2514600"/>
            <a:ext cx="5334000" cy="3505200"/>
          </a:xfrm>
        </p:spPr>
        <p:txBody>
          <a:bodyPr/>
          <a:lstStyle/>
          <a:p>
            <a:r>
              <a:rPr lang="en-US" altLang="en-US"/>
              <a:t>Awards</a:t>
            </a:r>
          </a:p>
          <a:p>
            <a:r>
              <a:rPr lang="en-US" altLang="en-US"/>
              <a:t>Awareness</a:t>
            </a:r>
          </a:p>
          <a:p>
            <a:r>
              <a:rPr lang="en-US" altLang="en-US"/>
              <a:t>Inclusion?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lkboard">
  <a:themeElements>
    <a:clrScheme name="Chalkboard 1">
      <a:dk1>
        <a:srgbClr val="808080"/>
      </a:dk1>
      <a:lt1>
        <a:srgbClr val="FFFFFF"/>
      </a:lt1>
      <a:dk2>
        <a:srgbClr val="5C8564"/>
      </a:dk2>
      <a:lt2>
        <a:srgbClr val="FFFFFF"/>
      </a:lt2>
      <a:accent1>
        <a:srgbClr val="86A1BF"/>
      </a:accent1>
      <a:accent2>
        <a:srgbClr val="FF6666"/>
      </a:accent2>
      <a:accent3>
        <a:srgbClr val="B5C2B8"/>
      </a:accent3>
      <a:accent4>
        <a:srgbClr val="DADADA"/>
      </a:accent4>
      <a:accent5>
        <a:srgbClr val="C3CDDC"/>
      </a:accent5>
      <a:accent6>
        <a:srgbClr val="E75C5C"/>
      </a:accent6>
      <a:hlink>
        <a:srgbClr val="80FF00"/>
      </a:hlink>
      <a:folHlink>
        <a:srgbClr val="FFFF66"/>
      </a:folHlink>
    </a:clrScheme>
    <a:fontScheme name="Chalkboard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Chalkboard 1">
        <a:dk1>
          <a:srgbClr val="808080"/>
        </a:dk1>
        <a:lt1>
          <a:srgbClr val="FFFFFF"/>
        </a:lt1>
        <a:dk2>
          <a:srgbClr val="5C8564"/>
        </a:dk2>
        <a:lt2>
          <a:srgbClr val="FFFFFF"/>
        </a:lt2>
        <a:accent1>
          <a:srgbClr val="86A1BF"/>
        </a:accent1>
        <a:accent2>
          <a:srgbClr val="FF6666"/>
        </a:accent2>
        <a:accent3>
          <a:srgbClr val="B5C2B8"/>
        </a:accent3>
        <a:accent4>
          <a:srgbClr val="DADADA"/>
        </a:accent4>
        <a:accent5>
          <a:srgbClr val="C3CDDC"/>
        </a:accent5>
        <a:accent6>
          <a:srgbClr val="E75C5C"/>
        </a:accent6>
        <a:hlink>
          <a:srgbClr val="80FF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2004:Templates:Presentations:Designs:Chalkboard</Template>
  <TotalTime>1325</TotalTime>
  <Words>209</Words>
  <Application>Microsoft Office PowerPoint</Application>
  <PresentationFormat>On-screen Show (4:3)</PresentationFormat>
  <Paragraphs>73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Chalkboard</vt:lpstr>
      <vt:lpstr>Comic Sans MS</vt:lpstr>
      <vt:lpstr>Monotype Sorts</vt:lpstr>
      <vt:lpstr>Chalkboard</vt:lpstr>
      <vt:lpstr>Blank Presentation</vt:lpstr>
      <vt:lpstr>Refugee Pupils in Scottish Schools: Integration in a Previously Monocultural School</vt:lpstr>
      <vt:lpstr>Background</vt:lpstr>
      <vt:lpstr>Main Issues</vt:lpstr>
      <vt:lpstr>The School </vt:lpstr>
      <vt:lpstr>The School </vt:lpstr>
      <vt:lpstr>PowerPoint Presentation</vt:lpstr>
      <vt:lpstr>PowerPoint Presentation</vt:lpstr>
      <vt:lpstr>Classroom vs. School</vt:lpstr>
      <vt:lpstr>Change Impact</vt:lpstr>
      <vt:lpstr>Worlds Apart?</vt:lpstr>
    </vt:vector>
  </TitlesOfParts>
  <Company>User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Refugee Pupils in Scottish Schools: Integration in a Previously Monocultural School</dc:title>
  <dc:creator>User Services</dc:creator>
  <cp:lastModifiedBy>Leigh Bunton</cp:lastModifiedBy>
  <cp:revision>29</cp:revision>
  <dcterms:created xsi:type="dcterms:W3CDTF">2008-11-14T14:26:13Z</dcterms:created>
  <dcterms:modified xsi:type="dcterms:W3CDTF">2021-09-29T13:13:03Z</dcterms:modified>
</cp:coreProperties>
</file>