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78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GB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/>
              <a:t>Click to edit Master text styles</a:t>
            </a:r>
          </a:p>
          <a:p>
            <a:pPr lvl="1" eaLnBrk="1" latinLnBrk="0" hangingPunct="1"/>
            <a:r>
              <a:rPr kumimoji="0" lang="en-GB"/>
              <a:t>Second level</a:t>
            </a:r>
          </a:p>
          <a:p>
            <a:pPr lvl="2" eaLnBrk="1" latinLnBrk="0" hangingPunct="1"/>
            <a:r>
              <a:rPr kumimoji="0" lang="en-GB"/>
              <a:t>Third level</a:t>
            </a:r>
          </a:p>
          <a:p>
            <a:pPr lvl="3" eaLnBrk="1" latinLnBrk="0" hangingPunct="1"/>
            <a:r>
              <a:rPr kumimoji="0" lang="en-GB"/>
              <a:t>Fourth level</a:t>
            </a:r>
          </a:p>
          <a:p>
            <a:pPr lvl="4" eaLnBrk="1" latinLnBrk="0" hangingPunct="1"/>
            <a:r>
              <a:rPr kumimoji="0" lang="en-GB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CDB80B-242A-3C47-B3F5-536D51D5185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C746E0-4914-054F-811B-C79D2739D0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is more to it than Disadvantage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</a:t>
            </a:r>
            <a:r>
              <a:rPr lang="en-US"/>
              <a:t>Nathalie Sheridan (Tasler)</a:t>
            </a:r>
            <a:endParaRPr lang="en-US" dirty="0"/>
          </a:p>
          <a:p>
            <a:r>
              <a:rPr lang="en-US" dirty="0"/>
              <a:t>University of </a:t>
            </a:r>
            <a:r>
              <a:rPr lang="en-US" dirty="0" err="1"/>
              <a:t>Strathclyde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Gee: ‘Education—education is middle class and is completely</a:t>
            </a:r>
            <a:r>
              <a:rPr lang="en-GB" dirty="0"/>
              <a:t> </a:t>
            </a:r>
            <a:r>
              <a:rPr lang="en-US" dirty="0"/>
              <a:t>distrusted by working class … because the value system is not shared—so education has become an enemy rather then an aid to freedom.’</a:t>
            </a:r>
            <a:r>
              <a:rPr lang="en-GB" dirty="0"/>
              <a:t> </a:t>
            </a:r>
            <a:r>
              <a:rPr lang="en-US" dirty="0"/>
              <a:t>(Teacher Interview, 19th May 2009)</a:t>
            </a:r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Voice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‘They don’t moan at you a lot’ … ‘Yeah and some teachers communicate with the pupils’ … ‘Yeah’ … ‘Yeah they are friends they don’t treat different people’ … ‘and some of them listen to you’ …</a:t>
            </a:r>
            <a:r>
              <a:rPr lang="en-GB" dirty="0"/>
              <a:t> </a:t>
            </a:r>
            <a:r>
              <a:rPr lang="en-US" dirty="0"/>
              <a:t>(Group Discussion EAL Unit, 3rd March 2009)</a:t>
            </a:r>
            <a:endParaRPr lang="en-GB" dirty="0"/>
          </a:p>
          <a:p>
            <a:r>
              <a:rPr lang="en-US" dirty="0"/>
              <a:t>‘They teach you differently.’</a:t>
            </a:r>
            <a:r>
              <a:rPr lang="en-GB" dirty="0"/>
              <a:t> </a:t>
            </a:r>
            <a:r>
              <a:rPr lang="en-US" dirty="0"/>
              <a:t>‘Yeah, they have different teaching [hesitates] </a:t>
            </a:r>
            <a:r>
              <a:rPr lang="en-US" dirty="0" err="1"/>
              <a:t>sils</a:t>
            </a:r>
            <a:r>
              <a:rPr lang="en-US" dirty="0"/>
              <a:t>.’ ‘Styles! It’s Scottish man!‘</a:t>
            </a:r>
            <a:r>
              <a:rPr lang="en-GB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 Apart?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Teachers as friends</a:t>
            </a:r>
          </a:p>
          <a:p>
            <a:r>
              <a:rPr lang="en-US" dirty="0"/>
              <a:t>Some bully but you can do something about it </a:t>
            </a:r>
          </a:p>
          <a:p>
            <a:r>
              <a:rPr lang="en-US" dirty="0"/>
              <a:t>School is good </a:t>
            </a:r>
          </a:p>
          <a:p>
            <a:endParaRPr lang="en-US" dirty="0"/>
          </a:p>
          <a:p>
            <a:r>
              <a:rPr lang="en-US" dirty="0"/>
              <a:t>Teachers don’t care</a:t>
            </a:r>
          </a:p>
          <a:p>
            <a:r>
              <a:rPr lang="en-US" dirty="0"/>
              <a:t>They just want to get money</a:t>
            </a:r>
          </a:p>
          <a:p>
            <a:r>
              <a:rPr lang="en-US" dirty="0"/>
              <a:t>School is for meeting friends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 Apart?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FF6600"/>
              </a:buClr>
            </a:pPr>
            <a:r>
              <a:rPr lang="en-US" sz="2800" dirty="0"/>
              <a:t>You need an education</a:t>
            </a:r>
          </a:p>
          <a:p>
            <a:pPr>
              <a:buClr>
                <a:srgbClr val="FF6600"/>
              </a:buClr>
            </a:pPr>
            <a:r>
              <a:rPr lang="en-US" sz="2800" dirty="0"/>
              <a:t>To get a good job</a:t>
            </a:r>
          </a:p>
          <a:p>
            <a:endParaRPr lang="en-US" sz="2800" dirty="0"/>
          </a:p>
          <a:p>
            <a:pPr>
              <a:buClr>
                <a:schemeClr val="accent6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BUT </a:t>
            </a:r>
          </a:p>
          <a:p>
            <a:endParaRPr lang="en-US" sz="2800" dirty="0"/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800" dirty="0"/>
              <a:t>Relationship between School &amp; Good Job unclear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2800" dirty="0"/>
              <a:t>Victim Role Versus Pro-active Approach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Obstacles—The Same Difference?</a:t>
            </a:r>
          </a:p>
        </p:txBody>
      </p:sp>
      <p:pic>
        <p:nvPicPr>
          <p:cNvPr id="4" name="Picture 3" descr="Wall od Inaccessibility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420416"/>
            <a:ext cx="76962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92504"/>
            <a:ext cx="60055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It’s all about the strategies and attitudes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928"/>
            <a:ext cx="7467600" cy="4873752"/>
          </a:xfrm>
        </p:spPr>
        <p:txBody>
          <a:bodyPr/>
          <a:lstStyle/>
          <a:p>
            <a:r>
              <a:rPr lang="en-US" dirty="0"/>
              <a:t>Secondary School Glasgow</a:t>
            </a:r>
          </a:p>
          <a:p>
            <a:pPr lvl="1"/>
            <a:r>
              <a:rPr lang="en-US" dirty="0"/>
              <a:t>Socio-economic disadvantaged</a:t>
            </a:r>
          </a:p>
          <a:p>
            <a:r>
              <a:rPr lang="en-US" dirty="0"/>
              <a:t>Bilingual and Monolingual participants</a:t>
            </a:r>
          </a:p>
          <a:p>
            <a:r>
              <a:rPr lang="en-US" dirty="0"/>
              <a:t>Research Period Nov 2007-May 2009</a:t>
            </a:r>
          </a:p>
          <a:p>
            <a:pPr lvl="1"/>
            <a:r>
              <a:rPr lang="en-US" dirty="0"/>
              <a:t>Participant Photography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 err="1"/>
              <a:t>Fieldnotes</a:t>
            </a:r>
            <a:endParaRPr lang="en-US" dirty="0"/>
          </a:p>
          <a:p>
            <a:pPr lvl="1"/>
            <a:r>
              <a:rPr lang="en-US" dirty="0"/>
              <a:t>Conversations</a:t>
            </a:r>
          </a:p>
          <a:p>
            <a:r>
              <a:rPr lang="en-US" dirty="0"/>
              <a:t>Research Spaces</a:t>
            </a:r>
          </a:p>
          <a:p>
            <a:pPr lvl="1"/>
            <a:r>
              <a:rPr lang="en-US" dirty="0"/>
              <a:t>EAL Unit</a:t>
            </a:r>
          </a:p>
          <a:p>
            <a:pPr lvl="1"/>
            <a:r>
              <a:rPr lang="en-US" dirty="0"/>
              <a:t>English Mainstream Classroom</a:t>
            </a:r>
          </a:p>
          <a:p>
            <a:pPr lvl="1"/>
            <a:r>
              <a:rPr lang="en-US" dirty="0" err="1"/>
              <a:t>Maths</a:t>
            </a:r>
            <a:r>
              <a:rPr lang="en-US" dirty="0"/>
              <a:t> Mainstream Classroom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1298" y="55724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3000" y="2895600"/>
            <a:ext cx="735965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8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lkboard" pitchFamily="-10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8" charset="2"/>
              <a:buChar char="/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lkboard" pitchFamily="-10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8" charset="2"/>
              <a:buChar char="/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lkboard" pitchFamily="-10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8" charset="2"/>
              <a:buChar char="/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8" charset="0"/>
              <a:ea typeface="Arial" pitchFamily="-108" charset="0"/>
              <a:cs typeface="Arial" pitchFamily="-10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8" charset="2"/>
              <a:buChar char="/"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lkboard" pitchFamily="-10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8" charset="2"/>
              <a:buChar char="/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8" charset="2"/>
              <a:buChar char="/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08" charset="0"/>
              <a:ea typeface="+mn-ea"/>
              <a:cs typeface="+mn-cs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5450" cy="4722813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Which </a:t>
            </a:r>
            <a:r>
              <a:rPr lang="en-GB" b="1" i="1" dirty="0"/>
              <a:t>creative learning </a:t>
            </a:r>
            <a:r>
              <a:rPr lang="en-GB" b="1" dirty="0"/>
              <a:t>strategies</a:t>
            </a:r>
            <a:r>
              <a:rPr lang="en-GB" dirty="0"/>
              <a:t>, can refugee children access, and how are these strategies helping to </a:t>
            </a:r>
            <a:r>
              <a:rPr lang="en-GB" b="1" dirty="0"/>
              <a:t>support </a:t>
            </a:r>
            <a:r>
              <a:rPr lang="en-GB" dirty="0"/>
              <a:t>their scholarly </a:t>
            </a:r>
            <a:r>
              <a:rPr lang="en-GB" b="1" dirty="0"/>
              <a:t>development and inclusion</a:t>
            </a:r>
            <a:r>
              <a:rPr lang="en-GB" dirty="0"/>
              <a:t>?</a:t>
            </a:r>
          </a:p>
          <a:p>
            <a:pPr lvl="0">
              <a:buNone/>
            </a:pPr>
            <a:endParaRPr lang="en-GB" dirty="0"/>
          </a:p>
          <a:p>
            <a:pPr lvl="0"/>
            <a:r>
              <a:rPr lang="en-GB" dirty="0"/>
              <a:t>What role is </a:t>
            </a:r>
            <a:r>
              <a:rPr lang="en-GB" b="1" dirty="0"/>
              <a:t>social capital </a:t>
            </a:r>
            <a:r>
              <a:rPr lang="en-GB" dirty="0"/>
              <a:t>playing in school context, particularly with the emphasis on </a:t>
            </a:r>
            <a:r>
              <a:rPr lang="en-GB" b="1" dirty="0"/>
              <a:t>support and inclusion</a:t>
            </a:r>
            <a:r>
              <a:rPr lang="en-GB" dirty="0"/>
              <a:t>?</a:t>
            </a:r>
          </a:p>
          <a:p>
            <a:pPr lvl="0">
              <a:buNone/>
            </a:pPr>
            <a:endParaRPr lang="en-GB" dirty="0"/>
          </a:p>
          <a:p>
            <a:pPr lvl="0"/>
            <a:r>
              <a:rPr lang="en-GB" dirty="0"/>
              <a:t>In context of learning and teaching does </a:t>
            </a:r>
            <a:r>
              <a:rPr lang="en-GB" b="1" dirty="0"/>
              <a:t>social capital influence identity constructions </a:t>
            </a:r>
            <a:r>
              <a:rPr lang="en-GB" dirty="0"/>
              <a:t>and </a:t>
            </a:r>
            <a:r>
              <a:rPr lang="en-GB" b="1" dirty="0"/>
              <a:t>understanding </a:t>
            </a:r>
            <a:r>
              <a:rPr lang="en-GB" dirty="0"/>
              <a:t>of the refugee learners?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Pre-conception before Fieldwork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01241" y="5144438"/>
            <a:ext cx="6129971" cy="114504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US" dirty="0"/>
              <a:t>It is not THAT straight forward </a:t>
            </a:r>
          </a:p>
          <a:p>
            <a:pPr algn="ctr">
              <a:buClr>
                <a:schemeClr val="accent6">
                  <a:lumMod val="75000"/>
                </a:schemeClr>
              </a:buClr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1752600"/>
            <a:ext cx="7467600" cy="114504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Refugee children are more disadvantaged than monolingual children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3730840"/>
            <a:ext cx="7467600" cy="114504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Unless the the monolingual children come from socially deprived areas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590800" y="2743200"/>
            <a:ext cx="3109668" cy="8273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 Into:</a:t>
            </a:r>
            <a:r>
              <a:rPr kumimoji="0" lang="en-US" sz="2400" b="0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  <p:bldP spid="6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School &amp; Area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2082269"/>
            <a:ext cx="5785887" cy="3490176"/>
            <a:chOff x="1752600" y="2819400"/>
            <a:chExt cx="5029200" cy="2514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209800" y="3429000"/>
              <a:ext cx="23622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EAL Unit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191000" y="3429000"/>
              <a:ext cx="23622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Mainstream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752600" y="2819400"/>
              <a:ext cx="50292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657600" y="4648200"/>
              <a:ext cx="1116013" cy="26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School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/>
              <a:t>‘</a:t>
            </a:r>
            <a:r>
              <a:rPr lang="en-US" i="1" dirty="0"/>
              <a:t>nothing but soggy grassland’ </a:t>
            </a:r>
            <a:r>
              <a:rPr lang="en-US" dirty="0"/>
              <a:t>(Teacher Interview, 19th May 2009)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dirty="0"/>
              <a:t>majority of the pupils coming from families who in: ‘</a:t>
            </a:r>
            <a:r>
              <a:rPr lang="en-US" i="1" dirty="0"/>
              <a:t>second or</a:t>
            </a:r>
            <a:r>
              <a:rPr lang="en-GB" dirty="0"/>
              <a:t> </a:t>
            </a:r>
            <a:r>
              <a:rPr lang="en-US" i="1" dirty="0"/>
              <a:t>third generation never held their own decent paid job’ </a:t>
            </a:r>
            <a:r>
              <a:rPr lang="en-US" dirty="0"/>
              <a:t>(Teacher Interview, 19</a:t>
            </a:r>
            <a:r>
              <a:rPr lang="en-US" baseline="30000" dirty="0"/>
              <a:t>th</a:t>
            </a:r>
            <a:r>
              <a:rPr lang="en-GB" dirty="0"/>
              <a:t> </a:t>
            </a:r>
            <a:r>
              <a:rPr lang="en-US" dirty="0"/>
              <a:t>May 2009)</a:t>
            </a:r>
            <a:r>
              <a:rPr lang="en-GB" dirty="0"/>
              <a:t> </a:t>
            </a:r>
            <a:endParaRPr lang="en-US" dirty="0"/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i="1" dirty="0"/>
              <a:t>There are people in this community who have aspirations and good</a:t>
            </a:r>
            <a:r>
              <a:rPr lang="en-GB" dirty="0"/>
              <a:t> </a:t>
            </a:r>
            <a:r>
              <a:rPr lang="en-US" i="1" dirty="0"/>
              <a:t>parental involvement, but the rest is left to slowly rot.’ (Teacher</a:t>
            </a:r>
            <a:r>
              <a:rPr lang="en-GB" dirty="0"/>
              <a:t> </a:t>
            </a:r>
            <a:r>
              <a:rPr lang="en-US" i="1" dirty="0"/>
              <a:t>Interview, 19th May 2009)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3" y="917376"/>
            <a:ext cx="6846159" cy="5124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Mainstream Classrooms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Researcher: ‘What are you doing in school?’</a:t>
            </a:r>
            <a:endParaRPr lang="en-GB" dirty="0"/>
          </a:p>
          <a:p>
            <a:r>
              <a:rPr lang="en-US" dirty="0"/>
              <a:t>Pupils: … ‘sleeping’ … ‘copying’ …</a:t>
            </a:r>
            <a:endParaRPr lang="en-GB" dirty="0"/>
          </a:p>
          <a:p>
            <a:r>
              <a:rPr lang="en-US" dirty="0"/>
              <a:t>Researcher: </a:t>
            </a:r>
            <a:r>
              <a:rPr lang="en-US" b="1" dirty="0"/>
              <a:t>‘</a:t>
            </a:r>
            <a:r>
              <a:rPr lang="en-US" dirty="0"/>
              <a:t>Do you have a clue why you are not learning?’</a:t>
            </a:r>
            <a:endParaRPr lang="en-GB" dirty="0"/>
          </a:p>
          <a:p>
            <a:r>
              <a:rPr lang="en-US" dirty="0"/>
              <a:t>Pupils: … ‘</a:t>
            </a:r>
            <a:r>
              <a:rPr lang="en-US" dirty="0" err="1"/>
              <a:t>cos</a:t>
            </a:r>
            <a:r>
              <a:rPr lang="en-US" dirty="0"/>
              <a:t> the teachers don’t know anything’ …</a:t>
            </a:r>
          </a:p>
          <a:p>
            <a:r>
              <a:rPr lang="en-US" dirty="0"/>
              <a:t>Gulliver …’ the teacher don’t know if you learn or do something or not</a:t>
            </a:r>
            <a:r>
              <a:rPr lang="en-GB" dirty="0"/>
              <a:t> </a:t>
            </a:r>
            <a:r>
              <a:rPr lang="en-US" dirty="0"/>
              <a:t>they don’t know’ … [other pupil] ‘well some teacher do’ … ‘They don’t</a:t>
            </a:r>
            <a:r>
              <a:rPr lang="en-GB" dirty="0"/>
              <a:t> </a:t>
            </a:r>
            <a:r>
              <a:rPr lang="en-US" dirty="0"/>
              <a:t>actually care if you learn or not.’ … ‘They don’t teach you man!’</a:t>
            </a:r>
            <a:r>
              <a:rPr lang="en-GB" dirty="0"/>
              <a:t> </a:t>
            </a:r>
            <a:r>
              <a:rPr lang="en-US" dirty="0"/>
              <a:t>[Grant?] … ‘They just want to get paid …’ (Group Discussion </a:t>
            </a:r>
            <a:r>
              <a:rPr lang="en-US" dirty="0" err="1"/>
              <a:t>Maths</a:t>
            </a:r>
            <a:r>
              <a:rPr lang="en-GB" dirty="0"/>
              <a:t> </a:t>
            </a:r>
            <a:r>
              <a:rPr lang="en-US" dirty="0"/>
              <a:t>Class, 16th May 2008)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Red Flash: ‘What is strange with a lot of the children here you are</a:t>
            </a:r>
            <a:r>
              <a:rPr lang="en-GB" dirty="0"/>
              <a:t> </a:t>
            </a:r>
            <a:r>
              <a:rPr lang="en-US" dirty="0"/>
              <a:t>teaching reading, writing and arithmetic they are sometimes distrustful</a:t>
            </a:r>
            <a:r>
              <a:rPr lang="en-GB" dirty="0"/>
              <a:t> </a:t>
            </a:r>
            <a:r>
              <a:rPr lang="en-US" dirty="0"/>
              <a:t>in a weird way … they accept it is important you need to learn reading,</a:t>
            </a:r>
            <a:r>
              <a:rPr lang="en-GB" dirty="0"/>
              <a:t> </a:t>
            </a:r>
            <a:r>
              <a:rPr lang="en-US" dirty="0"/>
              <a:t>if you receive a bill or something through the post you need to know</a:t>
            </a:r>
            <a:r>
              <a:rPr lang="en-GB" dirty="0"/>
              <a:t> </a:t>
            </a:r>
            <a:r>
              <a:rPr lang="en-US" dirty="0"/>
              <a:t>clearly understand what you are reading … even if you try to give</a:t>
            </a:r>
            <a:r>
              <a:rPr lang="en-GB" dirty="0"/>
              <a:t> </a:t>
            </a:r>
            <a:r>
              <a:rPr lang="en-US" dirty="0"/>
              <a:t>instances … they are mistrustful.’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0</TotalTime>
  <Words>628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Schoolbook</vt:lpstr>
      <vt:lpstr>Chalkboard</vt:lpstr>
      <vt:lpstr>Monotype Sorts</vt:lpstr>
      <vt:lpstr>Wingdings</vt:lpstr>
      <vt:lpstr>Wingdings 2</vt:lpstr>
      <vt:lpstr>Oriel</vt:lpstr>
      <vt:lpstr>There is more to it than Disadvantage</vt:lpstr>
      <vt:lpstr>Research Background</vt:lpstr>
      <vt:lpstr>Research Questions</vt:lpstr>
      <vt:lpstr>Pre-conception before Fieldwork</vt:lpstr>
      <vt:lpstr>The School &amp; Area</vt:lpstr>
      <vt:lpstr>Teacher Voices</vt:lpstr>
      <vt:lpstr>PowerPoint Presentation</vt:lpstr>
      <vt:lpstr>The Mainstream Classrooms</vt:lpstr>
      <vt:lpstr>Teacher Voice</vt:lpstr>
      <vt:lpstr>Teacher Voice</vt:lpstr>
      <vt:lpstr>EAL Unit</vt:lpstr>
      <vt:lpstr>Worlds Apart?</vt:lpstr>
      <vt:lpstr>Worlds Apart?</vt:lpstr>
      <vt:lpstr>Obstacles—The Same Difference?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more to it than Disadvantage</dc:title>
  <dc:creator>User Services</dc:creator>
  <cp:lastModifiedBy>Leigh Bunton</cp:lastModifiedBy>
  <cp:revision>7</cp:revision>
  <dcterms:created xsi:type="dcterms:W3CDTF">2011-11-22T11:18:45Z</dcterms:created>
  <dcterms:modified xsi:type="dcterms:W3CDTF">2021-09-29T14:49:31Z</dcterms:modified>
</cp:coreProperties>
</file>