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5"/>
  </p:notesMasterIdLst>
  <p:handoutMasterIdLst>
    <p:handoutMasterId r:id="rId26"/>
  </p:handoutMasterIdLst>
  <p:sldIdLst>
    <p:sldId id="256" r:id="rId2"/>
    <p:sldId id="324" r:id="rId3"/>
    <p:sldId id="305" r:id="rId4"/>
    <p:sldId id="325" r:id="rId5"/>
    <p:sldId id="282" r:id="rId6"/>
    <p:sldId id="326" r:id="rId7"/>
    <p:sldId id="327" r:id="rId8"/>
    <p:sldId id="328" r:id="rId9"/>
    <p:sldId id="307" r:id="rId10"/>
    <p:sldId id="330" r:id="rId11"/>
    <p:sldId id="329" r:id="rId12"/>
    <p:sldId id="291" r:id="rId13"/>
    <p:sldId id="301" r:id="rId14"/>
    <p:sldId id="312" r:id="rId15"/>
    <p:sldId id="309" r:id="rId16"/>
    <p:sldId id="310" r:id="rId17"/>
    <p:sldId id="331" r:id="rId18"/>
    <p:sldId id="313" r:id="rId19"/>
    <p:sldId id="315" r:id="rId20"/>
    <p:sldId id="316" r:id="rId21"/>
    <p:sldId id="318" r:id="rId22"/>
    <p:sldId id="288" r:id="rId23"/>
    <p:sldId id="294" r:id="rId24"/>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98" autoAdjust="0"/>
    <p:restoredTop sz="86809" autoAdjust="0"/>
  </p:normalViewPr>
  <p:slideViewPr>
    <p:cSldViewPr>
      <p:cViewPr varScale="1">
        <p:scale>
          <a:sx n="62" d="100"/>
          <a:sy n="62" d="100"/>
        </p:scale>
        <p:origin x="148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MD20\MD20%20by%20ag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MD20\MD20%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students in school* tri 1 2012/13</a:t>
            </a:r>
          </a:p>
        </c:rich>
      </c:tx>
      <c:overlay val="0"/>
    </c:title>
    <c:autoTitleDeleted val="0"/>
    <c:plotArea>
      <c:layout/>
      <c:pieChart>
        <c:varyColors val="1"/>
        <c:ser>
          <c:idx val="0"/>
          <c:order val="0"/>
          <c:tx>
            <c:strRef>
              <c:f>'2012-13'!$B$1</c:f>
              <c:strCache>
                <c:ptCount val="1"/>
                <c:pt idx="0">
                  <c:v>students in school tri 1 2012/13</c:v>
                </c:pt>
              </c:strCache>
            </c:strRef>
          </c:tx>
          <c:dPt>
            <c:idx val="0"/>
            <c:bubble3D val="0"/>
            <c:spPr>
              <a:solidFill>
                <a:srgbClr val="FFFF00"/>
              </a:solidFill>
            </c:spPr>
            <c:extLst>
              <c:ext xmlns:c16="http://schemas.microsoft.com/office/drawing/2014/chart" uri="{C3380CC4-5D6E-409C-BE32-E72D297353CC}">
                <c16:uniqueId val="{00000000-8B14-4F1F-9993-6389B0E4FE5B}"/>
              </c:ext>
            </c:extLst>
          </c:dPt>
          <c:dPt>
            <c:idx val="1"/>
            <c:bubble3D val="0"/>
            <c:spPr>
              <a:solidFill>
                <a:srgbClr val="FF0000"/>
              </a:solidFill>
            </c:spPr>
            <c:extLst>
              <c:ext xmlns:c16="http://schemas.microsoft.com/office/drawing/2014/chart" uri="{C3380CC4-5D6E-409C-BE32-E72D297353CC}">
                <c16:uniqueId val="{00000001-8B14-4F1F-9993-6389B0E4FE5B}"/>
              </c:ext>
            </c:extLst>
          </c:dPt>
          <c:dPt>
            <c:idx val="2"/>
            <c:bubble3D val="0"/>
            <c:spPr>
              <a:solidFill>
                <a:srgbClr val="968DB1"/>
              </a:solidFill>
            </c:spPr>
            <c:extLst>
              <c:ext xmlns:c16="http://schemas.microsoft.com/office/drawing/2014/chart" uri="{C3380CC4-5D6E-409C-BE32-E72D297353CC}">
                <c16:uniqueId val="{00000002-8B14-4F1F-9993-6389B0E4FE5B}"/>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'2012-13'!$A$2:$A$4</c:f>
              <c:strCache>
                <c:ptCount val="3"/>
                <c:pt idx="0">
                  <c:v>MD20</c:v>
                </c:pt>
                <c:pt idx="1">
                  <c:v>MD40</c:v>
                </c:pt>
                <c:pt idx="2">
                  <c:v>Others </c:v>
                </c:pt>
              </c:strCache>
            </c:strRef>
          </c:cat>
          <c:val>
            <c:numRef>
              <c:f>'2012-13'!$B$2:$B$4</c:f>
              <c:numCache>
                <c:formatCode>General</c:formatCode>
                <c:ptCount val="3"/>
                <c:pt idx="0">
                  <c:v>815</c:v>
                </c:pt>
                <c:pt idx="1">
                  <c:v>1314</c:v>
                </c:pt>
                <c:pt idx="2">
                  <c:v>2217</c:v>
                </c:pt>
              </c:numCache>
            </c:numRef>
          </c:val>
          <c:extLst>
            <c:ext xmlns:c16="http://schemas.microsoft.com/office/drawing/2014/chart" uri="{C3380CC4-5D6E-409C-BE32-E72D297353CC}">
              <c16:uniqueId val="{00000003-8B14-4F1F-9993-6389B0E4FE5B}"/>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a:pPr>
            <a:r>
              <a:rPr lang="en-US"/>
              <a:t>MD20 students by age</a:t>
            </a:r>
          </a:p>
        </c:rich>
      </c:tx>
      <c:overlay val="0"/>
    </c:title>
    <c:autoTitleDeleted val="0"/>
    <c:plotArea>
      <c:layout/>
      <c:pieChart>
        <c:varyColors val="1"/>
        <c:ser>
          <c:idx val="0"/>
          <c:order val="0"/>
          <c:tx>
            <c:strRef>
              <c:f>Sheet1!$B$27</c:f>
              <c:strCache>
                <c:ptCount val="1"/>
                <c:pt idx="0">
                  <c:v>students</c:v>
                </c:pt>
              </c:strCache>
            </c:strRef>
          </c:tx>
          <c:dPt>
            <c:idx val="0"/>
            <c:bubble3D val="0"/>
            <c:spPr>
              <a:solidFill>
                <a:srgbClr val="FFFF00"/>
              </a:solidFill>
            </c:spPr>
            <c:extLst>
              <c:ext xmlns:c16="http://schemas.microsoft.com/office/drawing/2014/chart" uri="{C3380CC4-5D6E-409C-BE32-E72D297353CC}">
                <c16:uniqueId val="{00000000-7976-4870-9B6F-D972FE21D110}"/>
              </c:ext>
            </c:extLst>
          </c:dPt>
          <c:dPt>
            <c:idx val="1"/>
            <c:bubble3D val="0"/>
            <c:spPr>
              <a:solidFill>
                <a:srgbClr val="FDBC03"/>
              </a:solidFill>
            </c:spPr>
            <c:extLst>
              <c:ext xmlns:c16="http://schemas.microsoft.com/office/drawing/2014/chart" uri="{C3380CC4-5D6E-409C-BE32-E72D297353CC}">
                <c16:uniqueId val="{00000001-7976-4870-9B6F-D972FE21D110}"/>
              </c:ext>
            </c:extLst>
          </c:dPt>
          <c:dPt>
            <c:idx val="2"/>
            <c:bubble3D val="0"/>
            <c:spPr>
              <a:solidFill>
                <a:srgbClr val="FFFF89"/>
              </a:solidFill>
            </c:spPr>
            <c:extLst>
              <c:ext xmlns:c16="http://schemas.microsoft.com/office/drawing/2014/chart" uri="{C3380CC4-5D6E-409C-BE32-E72D297353CC}">
                <c16:uniqueId val="{00000002-7976-4870-9B6F-D972FE21D110}"/>
              </c:ext>
            </c:extLst>
          </c:dPt>
          <c:dPt>
            <c:idx val="3"/>
            <c:bubble3D val="0"/>
            <c:spPr>
              <a:solidFill>
                <a:srgbClr val="E23D22"/>
              </a:solidFill>
            </c:spPr>
            <c:extLst>
              <c:ext xmlns:c16="http://schemas.microsoft.com/office/drawing/2014/chart" uri="{C3380CC4-5D6E-409C-BE32-E72D297353CC}">
                <c16:uniqueId val="{00000003-7976-4870-9B6F-D972FE21D110}"/>
              </c:ext>
            </c:extLst>
          </c:dPt>
          <c:dPt>
            <c:idx val="4"/>
            <c:bubble3D val="0"/>
            <c:spPr>
              <a:solidFill>
                <a:srgbClr val="F95D07"/>
              </a:solidFill>
            </c:spPr>
            <c:extLst>
              <c:ext xmlns:c16="http://schemas.microsoft.com/office/drawing/2014/chart" uri="{C3380CC4-5D6E-409C-BE32-E72D297353CC}">
                <c16:uniqueId val="{00000004-7976-4870-9B6F-D972FE21D110}"/>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Sheet1!$A$28:$A$32</c:f>
              <c:strCache>
                <c:ptCount val="5"/>
                <c:pt idx="0">
                  <c:v>17-20</c:v>
                </c:pt>
                <c:pt idx="1">
                  <c:v>21-25</c:v>
                </c:pt>
                <c:pt idx="2">
                  <c:v>26-30</c:v>
                </c:pt>
                <c:pt idx="3">
                  <c:v>31-35</c:v>
                </c:pt>
                <c:pt idx="4">
                  <c:v>36-56</c:v>
                </c:pt>
              </c:strCache>
            </c:strRef>
          </c:cat>
          <c:val>
            <c:numRef>
              <c:f>Sheet1!$B$28:$B$32</c:f>
              <c:numCache>
                <c:formatCode>General</c:formatCode>
                <c:ptCount val="5"/>
                <c:pt idx="0">
                  <c:v>134</c:v>
                </c:pt>
                <c:pt idx="1">
                  <c:v>320</c:v>
                </c:pt>
                <c:pt idx="2">
                  <c:v>234</c:v>
                </c:pt>
                <c:pt idx="3">
                  <c:v>91</c:v>
                </c:pt>
                <c:pt idx="4">
                  <c:v>133</c:v>
                </c:pt>
              </c:numCache>
            </c:numRef>
          </c:val>
          <c:extLst>
            <c:ext xmlns:c16="http://schemas.microsoft.com/office/drawing/2014/chart" uri="{C3380CC4-5D6E-409C-BE32-E72D297353CC}">
              <c16:uniqueId val="{00000005-7976-4870-9B6F-D972FE21D110}"/>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81298753280839964"/>
          <c:y val="0.33463072324292886"/>
          <c:w val="0.17034580052493467"/>
          <c:h val="0.44636373578302718"/>
        </c:manualLayout>
      </c:layout>
      <c:overlay val="0"/>
    </c:legend>
    <c:plotVisOnly val="1"/>
    <c:dispBlanksAs val="zero"/>
    <c:showDLblsOverMax val="0"/>
  </c:chart>
  <c:spPr>
    <a:solidFill>
      <a:srgbClr val="E8E8E8"/>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Workshop</a:t>
            </a:r>
            <a:r>
              <a:rPr lang="en-US" baseline="0" dirty="0"/>
              <a:t> attendance*</a:t>
            </a:r>
            <a:r>
              <a:rPr lang="en-US" dirty="0"/>
              <a:t> tri 2 2012/13</a:t>
            </a:r>
          </a:p>
        </c:rich>
      </c:tx>
      <c:overlay val="0"/>
    </c:title>
    <c:autoTitleDeleted val="0"/>
    <c:plotArea>
      <c:layout/>
      <c:pieChart>
        <c:varyColors val="1"/>
        <c:ser>
          <c:idx val="0"/>
          <c:order val="0"/>
          <c:tx>
            <c:strRef>
              <c:f>'2012-13'!$B$89</c:f>
              <c:strCache>
                <c:ptCount val="1"/>
                <c:pt idx="0">
                  <c:v>workshop tri 2 2012/13</c:v>
                </c:pt>
              </c:strCache>
            </c:strRef>
          </c:tx>
          <c:dPt>
            <c:idx val="0"/>
            <c:bubble3D val="0"/>
            <c:spPr>
              <a:solidFill>
                <a:srgbClr val="FFFF00"/>
              </a:solidFill>
            </c:spPr>
            <c:extLst>
              <c:ext xmlns:c16="http://schemas.microsoft.com/office/drawing/2014/chart" uri="{C3380CC4-5D6E-409C-BE32-E72D297353CC}">
                <c16:uniqueId val="{00000000-F11C-47E6-B9DA-C55B9E78FD14}"/>
              </c:ext>
            </c:extLst>
          </c:dPt>
          <c:dPt>
            <c:idx val="1"/>
            <c:bubble3D val="0"/>
            <c:spPr>
              <a:solidFill>
                <a:srgbClr val="FF0000"/>
              </a:solidFill>
            </c:spPr>
            <c:extLst>
              <c:ext xmlns:c16="http://schemas.microsoft.com/office/drawing/2014/chart" uri="{C3380CC4-5D6E-409C-BE32-E72D297353CC}">
                <c16:uniqueId val="{00000001-F11C-47E6-B9DA-C55B9E78FD14}"/>
              </c:ext>
            </c:extLst>
          </c:dPt>
          <c:dPt>
            <c:idx val="2"/>
            <c:bubble3D val="0"/>
            <c:spPr>
              <a:solidFill>
                <a:srgbClr val="968DB1"/>
              </a:solidFill>
            </c:spPr>
            <c:extLst>
              <c:ext xmlns:c16="http://schemas.microsoft.com/office/drawing/2014/chart" uri="{C3380CC4-5D6E-409C-BE32-E72D297353CC}">
                <c16:uniqueId val="{00000002-F11C-47E6-B9DA-C55B9E78FD14}"/>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'2012-13'!$A$95:$A$97</c:f>
              <c:strCache>
                <c:ptCount val="3"/>
                <c:pt idx="0">
                  <c:v>MD20</c:v>
                </c:pt>
                <c:pt idx="1">
                  <c:v>MD40</c:v>
                </c:pt>
                <c:pt idx="2">
                  <c:v>Others</c:v>
                </c:pt>
              </c:strCache>
            </c:strRef>
          </c:cat>
          <c:val>
            <c:numRef>
              <c:f>'2012-13'!$B$90:$B$92</c:f>
              <c:numCache>
                <c:formatCode>General</c:formatCode>
                <c:ptCount val="3"/>
                <c:pt idx="0">
                  <c:v>98</c:v>
                </c:pt>
                <c:pt idx="1">
                  <c:v>62</c:v>
                </c:pt>
                <c:pt idx="2">
                  <c:v>289</c:v>
                </c:pt>
              </c:numCache>
            </c:numRef>
          </c:val>
          <c:extLst>
            <c:ext xmlns:c16="http://schemas.microsoft.com/office/drawing/2014/chart" uri="{C3380CC4-5D6E-409C-BE32-E72D297353CC}">
              <c16:uniqueId val="{00000003-F11C-47E6-B9DA-C55B9E78FD14}"/>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Workshop</a:t>
            </a:r>
            <a:r>
              <a:rPr lang="en-GB" baseline="0" dirty="0"/>
              <a:t> attendance*</a:t>
            </a:r>
            <a:r>
              <a:rPr lang="en-GB" dirty="0"/>
              <a:t> tri 1 2012/13</a:t>
            </a:r>
          </a:p>
        </c:rich>
      </c:tx>
      <c:overlay val="0"/>
    </c:title>
    <c:autoTitleDeleted val="0"/>
    <c:plotArea>
      <c:layout/>
      <c:pieChart>
        <c:varyColors val="1"/>
        <c:ser>
          <c:idx val="0"/>
          <c:order val="0"/>
          <c:tx>
            <c:strRef>
              <c:f>'2012-13'!$B$19</c:f>
              <c:strCache>
                <c:ptCount val="1"/>
                <c:pt idx="0">
                  <c:v>workshop attendance tri 1 2012/13</c:v>
                </c:pt>
              </c:strCache>
            </c:strRef>
          </c:tx>
          <c:dPt>
            <c:idx val="0"/>
            <c:bubble3D val="0"/>
            <c:spPr>
              <a:solidFill>
                <a:srgbClr val="FFFF00"/>
              </a:solidFill>
            </c:spPr>
            <c:extLst>
              <c:ext xmlns:c16="http://schemas.microsoft.com/office/drawing/2014/chart" uri="{C3380CC4-5D6E-409C-BE32-E72D297353CC}">
                <c16:uniqueId val="{00000000-A528-48BF-AF9A-BA14CAAE39CD}"/>
              </c:ext>
            </c:extLst>
          </c:dPt>
          <c:dPt>
            <c:idx val="1"/>
            <c:bubble3D val="0"/>
            <c:spPr>
              <a:solidFill>
                <a:srgbClr val="FF0000"/>
              </a:solidFill>
            </c:spPr>
            <c:extLst>
              <c:ext xmlns:c16="http://schemas.microsoft.com/office/drawing/2014/chart" uri="{C3380CC4-5D6E-409C-BE32-E72D297353CC}">
                <c16:uniqueId val="{00000001-A528-48BF-AF9A-BA14CAAE39CD}"/>
              </c:ext>
            </c:extLst>
          </c:dPt>
          <c:dPt>
            <c:idx val="2"/>
            <c:bubble3D val="0"/>
            <c:spPr>
              <a:solidFill>
                <a:srgbClr val="968DB1"/>
              </a:solidFill>
            </c:spPr>
            <c:extLst>
              <c:ext xmlns:c16="http://schemas.microsoft.com/office/drawing/2014/chart" uri="{C3380CC4-5D6E-409C-BE32-E72D297353CC}">
                <c16:uniqueId val="{00000002-A528-48BF-AF9A-BA14CAAE39CD}"/>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'2012-13'!$A$20:$A$22</c:f>
              <c:strCache>
                <c:ptCount val="3"/>
                <c:pt idx="0">
                  <c:v>MD20</c:v>
                </c:pt>
                <c:pt idx="1">
                  <c:v>MD40</c:v>
                </c:pt>
                <c:pt idx="2">
                  <c:v>Others</c:v>
                </c:pt>
              </c:strCache>
            </c:strRef>
          </c:cat>
          <c:val>
            <c:numRef>
              <c:f>'2012-13'!$B$20:$B$22</c:f>
              <c:numCache>
                <c:formatCode>General</c:formatCode>
                <c:ptCount val="3"/>
                <c:pt idx="0">
                  <c:v>82</c:v>
                </c:pt>
                <c:pt idx="1">
                  <c:v>28</c:v>
                </c:pt>
                <c:pt idx="2">
                  <c:v>209</c:v>
                </c:pt>
              </c:numCache>
            </c:numRef>
          </c:val>
          <c:extLst>
            <c:ext xmlns:c16="http://schemas.microsoft.com/office/drawing/2014/chart" uri="{C3380CC4-5D6E-409C-BE32-E72D297353CC}">
              <c16:uniqueId val="{00000003-A528-48BF-AF9A-BA14CAAE39CD}"/>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1:1 attendance*</a:t>
            </a:r>
            <a:r>
              <a:rPr lang="en-US" baseline="0" dirty="0"/>
              <a:t> </a:t>
            </a:r>
            <a:r>
              <a:rPr lang="en-US" dirty="0"/>
              <a:t>tri 1 2012/13</a:t>
            </a:r>
          </a:p>
        </c:rich>
      </c:tx>
      <c:overlay val="0"/>
    </c:title>
    <c:autoTitleDeleted val="0"/>
    <c:plotArea>
      <c:layout/>
      <c:pieChart>
        <c:varyColors val="1"/>
        <c:ser>
          <c:idx val="0"/>
          <c:order val="0"/>
          <c:tx>
            <c:strRef>
              <c:f>'2012-13'!$B$36</c:f>
              <c:strCache>
                <c:ptCount val="1"/>
                <c:pt idx="0">
                  <c:v>1:1 attendance tri 1 2012/13</c:v>
                </c:pt>
              </c:strCache>
            </c:strRef>
          </c:tx>
          <c:dPt>
            <c:idx val="0"/>
            <c:bubble3D val="0"/>
            <c:spPr>
              <a:solidFill>
                <a:srgbClr val="FFFF00"/>
              </a:solidFill>
            </c:spPr>
            <c:extLst>
              <c:ext xmlns:c16="http://schemas.microsoft.com/office/drawing/2014/chart" uri="{C3380CC4-5D6E-409C-BE32-E72D297353CC}">
                <c16:uniqueId val="{00000000-D222-4498-96A9-939683BBF6C2}"/>
              </c:ext>
            </c:extLst>
          </c:dPt>
          <c:dPt>
            <c:idx val="1"/>
            <c:bubble3D val="0"/>
            <c:spPr>
              <a:solidFill>
                <a:srgbClr val="FF0000"/>
              </a:solidFill>
            </c:spPr>
            <c:extLst>
              <c:ext xmlns:c16="http://schemas.microsoft.com/office/drawing/2014/chart" uri="{C3380CC4-5D6E-409C-BE32-E72D297353CC}">
                <c16:uniqueId val="{00000001-D222-4498-96A9-939683BBF6C2}"/>
              </c:ext>
            </c:extLst>
          </c:dPt>
          <c:dPt>
            <c:idx val="2"/>
            <c:bubble3D val="0"/>
            <c:spPr>
              <a:solidFill>
                <a:srgbClr val="968DB1"/>
              </a:solidFill>
            </c:spPr>
            <c:extLst>
              <c:ext xmlns:c16="http://schemas.microsoft.com/office/drawing/2014/chart" uri="{C3380CC4-5D6E-409C-BE32-E72D297353CC}">
                <c16:uniqueId val="{00000002-D222-4498-96A9-939683BBF6C2}"/>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'2012-13'!$A$37:$A$39</c:f>
              <c:strCache>
                <c:ptCount val="3"/>
                <c:pt idx="0">
                  <c:v>MD20</c:v>
                </c:pt>
                <c:pt idx="1">
                  <c:v>MD40</c:v>
                </c:pt>
                <c:pt idx="2">
                  <c:v>Others</c:v>
                </c:pt>
              </c:strCache>
            </c:strRef>
          </c:cat>
          <c:val>
            <c:numRef>
              <c:f>'2012-13'!$B$37:$B$39</c:f>
              <c:numCache>
                <c:formatCode>General</c:formatCode>
                <c:ptCount val="3"/>
                <c:pt idx="0">
                  <c:v>28</c:v>
                </c:pt>
                <c:pt idx="1">
                  <c:v>25</c:v>
                </c:pt>
                <c:pt idx="2">
                  <c:v>87</c:v>
                </c:pt>
              </c:numCache>
            </c:numRef>
          </c:val>
          <c:extLst>
            <c:ext xmlns:c16="http://schemas.microsoft.com/office/drawing/2014/chart" uri="{C3380CC4-5D6E-409C-BE32-E72D297353CC}">
              <c16:uniqueId val="{00000003-D222-4498-96A9-939683BBF6C2}"/>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dirty="0"/>
              <a:t>1:1 attendance* tri 2 2012/13</a:t>
            </a:r>
          </a:p>
        </c:rich>
      </c:tx>
      <c:overlay val="0"/>
    </c:title>
    <c:autoTitleDeleted val="0"/>
    <c:plotArea>
      <c:layout/>
      <c:pieChart>
        <c:varyColors val="1"/>
        <c:ser>
          <c:idx val="0"/>
          <c:order val="0"/>
          <c:tx>
            <c:strRef>
              <c:f>'2012-13'!$B$54</c:f>
              <c:strCache>
                <c:ptCount val="1"/>
                <c:pt idx="0">
                  <c:v>1:1 attendance tri 2 2012/13</c:v>
                </c:pt>
              </c:strCache>
            </c:strRef>
          </c:tx>
          <c:dPt>
            <c:idx val="0"/>
            <c:bubble3D val="0"/>
            <c:spPr>
              <a:solidFill>
                <a:srgbClr val="FFFF00"/>
              </a:solidFill>
            </c:spPr>
            <c:extLst>
              <c:ext xmlns:c16="http://schemas.microsoft.com/office/drawing/2014/chart" uri="{C3380CC4-5D6E-409C-BE32-E72D297353CC}">
                <c16:uniqueId val="{00000000-307E-4124-80BA-B8487E3DC6BC}"/>
              </c:ext>
            </c:extLst>
          </c:dPt>
          <c:dPt>
            <c:idx val="1"/>
            <c:bubble3D val="0"/>
            <c:spPr>
              <a:solidFill>
                <a:srgbClr val="FF0000"/>
              </a:solidFill>
            </c:spPr>
            <c:extLst>
              <c:ext xmlns:c16="http://schemas.microsoft.com/office/drawing/2014/chart" uri="{C3380CC4-5D6E-409C-BE32-E72D297353CC}">
                <c16:uniqueId val="{00000001-307E-4124-80BA-B8487E3DC6BC}"/>
              </c:ext>
            </c:extLst>
          </c:dPt>
          <c:dPt>
            <c:idx val="2"/>
            <c:bubble3D val="0"/>
            <c:spPr>
              <a:solidFill>
                <a:srgbClr val="968DB1"/>
              </a:solidFill>
            </c:spPr>
            <c:extLst>
              <c:ext xmlns:c16="http://schemas.microsoft.com/office/drawing/2014/chart" uri="{C3380CC4-5D6E-409C-BE32-E72D297353CC}">
                <c16:uniqueId val="{00000002-307E-4124-80BA-B8487E3DC6BC}"/>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'2012-13'!$A$55:$A$57</c:f>
              <c:strCache>
                <c:ptCount val="3"/>
                <c:pt idx="0">
                  <c:v>MD20</c:v>
                </c:pt>
                <c:pt idx="1">
                  <c:v>MD40</c:v>
                </c:pt>
                <c:pt idx="2">
                  <c:v>Others</c:v>
                </c:pt>
              </c:strCache>
            </c:strRef>
          </c:cat>
          <c:val>
            <c:numRef>
              <c:f>'2012-13'!$B$55:$B$57</c:f>
              <c:numCache>
                <c:formatCode>General</c:formatCode>
                <c:ptCount val="3"/>
                <c:pt idx="0">
                  <c:v>32</c:v>
                </c:pt>
                <c:pt idx="1">
                  <c:v>13</c:v>
                </c:pt>
                <c:pt idx="2">
                  <c:v>85</c:v>
                </c:pt>
              </c:numCache>
            </c:numRef>
          </c:val>
          <c:extLst>
            <c:ext xmlns:c16="http://schemas.microsoft.com/office/drawing/2014/chart" uri="{C3380CC4-5D6E-409C-BE32-E72D297353CC}">
              <c16:uniqueId val="{00000003-307E-4124-80BA-B8487E3DC6BC}"/>
            </c:ext>
          </c:extLst>
        </c:ser>
        <c:dLbls>
          <c:showLegendKey val="0"/>
          <c:showVal val="0"/>
          <c:showCatName val="0"/>
          <c:showSerName val="0"/>
          <c:showPercent val="1"/>
          <c:showBubbleSize val="0"/>
          <c:showLeaderLines val="1"/>
        </c:dLbls>
        <c:firstSliceAng val="0"/>
      </c:pieChart>
    </c:plotArea>
    <c:legend>
      <c:legendPos val="t"/>
      <c:overlay val="0"/>
    </c:legend>
    <c:plotVisOnly val="1"/>
    <c:dispBlanksAs val="zero"/>
    <c:showDLblsOverMax val="0"/>
  </c:chart>
  <c:spPr>
    <a:solidFill>
      <a:srgbClr val="E8E8E8"/>
    </a:solidFill>
    <a:ln>
      <a:solidFill>
        <a:srgbClr val="7030A0"/>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A26AF-DACF-4BD8-AE1A-3173E711E4A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C7BB248A-04D1-4ED8-8F91-2D95F812B788}">
      <dgm:prSet/>
      <dgm:spPr/>
      <dgm:t>
        <a:bodyPr/>
        <a:lstStyle/>
        <a:p>
          <a:pPr rtl="0"/>
          <a:r>
            <a:rPr lang="en-GB" i="1" dirty="0"/>
            <a:t>What works? </a:t>
          </a:r>
          <a:r>
            <a:rPr lang="en-GB" dirty="0"/>
            <a:t>(Thomas, 2012)</a:t>
          </a:r>
        </a:p>
      </dgm:t>
    </dgm:pt>
    <dgm:pt modelId="{9D1A810C-E763-4B10-AA62-A2C86022F54C}" type="parTrans" cxnId="{E59DAF7C-C275-483C-8272-0FA9A40D36B6}">
      <dgm:prSet/>
      <dgm:spPr/>
      <dgm:t>
        <a:bodyPr/>
        <a:lstStyle/>
        <a:p>
          <a:endParaRPr lang="en-GB"/>
        </a:p>
      </dgm:t>
    </dgm:pt>
    <dgm:pt modelId="{351BABED-C1D6-4D31-ADEE-444079029714}" type="sibTrans" cxnId="{E59DAF7C-C275-483C-8272-0FA9A40D36B6}">
      <dgm:prSet/>
      <dgm:spPr/>
      <dgm:t>
        <a:bodyPr/>
        <a:lstStyle/>
        <a:p>
          <a:endParaRPr lang="en-GB"/>
        </a:p>
      </dgm:t>
    </dgm:pt>
    <dgm:pt modelId="{3A2C5EDF-BA42-4837-BE2E-01D66A529398}">
      <dgm:prSet/>
      <dgm:spPr/>
      <dgm:t>
        <a:bodyPr/>
        <a:lstStyle/>
        <a:p>
          <a:pPr rtl="0"/>
          <a:r>
            <a:rPr lang="en-GB" dirty="0"/>
            <a:t>Opt out approach</a:t>
          </a:r>
        </a:p>
      </dgm:t>
    </dgm:pt>
    <dgm:pt modelId="{C73B17C3-D148-4D1B-A62C-9199A89AF5BB}" type="parTrans" cxnId="{FD23E840-40AE-4055-B690-9F20A5FF641A}">
      <dgm:prSet/>
      <dgm:spPr/>
      <dgm:t>
        <a:bodyPr/>
        <a:lstStyle/>
        <a:p>
          <a:endParaRPr lang="en-GB"/>
        </a:p>
      </dgm:t>
    </dgm:pt>
    <dgm:pt modelId="{AEBC72AE-21A4-499C-B32F-A139A8D54D6B}" type="sibTrans" cxnId="{FD23E840-40AE-4055-B690-9F20A5FF641A}">
      <dgm:prSet/>
      <dgm:spPr/>
      <dgm:t>
        <a:bodyPr/>
        <a:lstStyle/>
        <a:p>
          <a:endParaRPr lang="en-GB"/>
        </a:p>
      </dgm:t>
    </dgm:pt>
    <dgm:pt modelId="{ED8DDCE0-16DC-4072-A883-984A3FCE8B34}">
      <dgm:prSet/>
      <dgm:spPr/>
      <dgm:t>
        <a:bodyPr/>
        <a:lstStyle/>
        <a:p>
          <a:pPr rtl="0"/>
          <a:r>
            <a:rPr lang="en-GB" dirty="0"/>
            <a:t>Collaborative/Proactive</a:t>
          </a:r>
        </a:p>
      </dgm:t>
    </dgm:pt>
    <dgm:pt modelId="{F792A190-AC28-4B1D-A13D-0B9F2361F066}" type="parTrans" cxnId="{454D5B07-E503-4A5B-8CD7-8082C1995C34}">
      <dgm:prSet/>
      <dgm:spPr/>
      <dgm:t>
        <a:bodyPr/>
        <a:lstStyle/>
        <a:p>
          <a:endParaRPr lang="en-GB"/>
        </a:p>
      </dgm:t>
    </dgm:pt>
    <dgm:pt modelId="{E090F16C-EC72-4308-B04E-89CA7EFDF8A1}" type="sibTrans" cxnId="{454D5B07-E503-4A5B-8CD7-8082C1995C34}">
      <dgm:prSet/>
      <dgm:spPr/>
      <dgm:t>
        <a:bodyPr/>
        <a:lstStyle/>
        <a:p>
          <a:endParaRPr lang="en-GB"/>
        </a:p>
      </dgm:t>
    </dgm:pt>
    <dgm:pt modelId="{905B3717-D077-46D6-8D49-CD90D28CAA41}">
      <dgm:prSet/>
      <dgm:spPr/>
      <dgm:t>
        <a:bodyPr/>
        <a:lstStyle/>
        <a:p>
          <a:pPr rtl="0"/>
          <a:r>
            <a:rPr lang="en-GB" dirty="0"/>
            <a:t>Mainstream supplemented by targeted approaches</a:t>
          </a:r>
        </a:p>
      </dgm:t>
    </dgm:pt>
    <dgm:pt modelId="{8D47487F-94C9-4F28-BD7A-44E5CC890221}" type="parTrans" cxnId="{9AA0655B-0CFA-4A70-9CF3-4C7AFB38A60D}">
      <dgm:prSet/>
      <dgm:spPr/>
      <dgm:t>
        <a:bodyPr/>
        <a:lstStyle/>
        <a:p>
          <a:endParaRPr lang="en-GB"/>
        </a:p>
      </dgm:t>
    </dgm:pt>
    <dgm:pt modelId="{C7FB7554-4652-4500-8464-5B7CAFE9F51B}" type="sibTrans" cxnId="{9AA0655B-0CFA-4A70-9CF3-4C7AFB38A60D}">
      <dgm:prSet/>
      <dgm:spPr/>
      <dgm:t>
        <a:bodyPr/>
        <a:lstStyle/>
        <a:p>
          <a:endParaRPr lang="en-GB"/>
        </a:p>
      </dgm:t>
    </dgm:pt>
    <dgm:pt modelId="{D980EB27-E4C2-45EA-8122-0CC0B250A21A}">
      <dgm:prSet/>
      <dgm:spPr/>
      <dgm:t>
        <a:bodyPr/>
        <a:lstStyle/>
        <a:p>
          <a:pPr rtl="0"/>
          <a:r>
            <a:rPr lang="en-GB"/>
            <a:t>Buttle UK </a:t>
          </a:r>
        </a:p>
      </dgm:t>
    </dgm:pt>
    <dgm:pt modelId="{9E03829E-972B-4969-A4F8-461686C37358}" type="parTrans" cxnId="{B41C7BFF-D331-47B2-9B49-AA33082B104B}">
      <dgm:prSet/>
      <dgm:spPr/>
      <dgm:t>
        <a:bodyPr/>
        <a:lstStyle/>
        <a:p>
          <a:endParaRPr lang="en-GB"/>
        </a:p>
      </dgm:t>
    </dgm:pt>
    <dgm:pt modelId="{351EBB3D-67A3-49D9-BF03-611251AC46DD}" type="sibTrans" cxnId="{B41C7BFF-D331-47B2-9B49-AA33082B104B}">
      <dgm:prSet/>
      <dgm:spPr/>
      <dgm:t>
        <a:bodyPr/>
        <a:lstStyle/>
        <a:p>
          <a:endParaRPr lang="en-GB"/>
        </a:p>
      </dgm:t>
    </dgm:pt>
    <dgm:pt modelId="{7006A49D-EF05-4135-9D9A-3B7458A6E0EC}">
      <dgm:prSet/>
      <dgm:spPr/>
      <dgm:t>
        <a:bodyPr/>
        <a:lstStyle/>
        <a:p>
          <a:pPr rtl="0"/>
          <a:r>
            <a:rPr lang="en-GB" b="1" dirty="0"/>
            <a:t>Targeted interventions</a:t>
          </a:r>
          <a:endParaRPr lang="en-GB" dirty="0"/>
        </a:p>
      </dgm:t>
    </dgm:pt>
    <dgm:pt modelId="{3FB9030F-95E7-47E2-A3E0-F6FCB0FF5D6D}" type="parTrans" cxnId="{5B238705-44BE-44CF-9781-7114FE36A6E9}">
      <dgm:prSet/>
      <dgm:spPr/>
      <dgm:t>
        <a:bodyPr/>
        <a:lstStyle/>
        <a:p>
          <a:endParaRPr lang="en-GB"/>
        </a:p>
      </dgm:t>
    </dgm:pt>
    <dgm:pt modelId="{E4C98ADE-8643-4F7F-A898-0E172AFDF43A}" type="sibTrans" cxnId="{5B238705-44BE-44CF-9781-7114FE36A6E9}">
      <dgm:prSet/>
      <dgm:spPr/>
      <dgm:t>
        <a:bodyPr/>
        <a:lstStyle/>
        <a:p>
          <a:endParaRPr lang="en-GB"/>
        </a:p>
      </dgm:t>
    </dgm:pt>
    <dgm:pt modelId="{FA78EB92-D4CA-455A-AA0D-115F39D0B51D}">
      <dgm:prSet/>
      <dgm:spPr/>
      <dgm:t>
        <a:bodyPr/>
        <a:lstStyle/>
        <a:p>
          <a:pPr rtl="0"/>
          <a:r>
            <a:rPr lang="en-GB" dirty="0"/>
            <a:t>Embedding support before crisis occurs </a:t>
          </a:r>
        </a:p>
      </dgm:t>
    </dgm:pt>
    <dgm:pt modelId="{DFB8CD79-BA5D-4155-B00E-9D825E89C217}" type="parTrans" cxnId="{BC965D7F-D176-4C17-8B40-0BADC04557F1}">
      <dgm:prSet/>
      <dgm:spPr/>
      <dgm:t>
        <a:bodyPr/>
        <a:lstStyle/>
        <a:p>
          <a:endParaRPr lang="en-GB"/>
        </a:p>
      </dgm:t>
    </dgm:pt>
    <dgm:pt modelId="{634D1771-0285-485F-B18E-DB66A71632B9}" type="sibTrans" cxnId="{BC965D7F-D176-4C17-8B40-0BADC04557F1}">
      <dgm:prSet/>
      <dgm:spPr/>
      <dgm:t>
        <a:bodyPr/>
        <a:lstStyle/>
        <a:p>
          <a:endParaRPr lang="en-GB"/>
        </a:p>
      </dgm:t>
    </dgm:pt>
    <dgm:pt modelId="{9BE8194C-5311-4F24-92FB-407ECC13EFA2}">
      <dgm:prSet/>
      <dgm:spPr/>
      <dgm:t>
        <a:bodyPr/>
        <a:lstStyle/>
        <a:p>
          <a:pPr rtl="0"/>
          <a:r>
            <a:rPr lang="en-GB" dirty="0"/>
            <a:t>Care Leavers as distinct from other vulnerable groups (David Beards, Scottish Funding Council)</a:t>
          </a:r>
        </a:p>
      </dgm:t>
    </dgm:pt>
    <dgm:pt modelId="{F452B34B-454A-4B72-97AD-D2BDA854D236}" type="parTrans" cxnId="{27503F64-C086-4B79-ACF2-1BF713DDE890}">
      <dgm:prSet/>
      <dgm:spPr/>
      <dgm:t>
        <a:bodyPr/>
        <a:lstStyle/>
        <a:p>
          <a:endParaRPr lang="en-GB"/>
        </a:p>
      </dgm:t>
    </dgm:pt>
    <dgm:pt modelId="{3DFB8166-CC0C-435F-A925-27FC688506F8}" type="sibTrans" cxnId="{27503F64-C086-4B79-ACF2-1BF713DDE890}">
      <dgm:prSet/>
      <dgm:spPr/>
      <dgm:t>
        <a:bodyPr/>
        <a:lstStyle/>
        <a:p>
          <a:endParaRPr lang="en-GB"/>
        </a:p>
      </dgm:t>
    </dgm:pt>
    <dgm:pt modelId="{242DC05C-9039-4C01-A6DC-76E7F80B09F2}" type="pres">
      <dgm:prSet presAssocID="{9F0A26AF-DACF-4BD8-AE1A-3173E711E4A6}" presName="Name0" presStyleCnt="0">
        <dgm:presLayoutVars>
          <dgm:dir/>
          <dgm:animLvl val="lvl"/>
          <dgm:resizeHandles val="exact"/>
        </dgm:presLayoutVars>
      </dgm:prSet>
      <dgm:spPr/>
    </dgm:pt>
    <dgm:pt modelId="{C38EBF2B-AE00-4033-9180-305591D04D4C}" type="pres">
      <dgm:prSet presAssocID="{C7BB248A-04D1-4ED8-8F91-2D95F812B788}" presName="composite" presStyleCnt="0"/>
      <dgm:spPr/>
    </dgm:pt>
    <dgm:pt modelId="{6A0FAC8E-C9A0-49C7-97BD-25D36862057F}" type="pres">
      <dgm:prSet presAssocID="{C7BB248A-04D1-4ED8-8F91-2D95F812B788}" presName="parTx" presStyleLbl="alignNode1" presStyleIdx="0" presStyleCnt="2">
        <dgm:presLayoutVars>
          <dgm:chMax val="0"/>
          <dgm:chPref val="0"/>
          <dgm:bulletEnabled val="1"/>
        </dgm:presLayoutVars>
      </dgm:prSet>
      <dgm:spPr/>
    </dgm:pt>
    <dgm:pt modelId="{00F1C307-DD50-4CCA-BD59-334CE74404F1}" type="pres">
      <dgm:prSet presAssocID="{C7BB248A-04D1-4ED8-8F91-2D95F812B788}" presName="desTx" presStyleLbl="alignAccFollowNode1" presStyleIdx="0" presStyleCnt="2">
        <dgm:presLayoutVars>
          <dgm:bulletEnabled val="1"/>
        </dgm:presLayoutVars>
      </dgm:prSet>
      <dgm:spPr/>
    </dgm:pt>
    <dgm:pt modelId="{5119ECAE-0D65-43D8-BB17-9C40F98EBCFE}" type="pres">
      <dgm:prSet presAssocID="{351BABED-C1D6-4D31-ADEE-444079029714}" presName="space" presStyleCnt="0"/>
      <dgm:spPr/>
    </dgm:pt>
    <dgm:pt modelId="{A0C00990-5A25-430C-BE4D-DF8406D49772}" type="pres">
      <dgm:prSet presAssocID="{D980EB27-E4C2-45EA-8122-0CC0B250A21A}" presName="composite" presStyleCnt="0"/>
      <dgm:spPr/>
    </dgm:pt>
    <dgm:pt modelId="{8DB5CBCF-5EE6-4406-85CD-0BD9403236F4}" type="pres">
      <dgm:prSet presAssocID="{D980EB27-E4C2-45EA-8122-0CC0B250A21A}" presName="parTx" presStyleLbl="alignNode1" presStyleIdx="1" presStyleCnt="2">
        <dgm:presLayoutVars>
          <dgm:chMax val="0"/>
          <dgm:chPref val="0"/>
          <dgm:bulletEnabled val="1"/>
        </dgm:presLayoutVars>
      </dgm:prSet>
      <dgm:spPr/>
    </dgm:pt>
    <dgm:pt modelId="{02263B33-5719-48ED-BDFF-CB9B4458D304}" type="pres">
      <dgm:prSet presAssocID="{D980EB27-E4C2-45EA-8122-0CC0B250A21A}" presName="desTx" presStyleLbl="alignAccFollowNode1" presStyleIdx="1" presStyleCnt="2">
        <dgm:presLayoutVars>
          <dgm:bulletEnabled val="1"/>
        </dgm:presLayoutVars>
      </dgm:prSet>
      <dgm:spPr/>
    </dgm:pt>
  </dgm:ptLst>
  <dgm:cxnLst>
    <dgm:cxn modelId="{5B238705-44BE-44CF-9781-7114FE36A6E9}" srcId="{D980EB27-E4C2-45EA-8122-0CC0B250A21A}" destId="{7006A49D-EF05-4135-9D9A-3B7458A6E0EC}" srcOrd="0" destOrd="0" parTransId="{3FB9030F-95E7-47E2-A3E0-F6FCB0FF5D6D}" sibTransId="{E4C98ADE-8643-4F7F-A898-0E172AFDF43A}"/>
    <dgm:cxn modelId="{454D5B07-E503-4A5B-8CD7-8082C1995C34}" srcId="{C7BB248A-04D1-4ED8-8F91-2D95F812B788}" destId="{ED8DDCE0-16DC-4072-A883-984A3FCE8B34}" srcOrd="1" destOrd="0" parTransId="{F792A190-AC28-4B1D-A13D-0B9F2361F066}" sibTransId="{E090F16C-EC72-4308-B04E-89CA7EFDF8A1}"/>
    <dgm:cxn modelId="{4A720518-C03A-4546-A80E-E1CA99963B31}" type="presOf" srcId="{D980EB27-E4C2-45EA-8122-0CC0B250A21A}" destId="{8DB5CBCF-5EE6-4406-85CD-0BD9403236F4}" srcOrd="0" destOrd="0" presId="urn:microsoft.com/office/officeart/2005/8/layout/hList1"/>
    <dgm:cxn modelId="{FD23E840-40AE-4055-B690-9F20A5FF641A}" srcId="{C7BB248A-04D1-4ED8-8F91-2D95F812B788}" destId="{3A2C5EDF-BA42-4837-BE2E-01D66A529398}" srcOrd="0" destOrd="0" parTransId="{C73B17C3-D148-4D1B-A62C-9199A89AF5BB}" sibTransId="{AEBC72AE-21A4-499C-B32F-A139A8D54D6B}"/>
    <dgm:cxn modelId="{9AA0655B-0CFA-4A70-9CF3-4C7AFB38A60D}" srcId="{C7BB248A-04D1-4ED8-8F91-2D95F812B788}" destId="{905B3717-D077-46D6-8D49-CD90D28CAA41}" srcOrd="3" destOrd="0" parTransId="{8D47487F-94C9-4F28-BD7A-44E5CC890221}" sibTransId="{C7FB7554-4652-4500-8464-5B7CAFE9F51B}"/>
    <dgm:cxn modelId="{1E7BF45D-DB0B-4AD5-A9F1-9DAAD9ED2EA5}" type="presOf" srcId="{9BE8194C-5311-4F24-92FB-407ECC13EFA2}" destId="{02263B33-5719-48ED-BDFF-CB9B4458D304}" srcOrd="0" destOrd="1" presId="urn:microsoft.com/office/officeart/2005/8/layout/hList1"/>
    <dgm:cxn modelId="{27503F64-C086-4B79-ACF2-1BF713DDE890}" srcId="{D980EB27-E4C2-45EA-8122-0CC0B250A21A}" destId="{9BE8194C-5311-4F24-92FB-407ECC13EFA2}" srcOrd="1" destOrd="0" parTransId="{F452B34B-454A-4B72-97AD-D2BDA854D236}" sibTransId="{3DFB8166-CC0C-435F-A925-27FC688506F8}"/>
    <dgm:cxn modelId="{63D58A65-6E1F-4993-BD8B-46EEFCE5ACB8}" type="presOf" srcId="{C7BB248A-04D1-4ED8-8F91-2D95F812B788}" destId="{6A0FAC8E-C9A0-49C7-97BD-25D36862057F}" srcOrd="0" destOrd="0" presId="urn:microsoft.com/office/officeart/2005/8/layout/hList1"/>
    <dgm:cxn modelId="{58C44A71-6442-4BC4-A8B5-80E914E7D575}" type="presOf" srcId="{9F0A26AF-DACF-4BD8-AE1A-3173E711E4A6}" destId="{242DC05C-9039-4C01-A6DC-76E7F80B09F2}" srcOrd="0" destOrd="0" presId="urn:microsoft.com/office/officeart/2005/8/layout/hList1"/>
    <dgm:cxn modelId="{F62DDF78-1202-47DD-90EC-2B7AF1C21F2C}" type="presOf" srcId="{FA78EB92-D4CA-455A-AA0D-115F39D0B51D}" destId="{00F1C307-DD50-4CCA-BD59-334CE74404F1}" srcOrd="0" destOrd="2" presId="urn:microsoft.com/office/officeart/2005/8/layout/hList1"/>
    <dgm:cxn modelId="{E59DAF7C-C275-483C-8272-0FA9A40D36B6}" srcId="{9F0A26AF-DACF-4BD8-AE1A-3173E711E4A6}" destId="{C7BB248A-04D1-4ED8-8F91-2D95F812B788}" srcOrd="0" destOrd="0" parTransId="{9D1A810C-E763-4B10-AA62-A2C86022F54C}" sibTransId="{351BABED-C1D6-4D31-ADEE-444079029714}"/>
    <dgm:cxn modelId="{BC965D7F-D176-4C17-8B40-0BADC04557F1}" srcId="{C7BB248A-04D1-4ED8-8F91-2D95F812B788}" destId="{FA78EB92-D4CA-455A-AA0D-115F39D0B51D}" srcOrd="2" destOrd="0" parTransId="{DFB8CD79-BA5D-4155-B00E-9D825E89C217}" sibTransId="{634D1771-0285-485F-B18E-DB66A71632B9}"/>
    <dgm:cxn modelId="{10F8C588-DBFE-40BC-97A6-4B6AA5F6C5AC}" type="presOf" srcId="{ED8DDCE0-16DC-4072-A883-984A3FCE8B34}" destId="{00F1C307-DD50-4CCA-BD59-334CE74404F1}" srcOrd="0" destOrd="1" presId="urn:microsoft.com/office/officeart/2005/8/layout/hList1"/>
    <dgm:cxn modelId="{054A49AA-B3F5-4B05-AE7A-6970857DFA21}" type="presOf" srcId="{3A2C5EDF-BA42-4837-BE2E-01D66A529398}" destId="{00F1C307-DD50-4CCA-BD59-334CE74404F1}" srcOrd="0" destOrd="0" presId="urn:microsoft.com/office/officeart/2005/8/layout/hList1"/>
    <dgm:cxn modelId="{40468FD5-6AF7-40BF-97CD-13327FE267D6}" type="presOf" srcId="{905B3717-D077-46D6-8D49-CD90D28CAA41}" destId="{00F1C307-DD50-4CCA-BD59-334CE74404F1}" srcOrd="0" destOrd="3" presId="urn:microsoft.com/office/officeart/2005/8/layout/hList1"/>
    <dgm:cxn modelId="{6EFC50F8-370C-4FE8-8DD4-8C36DE3121CE}" type="presOf" srcId="{7006A49D-EF05-4135-9D9A-3B7458A6E0EC}" destId="{02263B33-5719-48ED-BDFF-CB9B4458D304}" srcOrd="0" destOrd="0" presId="urn:microsoft.com/office/officeart/2005/8/layout/hList1"/>
    <dgm:cxn modelId="{B41C7BFF-D331-47B2-9B49-AA33082B104B}" srcId="{9F0A26AF-DACF-4BD8-AE1A-3173E711E4A6}" destId="{D980EB27-E4C2-45EA-8122-0CC0B250A21A}" srcOrd="1" destOrd="0" parTransId="{9E03829E-972B-4969-A4F8-461686C37358}" sibTransId="{351EBB3D-67A3-49D9-BF03-611251AC46DD}"/>
    <dgm:cxn modelId="{CA6C6E00-B36E-4BEE-94F7-1655E767ED1B}" type="presParOf" srcId="{242DC05C-9039-4C01-A6DC-76E7F80B09F2}" destId="{C38EBF2B-AE00-4033-9180-305591D04D4C}" srcOrd="0" destOrd="0" presId="urn:microsoft.com/office/officeart/2005/8/layout/hList1"/>
    <dgm:cxn modelId="{6E99F190-6CBD-4AE3-9480-EE7ABAC0870D}" type="presParOf" srcId="{C38EBF2B-AE00-4033-9180-305591D04D4C}" destId="{6A0FAC8E-C9A0-49C7-97BD-25D36862057F}" srcOrd="0" destOrd="0" presId="urn:microsoft.com/office/officeart/2005/8/layout/hList1"/>
    <dgm:cxn modelId="{699855B8-8283-4977-A2E9-19A1D4BB56A3}" type="presParOf" srcId="{C38EBF2B-AE00-4033-9180-305591D04D4C}" destId="{00F1C307-DD50-4CCA-BD59-334CE74404F1}" srcOrd="1" destOrd="0" presId="urn:microsoft.com/office/officeart/2005/8/layout/hList1"/>
    <dgm:cxn modelId="{6BB5ADCE-00FC-4D3D-99A9-674ACBFA866F}" type="presParOf" srcId="{242DC05C-9039-4C01-A6DC-76E7F80B09F2}" destId="{5119ECAE-0D65-43D8-BB17-9C40F98EBCFE}" srcOrd="1" destOrd="0" presId="urn:microsoft.com/office/officeart/2005/8/layout/hList1"/>
    <dgm:cxn modelId="{50A82811-04D0-4C67-B5C0-ED89E3CE9579}" type="presParOf" srcId="{242DC05C-9039-4C01-A6DC-76E7F80B09F2}" destId="{A0C00990-5A25-430C-BE4D-DF8406D49772}" srcOrd="2" destOrd="0" presId="urn:microsoft.com/office/officeart/2005/8/layout/hList1"/>
    <dgm:cxn modelId="{C39017C0-93DA-4CEA-AB9A-59599B15E637}" type="presParOf" srcId="{A0C00990-5A25-430C-BE4D-DF8406D49772}" destId="{8DB5CBCF-5EE6-4406-85CD-0BD9403236F4}" srcOrd="0" destOrd="0" presId="urn:microsoft.com/office/officeart/2005/8/layout/hList1"/>
    <dgm:cxn modelId="{F1D93D24-C5F4-4139-9D2E-33A682A76D17}" type="presParOf" srcId="{A0C00990-5A25-430C-BE4D-DF8406D49772}" destId="{02263B33-5719-48ED-BDFF-CB9B4458D30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FAC8E-C9A0-49C7-97BD-25D36862057F}">
      <dsp:nvSpPr>
        <dsp:cNvPr id="0" name=""/>
        <dsp:cNvSpPr/>
      </dsp:nvSpPr>
      <dsp:spPr>
        <a:xfrm>
          <a:off x="41" y="812907"/>
          <a:ext cx="3952391" cy="9784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rtl="0">
            <a:lnSpc>
              <a:spcPct val="90000"/>
            </a:lnSpc>
            <a:spcBef>
              <a:spcPct val="0"/>
            </a:spcBef>
            <a:spcAft>
              <a:spcPct val="35000"/>
            </a:spcAft>
            <a:buNone/>
          </a:pPr>
          <a:r>
            <a:rPr lang="en-GB" sz="2700" i="1" kern="1200" dirty="0"/>
            <a:t>What works? </a:t>
          </a:r>
          <a:r>
            <a:rPr lang="en-GB" sz="2700" kern="1200" dirty="0"/>
            <a:t>(Thomas, 2012)</a:t>
          </a:r>
        </a:p>
      </dsp:txBody>
      <dsp:txXfrm>
        <a:off x="41" y="812907"/>
        <a:ext cx="3952391" cy="978439"/>
      </dsp:txXfrm>
    </dsp:sp>
    <dsp:sp modelId="{00F1C307-DD50-4CCA-BD59-334CE74404F1}">
      <dsp:nvSpPr>
        <dsp:cNvPr id="0" name=""/>
        <dsp:cNvSpPr/>
      </dsp:nvSpPr>
      <dsp:spPr>
        <a:xfrm>
          <a:off x="41" y="1791347"/>
          <a:ext cx="3952391" cy="31869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GB" sz="2700" kern="1200" dirty="0"/>
            <a:t>Opt out approach</a:t>
          </a:r>
        </a:p>
        <a:p>
          <a:pPr marL="228600" lvl="1" indent="-228600" algn="l" defTabSz="1200150" rtl="0">
            <a:lnSpc>
              <a:spcPct val="90000"/>
            </a:lnSpc>
            <a:spcBef>
              <a:spcPct val="0"/>
            </a:spcBef>
            <a:spcAft>
              <a:spcPct val="15000"/>
            </a:spcAft>
            <a:buChar char="•"/>
          </a:pPr>
          <a:r>
            <a:rPr lang="en-GB" sz="2700" kern="1200" dirty="0"/>
            <a:t>Collaborative/Proactive</a:t>
          </a:r>
        </a:p>
        <a:p>
          <a:pPr marL="228600" lvl="1" indent="-228600" algn="l" defTabSz="1200150" rtl="0">
            <a:lnSpc>
              <a:spcPct val="90000"/>
            </a:lnSpc>
            <a:spcBef>
              <a:spcPct val="0"/>
            </a:spcBef>
            <a:spcAft>
              <a:spcPct val="15000"/>
            </a:spcAft>
            <a:buChar char="•"/>
          </a:pPr>
          <a:r>
            <a:rPr lang="en-GB" sz="2700" kern="1200" dirty="0"/>
            <a:t>Embedding support before crisis occurs </a:t>
          </a:r>
        </a:p>
        <a:p>
          <a:pPr marL="228600" lvl="1" indent="-228600" algn="l" defTabSz="1200150" rtl="0">
            <a:lnSpc>
              <a:spcPct val="90000"/>
            </a:lnSpc>
            <a:spcBef>
              <a:spcPct val="0"/>
            </a:spcBef>
            <a:spcAft>
              <a:spcPct val="15000"/>
            </a:spcAft>
            <a:buChar char="•"/>
          </a:pPr>
          <a:r>
            <a:rPr lang="en-GB" sz="2700" kern="1200" dirty="0"/>
            <a:t>Mainstream supplemented by targeted approaches</a:t>
          </a:r>
        </a:p>
      </dsp:txBody>
      <dsp:txXfrm>
        <a:off x="41" y="1791347"/>
        <a:ext cx="3952391" cy="3186945"/>
      </dsp:txXfrm>
    </dsp:sp>
    <dsp:sp modelId="{8DB5CBCF-5EE6-4406-85CD-0BD9403236F4}">
      <dsp:nvSpPr>
        <dsp:cNvPr id="0" name=""/>
        <dsp:cNvSpPr/>
      </dsp:nvSpPr>
      <dsp:spPr>
        <a:xfrm>
          <a:off x="4505767" y="812907"/>
          <a:ext cx="3952391" cy="9784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marL="0" lvl="0" indent="0" algn="ctr" defTabSz="1200150" rtl="0">
            <a:lnSpc>
              <a:spcPct val="90000"/>
            </a:lnSpc>
            <a:spcBef>
              <a:spcPct val="0"/>
            </a:spcBef>
            <a:spcAft>
              <a:spcPct val="35000"/>
            </a:spcAft>
            <a:buNone/>
          </a:pPr>
          <a:r>
            <a:rPr lang="en-GB" sz="2700" kern="1200"/>
            <a:t>Buttle UK </a:t>
          </a:r>
        </a:p>
      </dsp:txBody>
      <dsp:txXfrm>
        <a:off x="4505767" y="812907"/>
        <a:ext cx="3952391" cy="978439"/>
      </dsp:txXfrm>
    </dsp:sp>
    <dsp:sp modelId="{02263B33-5719-48ED-BDFF-CB9B4458D304}">
      <dsp:nvSpPr>
        <dsp:cNvPr id="0" name=""/>
        <dsp:cNvSpPr/>
      </dsp:nvSpPr>
      <dsp:spPr>
        <a:xfrm>
          <a:off x="4505767" y="1791347"/>
          <a:ext cx="3952391" cy="318694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rtl="0">
            <a:lnSpc>
              <a:spcPct val="90000"/>
            </a:lnSpc>
            <a:spcBef>
              <a:spcPct val="0"/>
            </a:spcBef>
            <a:spcAft>
              <a:spcPct val="15000"/>
            </a:spcAft>
            <a:buChar char="•"/>
          </a:pPr>
          <a:r>
            <a:rPr lang="en-GB" sz="2700" b="1" kern="1200" dirty="0"/>
            <a:t>Targeted interventions</a:t>
          </a:r>
          <a:endParaRPr lang="en-GB" sz="2700" kern="1200" dirty="0"/>
        </a:p>
        <a:p>
          <a:pPr marL="228600" lvl="1" indent="-228600" algn="l" defTabSz="1200150" rtl="0">
            <a:lnSpc>
              <a:spcPct val="90000"/>
            </a:lnSpc>
            <a:spcBef>
              <a:spcPct val="0"/>
            </a:spcBef>
            <a:spcAft>
              <a:spcPct val="15000"/>
            </a:spcAft>
            <a:buChar char="•"/>
          </a:pPr>
          <a:r>
            <a:rPr lang="en-GB" sz="2700" kern="1200" dirty="0"/>
            <a:t>Care Leavers as distinct from other vulnerable groups (David Beards, Scottish Funding Council)</a:t>
          </a:r>
        </a:p>
      </dsp:txBody>
      <dsp:txXfrm>
        <a:off x="4505767" y="1791347"/>
        <a:ext cx="3952391" cy="31869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6F9E723-BBE9-4377-97F6-DDE57534AAD6}" type="datetimeFigureOut">
              <a:rPr lang="en-GB" smtClean="0"/>
              <a:pPr/>
              <a:t>30/09/2021</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E0365FF0-BB84-41BA-AC4C-AA0282CE5C22}" type="slidenum">
              <a:rPr lang="en-GB" smtClean="0"/>
              <a:pPr/>
              <a:t>‹#›</a:t>
            </a:fld>
            <a:endParaRPr lang="en-GB"/>
          </a:p>
        </p:txBody>
      </p:sp>
    </p:spTree>
    <p:extLst>
      <p:ext uri="{BB962C8B-B14F-4D97-AF65-F5344CB8AC3E}">
        <p14:creationId xmlns:p14="http://schemas.microsoft.com/office/powerpoint/2010/main" val="17219935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3AA24F7-19F7-4B48-9D6C-EFFC6B4478E1}" type="datetimeFigureOut">
              <a:rPr lang="en-GB" smtClean="0"/>
              <a:pPr/>
              <a:t>30/09/2021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68DDDE5-B094-4E0D-A2E3-41CEB2D115BC}" type="slidenum">
              <a:rPr lang="en-GB" smtClean="0"/>
              <a:pPr/>
              <a:t>‹#›</a:t>
            </a:fld>
            <a:endParaRPr lang="en-GB"/>
          </a:p>
        </p:txBody>
      </p:sp>
    </p:spTree>
    <p:extLst>
      <p:ext uri="{BB962C8B-B14F-4D97-AF65-F5344CB8AC3E}">
        <p14:creationId xmlns:p14="http://schemas.microsoft.com/office/powerpoint/2010/main" val="3423292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1</a:t>
            </a:fld>
            <a:endParaRPr lang="en-GB"/>
          </a:p>
        </p:txBody>
      </p:sp>
    </p:spTree>
    <p:extLst>
      <p:ext uri="{BB962C8B-B14F-4D97-AF65-F5344CB8AC3E}">
        <p14:creationId xmlns:p14="http://schemas.microsoft.com/office/powerpoint/2010/main" val="2433524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demographics, retention etc.  Many mention increasing SIMD20/40 students.</a:t>
            </a:r>
          </a:p>
          <a:p>
            <a:endParaRPr lang="en-GB" dirty="0"/>
          </a:p>
          <a:p>
            <a:r>
              <a:rPr lang="en-GB" dirty="0"/>
              <a:t>‘Access for people from the widest possible range of backgrounds’</a:t>
            </a:r>
          </a:p>
          <a:p>
            <a:endParaRPr lang="en-GB" dirty="0"/>
          </a:p>
          <a:p>
            <a:r>
              <a:rPr lang="en-GB" dirty="0"/>
              <a:t>Although SIMD 20/40 was the measure the Funding Council elected to use, HEIs were encouraged to include any other measure, or set of measures, for deprivation that they felt would demonstrate their success in improving access. </a:t>
            </a:r>
          </a:p>
          <a:p>
            <a:r>
              <a:rPr lang="en-GB" dirty="0"/>
              <a:t>Outcome</a:t>
            </a:r>
            <a:r>
              <a:rPr lang="en-GB" baseline="0" dirty="0"/>
              <a:t> agreements set out what Universities/colleges plan to do in return for funding. </a:t>
            </a:r>
          </a:p>
          <a:p>
            <a:endParaRPr lang="en-GB" baseline="0" dirty="0"/>
          </a:p>
          <a:p>
            <a:r>
              <a:rPr lang="en-GB" baseline="0" dirty="0"/>
              <a:t>8 Main areas including widening participation, high quality learning, the right learning in the right place, research etc. Each institution must outline how it will meet those outcomes. The </a:t>
            </a:r>
          </a:p>
          <a:p>
            <a:endParaRPr lang="en-GB" baseline="0" dirty="0"/>
          </a:p>
          <a:p>
            <a:r>
              <a:rPr lang="en-GB" baseline="0" dirty="0"/>
              <a:t>How this is done is extremely varied. </a:t>
            </a:r>
          </a:p>
          <a:p>
            <a:endParaRPr lang="en-GB" dirty="0"/>
          </a:p>
          <a:p>
            <a:endParaRPr lang="en-GB" dirty="0"/>
          </a:p>
          <a:p>
            <a:endParaRPr lang="en-GB" dirty="0"/>
          </a:p>
          <a:p>
            <a:endParaRPr lang="en-GB" dirty="0"/>
          </a:p>
          <a:p>
            <a:endParaRPr lang="en-GB" dirty="0"/>
          </a:p>
          <a:p>
            <a:endParaRPr lang="en-GB" dirty="0"/>
          </a:p>
          <a:p>
            <a:endParaRPr lang="en-GB" dirty="0"/>
          </a:p>
          <a:p>
            <a:r>
              <a:rPr lang="en-GB" dirty="0"/>
              <a:t>Post 16 reform?</a:t>
            </a:r>
          </a:p>
        </p:txBody>
      </p:sp>
      <p:sp>
        <p:nvSpPr>
          <p:cNvPr id="4" name="Slide Number Placeholder 3"/>
          <p:cNvSpPr>
            <a:spLocks noGrp="1"/>
          </p:cNvSpPr>
          <p:nvPr>
            <p:ph type="sldNum" sz="quarter" idx="10"/>
          </p:nvPr>
        </p:nvSpPr>
        <p:spPr/>
        <p:txBody>
          <a:bodyPr/>
          <a:lstStyle/>
          <a:p>
            <a:fld id="{D68DDDE5-B094-4E0D-A2E3-41CEB2D115BC}" type="slidenum">
              <a:rPr lang="en-GB" smtClean="0"/>
              <a:pPr/>
              <a:t>2</a:t>
            </a:fld>
            <a:endParaRPr lang="en-GB"/>
          </a:p>
        </p:txBody>
      </p:sp>
    </p:spTree>
    <p:extLst>
      <p:ext uri="{BB962C8B-B14F-4D97-AF65-F5344CB8AC3E}">
        <p14:creationId xmlns:p14="http://schemas.microsoft.com/office/powerpoint/2010/main" val="1501633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t>Information used to target policy and funding</a:t>
            </a:r>
          </a:p>
          <a:p>
            <a:pPr marL="171450" indent="-171450">
              <a:buFont typeface="Arial" pitchFamily="34" charset="0"/>
              <a:buChar char="•"/>
            </a:pPr>
            <a:endParaRPr lang="en-GB" dirty="0"/>
          </a:p>
          <a:p>
            <a:pPr marL="171450" indent="-171450">
              <a:buFont typeface="Arial" pitchFamily="34" charset="0"/>
              <a:buChar char="•"/>
            </a:pPr>
            <a:r>
              <a:rPr lang="en-GB" dirty="0"/>
              <a:t>The SIMD</a:t>
            </a:r>
            <a:r>
              <a:rPr lang="en-GB" baseline="0" dirty="0"/>
              <a:t> is a system by which the Scottish Government splits the country into ‘</a:t>
            </a:r>
            <a:r>
              <a:rPr lang="en-GB" baseline="0" dirty="0" err="1"/>
              <a:t>datazones</a:t>
            </a:r>
            <a:r>
              <a:rPr lang="en-GB" baseline="0" dirty="0"/>
              <a:t>’ and ranks the level on deprivation in the area based on a comparison of 38 indicators with 7 main domains </a:t>
            </a:r>
            <a:r>
              <a:rPr lang="en-GB" sz="1200" b="0" i="0" kern="1200" dirty="0">
                <a:solidFill>
                  <a:schemeClr val="tx1"/>
                </a:solidFill>
                <a:effectLst/>
                <a:latin typeface="+mn-lt"/>
                <a:ea typeface="+mn-ea"/>
                <a:cs typeface="+mn-cs"/>
              </a:rPr>
              <a:t>income, employment, health, education, skills and training, housing, geographic access and crime.</a:t>
            </a:r>
            <a:r>
              <a:rPr lang="en-GB" baseline="0" dirty="0"/>
              <a:t> </a:t>
            </a:r>
            <a:r>
              <a:rPr lang="en-GB" baseline="0" dirty="0" err="1"/>
              <a:t>Educaton</a:t>
            </a:r>
            <a:r>
              <a:rPr lang="en-GB" baseline="0" dirty="0"/>
              <a:t>, skills and training is 1 grouping on its own and consists of indicators such as ‘school pupil absences’ to ‘</a:t>
            </a:r>
            <a:r>
              <a:rPr lang="en-GB" sz="1200" b="0" i="0" kern="1200" dirty="0">
                <a:solidFill>
                  <a:schemeClr val="tx1"/>
                </a:solidFill>
                <a:effectLst/>
                <a:latin typeface="+mn-lt"/>
                <a:ea typeface="+mn-ea"/>
                <a:cs typeface="+mn-cs"/>
              </a:rPr>
              <a:t>17-21 year olds enrolling into full time higher education’</a:t>
            </a:r>
            <a:endParaRPr lang="en-GB" baseline="0" dirty="0"/>
          </a:p>
          <a:p>
            <a:pPr marL="171450" indent="-171450">
              <a:buFont typeface="Arial" pitchFamily="34" charset="0"/>
              <a:buChar char="•"/>
            </a:pPr>
            <a:r>
              <a:rPr lang="en-GB" baseline="0" dirty="0"/>
              <a:t>This information is used to target policy and funding in specific areas.</a:t>
            </a:r>
          </a:p>
          <a:p>
            <a:pPr marL="171450" indent="-171450">
              <a:buFont typeface="Arial" pitchFamily="34" charset="0"/>
              <a:buChar char="•"/>
            </a:pPr>
            <a:r>
              <a:rPr lang="en-GB" baseline="0" dirty="0"/>
              <a:t>The </a:t>
            </a:r>
            <a:r>
              <a:rPr lang="en-GB" baseline="0" dirty="0" err="1"/>
              <a:t>datazones</a:t>
            </a:r>
            <a:r>
              <a:rPr lang="en-GB" baseline="0" dirty="0"/>
              <a:t> are ranked 1 to 6505 (with 1 being the most deprived and 6505 the least deprived) and consist of approximately 800 people. These </a:t>
            </a:r>
            <a:r>
              <a:rPr lang="en-GB" baseline="0" dirty="0" err="1"/>
              <a:t>datazones</a:t>
            </a:r>
            <a:r>
              <a:rPr lang="en-GB" baseline="0" dirty="0"/>
              <a:t> sometimes only consist of a few streets but depending on the population can be up to many miles. </a:t>
            </a:r>
            <a:endParaRPr lang="en-GB" dirty="0"/>
          </a:p>
          <a:p>
            <a:pPr marL="171450" indent="-171450">
              <a:buFont typeface="Arial" pitchFamily="34" charset="0"/>
              <a:buChar char="•"/>
            </a:pPr>
            <a:endParaRPr lang="en-GB" dirty="0"/>
          </a:p>
          <a:p>
            <a:pPr marL="171450" indent="-171450">
              <a:buFont typeface="Arial" pitchFamily="34" charset="0"/>
              <a:buChar char="•"/>
            </a:pPr>
            <a:r>
              <a:rPr lang="en-GB" dirty="0"/>
              <a:t>Scotland has SIMD, although there</a:t>
            </a:r>
            <a:r>
              <a:rPr lang="en-GB" baseline="0" dirty="0"/>
              <a:t> similar groupings across the UK. The office for national statistics provides stats for all UK countries. </a:t>
            </a:r>
          </a:p>
          <a:p>
            <a:pPr marL="171450" indent="-171450">
              <a:buFont typeface="Arial" pitchFamily="34" charset="0"/>
              <a:buChar char="•"/>
            </a:pPr>
            <a:r>
              <a:rPr lang="en-GB" baseline="0" dirty="0"/>
              <a:t>Mention the fact there’s a section on the Scottish government website – how deprived is your area (sounds like an incredibly depressing game)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t>Glasgow City has a national share of 26% of the lowest 20% of ranked postcodes (45% of the lowest 5%)</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p>
          <a:p>
            <a:pPr marL="342900" marR="0" lvl="8"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400" dirty="0"/>
              <a:t>Government states that these are deprived areas NOT individuals as this varies, not all income deprived people live in the lowest quintiles.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p>
          <a:p>
            <a:pPr marL="0" indent="0">
              <a:buFont typeface="Arial" pitchFamily="34" charset="0"/>
              <a:buNone/>
            </a:pPr>
            <a:endParaRPr lang="en-GB" b="1" baseline="0" dirty="0">
              <a:solidFill>
                <a:srgbClr val="FF0000"/>
              </a:solidFill>
            </a:endParaRPr>
          </a:p>
          <a:p>
            <a:pPr marL="0" indent="0">
              <a:buFont typeface="Arial" pitchFamily="34" charset="0"/>
              <a:buNone/>
            </a:pPr>
            <a:endParaRPr lang="en-GB" b="1" baseline="0" dirty="0">
              <a:solidFill>
                <a:srgbClr val="FF0000"/>
              </a:solidFill>
            </a:endParaRPr>
          </a:p>
          <a:p>
            <a:pPr marL="171450" indent="-171450">
              <a:buFont typeface="Arial" pitchFamily="34" charset="0"/>
              <a:buChar char="•"/>
            </a:pPr>
            <a:endParaRPr lang="en-GB" baseline="0" dirty="0"/>
          </a:p>
          <a:p>
            <a:pPr marL="171450" indent="-171450">
              <a:buFont typeface="Arial" pitchFamily="34" charset="0"/>
              <a:buChar char="•"/>
            </a:pPr>
            <a:endParaRPr lang="en-GB" baseline="0" dirty="0"/>
          </a:p>
          <a:p>
            <a:pPr marL="171450" indent="-171450">
              <a:buFont typeface="Arial" pitchFamily="34" charset="0"/>
              <a:buChar char="•"/>
            </a:pPr>
            <a:endParaRPr lang="en-GB" baseline="0" dirty="0"/>
          </a:p>
          <a:p>
            <a:endParaRPr lang="en-GB" dirty="0"/>
          </a:p>
          <a:p>
            <a:endParaRPr lang="en-GB" dirty="0"/>
          </a:p>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3</a:t>
            </a:fld>
            <a:endParaRPr lang="en-GB"/>
          </a:p>
        </p:txBody>
      </p:sp>
    </p:spTree>
    <p:extLst>
      <p:ext uri="{BB962C8B-B14F-4D97-AF65-F5344CB8AC3E}">
        <p14:creationId xmlns:p14="http://schemas.microsoft.com/office/powerpoint/2010/main" val="2743043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endParaRPr lang="en-GB" sz="1200" b="1" dirty="0"/>
          </a:p>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5</a:t>
            </a:fld>
            <a:endParaRPr lang="en-GB"/>
          </a:p>
        </p:txBody>
      </p:sp>
    </p:spTree>
    <p:extLst>
      <p:ext uri="{BB962C8B-B14F-4D97-AF65-F5344CB8AC3E}">
        <p14:creationId xmlns:p14="http://schemas.microsoft.com/office/powerpoint/2010/main" val="126294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t>LDC currently follows the opt out model </a:t>
            </a:r>
          </a:p>
          <a:p>
            <a:r>
              <a:rPr lang="en-GB" sz="1200" dirty="0"/>
              <a:t>Partially funded by SFC money</a:t>
            </a:r>
          </a:p>
          <a:p>
            <a:r>
              <a:rPr lang="en-GB" sz="1200" dirty="0"/>
              <a:t>GCU outcome agreement (2013/2014) – focus on being ‘inclusive’ rather than specifically targeting  specific groups:</a:t>
            </a:r>
          </a:p>
          <a:p>
            <a:pPr marL="0" indent="0">
              <a:buNone/>
            </a:pPr>
            <a:endParaRPr lang="en-GB" sz="1200" dirty="0"/>
          </a:p>
          <a:p>
            <a:pPr marL="0" indent="0">
              <a:buNone/>
            </a:pPr>
            <a:r>
              <a:rPr lang="en-GB" sz="1200" dirty="0"/>
              <a:t>‘Our new Strategy for Learning enshrines our aim to continue to improve on progression retention and completion for all our students’</a:t>
            </a:r>
          </a:p>
          <a:p>
            <a:endParaRPr lang="en-GB" dirty="0"/>
          </a:p>
          <a:p>
            <a:r>
              <a:rPr lang="en-GB" dirty="0"/>
              <a:t>Research about</a:t>
            </a:r>
            <a:r>
              <a:rPr lang="en-GB" baseline="0" dirty="0"/>
              <a:t> MD20/40 students </a:t>
            </a:r>
          </a:p>
          <a:p>
            <a:r>
              <a:rPr lang="en-GB" baseline="0" dirty="0"/>
              <a:t>Explore who they are </a:t>
            </a:r>
          </a:p>
          <a:p>
            <a:endParaRPr lang="en-GB" dirty="0"/>
          </a:p>
        </p:txBody>
      </p:sp>
      <p:sp>
        <p:nvSpPr>
          <p:cNvPr id="4" name="Slide Number Placeholder 3"/>
          <p:cNvSpPr>
            <a:spLocks noGrp="1"/>
          </p:cNvSpPr>
          <p:nvPr>
            <p:ph type="sldNum" sz="quarter" idx="10"/>
          </p:nvPr>
        </p:nvSpPr>
        <p:spPr/>
        <p:txBody>
          <a:bodyPr/>
          <a:lstStyle/>
          <a:p>
            <a:fld id="{7877A4AB-2119-4A89-9D08-238E3BF99692}" type="slidenum">
              <a:rPr lang="en-GB" smtClean="0"/>
              <a:pPr/>
              <a:t>6</a:t>
            </a:fld>
            <a:endParaRPr lang="en-GB"/>
          </a:p>
        </p:txBody>
      </p:sp>
    </p:spTree>
    <p:extLst>
      <p:ext uri="{BB962C8B-B14F-4D97-AF65-F5344CB8AC3E}">
        <p14:creationId xmlns:p14="http://schemas.microsoft.com/office/powerpoint/2010/main" val="1483781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8</a:t>
            </a:fld>
            <a:endParaRPr lang="en-GB"/>
          </a:p>
        </p:txBody>
      </p:sp>
    </p:spTree>
    <p:extLst>
      <p:ext uri="{BB962C8B-B14F-4D97-AF65-F5344CB8AC3E}">
        <p14:creationId xmlns:p14="http://schemas.microsoft.com/office/powerpoint/2010/main" val="1842772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What works: </a:t>
            </a:r>
          </a:p>
          <a:p>
            <a:pPr lvl="0" rtl="0"/>
            <a:r>
              <a:rPr lang="en-GB" dirty="0"/>
              <a:t>Opt out approach - sense of belonging is key to retention and success and so should have ‘mainstream’ activities </a:t>
            </a:r>
          </a:p>
          <a:p>
            <a:pPr lvl="0" rtl="0"/>
            <a:r>
              <a:rPr lang="en-GB" dirty="0"/>
              <a:t>Collaborative/Proactive – working with staff and students, embedding support before crisis occurs </a:t>
            </a:r>
          </a:p>
          <a:p>
            <a:pPr lvl="0" rtl="0"/>
            <a:r>
              <a:rPr lang="en-GB" dirty="0"/>
              <a:t>Mainstream approaches can be supplemented by targeted approaches</a:t>
            </a:r>
          </a:p>
          <a:p>
            <a:r>
              <a:rPr lang="en-GB" baseline="0" dirty="0" err="1"/>
              <a:t>Buttle</a:t>
            </a:r>
            <a:r>
              <a:rPr lang="en-GB" baseline="0" dirty="0"/>
              <a:t> UK </a:t>
            </a:r>
          </a:p>
          <a:p>
            <a:pPr lvl="0" rtl="0"/>
            <a:r>
              <a:rPr lang="en-GB" dirty="0"/>
              <a:t>Suggests </a:t>
            </a:r>
            <a:r>
              <a:rPr lang="en-GB" b="1" dirty="0"/>
              <a:t>targeted interventions </a:t>
            </a:r>
            <a:r>
              <a:rPr lang="en-GB" dirty="0"/>
              <a:t>through the lifecycles of students </a:t>
            </a:r>
          </a:p>
          <a:p>
            <a:pPr lvl="0" rtl="0"/>
            <a:r>
              <a:rPr lang="en-GB" dirty="0"/>
              <a:t>‘It has enabled institutions to consider the needs of Care Leavers as distinct from other vulnerable groups’ (David Beards, Scottish Funding Council)</a:t>
            </a:r>
          </a:p>
          <a:p>
            <a:pPr lvl="0" rtl="0"/>
            <a:r>
              <a:rPr lang="en-GB" dirty="0"/>
              <a:t>The only body that centrally collates information on Care Leavers in higher education.</a:t>
            </a:r>
          </a:p>
          <a:p>
            <a:pPr lvl="0" rtl="0"/>
            <a:r>
              <a:rPr lang="en-GB" dirty="0"/>
              <a:t>If they  didn’t do this – what would happen to this group? </a:t>
            </a:r>
          </a:p>
          <a:p>
            <a:endParaRPr lang="en-GB" baseline="0" dirty="0"/>
          </a:p>
          <a:p>
            <a:endParaRPr lang="en-GB" baseline="0" dirty="0"/>
          </a:p>
          <a:p>
            <a:endParaRPr lang="en-GB" baseline="0" dirty="0"/>
          </a:p>
          <a:p>
            <a:r>
              <a:rPr lang="en-GB" baseline="0" dirty="0" err="1"/>
              <a:t>Bamber</a:t>
            </a:r>
            <a:r>
              <a:rPr lang="en-GB" baseline="0" dirty="0"/>
              <a:t> and </a:t>
            </a:r>
            <a:r>
              <a:rPr lang="en-GB" baseline="0" dirty="0" err="1"/>
              <a:t>tett</a:t>
            </a:r>
            <a:r>
              <a:rPr lang="en-GB" baseline="0" dirty="0"/>
              <a:t>  great quote on what works summary</a:t>
            </a:r>
          </a:p>
          <a:p>
            <a:endParaRPr lang="en-GB" baseline="0" dirty="0"/>
          </a:p>
          <a:p>
            <a:r>
              <a:rPr lang="en-GB" baseline="0" dirty="0"/>
              <a:t>Survey and data found that academic issues feeling isolated </a:t>
            </a:r>
            <a:r>
              <a:rPr lang="en-GB" baseline="0" dirty="0" err="1"/>
              <a:t>onot</a:t>
            </a:r>
            <a:r>
              <a:rPr lang="en-GB" baseline="0" dirty="0"/>
              <a:t> fitting in concern about achieving – main reasons students think about leaving</a:t>
            </a:r>
          </a:p>
          <a:p>
            <a:endParaRPr lang="en-GB" baseline="0" dirty="0"/>
          </a:p>
          <a:p>
            <a:r>
              <a:rPr lang="en-GB" baseline="0" dirty="0"/>
              <a:t>Pre-entry relationships with students should be nurtured</a:t>
            </a:r>
          </a:p>
          <a:p>
            <a:endParaRPr lang="en-GB" baseline="0" dirty="0"/>
          </a:p>
          <a:p>
            <a:r>
              <a:rPr lang="en-GB" dirty="0"/>
              <a:t>Well timed</a:t>
            </a:r>
            <a:r>
              <a:rPr lang="en-GB" baseline="0" dirty="0"/>
              <a:t> appropriate media</a:t>
            </a:r>
          </a:p>
          <a:p>
            <a:r>
              <a:rPr lang="en-GB" b="1" baseline="0" dirty="0"/>
              <a:t>Monitored – extent and quality of students’ engagement should be monitored and where there is evidence of low engagement follow up action should be taken. </a:t>
            </a:r>
            <a:r>
              <a:rPr lang="en-GB" b="0" baseline="0" dirty="0"/>
              <a:t>(Me – HOW do we monitor quality of engagement?)</a:t>
            </a:r>
            <a:endParaRPr lang="en-GB" b="1" baseline="0"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9</a:t>
            </a:fld>
            <a:endParaRPr lang="en-GB"/>
          </a:p>
        </p:txBody>
      </p:sp>
    </p:spTree>
    <p:extLst>
      <p:ext uri="{BB962C8B-B14F-4D97-AF65-F5344CB8AC3E}">
        <p14:creationId xmlns:p14="http://schemas.microsoft.com/office/powerpoint/2010/main" val="4292168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 LDC provides enhancement-led, learning support to all students in the School through a blend of timetabled, in-programme teaching, workshops and one to one appointments. Support for, and monitoring of, those identified as belonging to the ‘multiple deprivations’ category (MD20s), however, is becoming an increasing priority. Whilst clearly a desirable aim in terms of social justice and widening participation, it is less obvious how best to target and measure support. The risks of stigmatising, alienating or even creating dependency amongst what is surely a heterogeneous group are manifold. In addition, the voices and views of one of the most significant stakeholders, namely the students themselves, can often appear largely absent from the debate. This project aims to provide an evidence-base on which further learning development support can be based.</a:t>
            </a:r>
          </a:p>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12</a:t>
            </a:fld>
            <a:endParaRPr lang="en-GB"/>
          </a:p>
        </p:txBody>
      </p:sp>
    </p:spTree>
    <p:extLst>
      <p:ext uri="{BB962C8B-B14F-4D97-AF65-F5344CB8AC3E}">
        <p14:creationId xmlns:p14="http://schemas.microsoft.com/office/powerpoint/2010/main" val="1623720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68DDDE5-B094-4E0D-A2E3-41CEB2D115BC}" type="slidenum">
              <a:rPr lang="en-GB" smtClean="0"/>
              <a:pPr/>
              <a:t>13</a:t>
            </a:fld>
            <a:endParaRPr lang="en-GB"/>
          </a:p>
        </p:txBody>
      </p:sp>
    </p:spTree>
    <p:extLst>
      <p:ext uri="{BB962C8B-B14F-4D97-AF65-F5344CB8AC3E}">
        <p14:creationId xmlns:p14="http://schemas.microsoft.com/office/powerpoint/2010/main" val="107882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2677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7725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7679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1"/>
          </p:nvPr>
        </p:nvSpPr>
        <p:spPr/>
        <p:txBody>
          <a:bodyPr/>
          <a:lstStyle>
            <a:lvl1pPr algn="l" fontAlgn="auto">
              <a:spcBef>
                <a:spcPts val="0"/>
              </a:spcBef>
              <a:spcAft>
                <a:spcPts val="0"/>
              </a:spcAft>
              <a:defRPr sz="1200">
                <a:solidFill>
                  <a:schemeClr val="tx1">
                    <a:tint val="75000"/>
                  </a:schemeClr>
                </a:solidFill>
                <a:latin typeface="+mn-lt"/>
              </a:defRPr>
            </a:lvl1pPr>
          </a:lstStyle>
          <a:p>
            <a:pPr>
              <a:defRPr/>
            </a:pPr>
            <a:r>
              <a:rPr lang="en-GB">
                <a:solidFill>
                  <a:prstClr val="black">
                    <a:tint val="75000"/>
                  </a:prstClr>
                </a:solidFill>
              </a:rPr>
              <a:t>LDC_HLS@gcu.ac.uk</a:t>
            </a:r>
          </a:p>
        </p:txBody>
      </p:sp>
    </p:spTree>
    <p:extLst>
      <p:ext uri="{BB962C8B-B14F-4D97-AF65-F5344CB8AC3E}">
        <p14:creationId xmlns:p14="http://schemas.microsoft.com/office/powerpoint/2010/main" val="141219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80566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8800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066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15195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4058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9686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0395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8834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9C496-D5BB-40DC-BB37-8C2A3AC7EFC2}" type="datetimeFigureOut">
              <a:rPr lang="en-GB" smtClean="0">
                <a:solidFill>
                  <a:prstClr val="black">
                    <a:tint val="75000"/>
                  </a:prstClr>
                </a:solidFill>
              </a:rPr>
              <a:pPr/>
              <a:t>30/09/2021</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2CF1EB-61FC-4CDF-92CC-EC5E4CE813DE}"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21901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622" y="381000"/>
            <a:ext cx="7772400" cy="1470025"/>
          </a:xfrm>
        </p:spPr>
        <p:txBody>
          <a:bodyPr>
            <a:normAutofit/>
          </a:bodyPr>
          <a:lstStyle/>
          <a:p>
            <a:r>
              <a:rPr lang="en-GB" dirty="0"/>
              <a:t>Glasgow Caledonian University 	</a:t>
            </a:r>
          </a:p>
        </p:txBody>
      </p:sp>
      <p:sp>
        <p:nvSpPr>
          <p:cNvPr id="3" name="Subtitle 2"/>
          <p:cNvSpPr>
            <a:spLocks noGrp="1"/>
          </p:cNvSpPr>
          <p:nvPr>
            <p:ph type="subTitle" idx="1"/>
          </p:nvPr>
        </p:nvSpPr>
        <p:spPr>
          <a:xfrm>
            <a:off x="1371600" y="4419600"/>
            <a:ext cx="6400800" cy="1828800"/>
          </a:xfrm>
        </p:spPr>
        <p:txBody>
          <a:bodyPr>
            <a:normAutofit fontScale="85000" lnSpcReduction="20000"/>
          </a:bodyPr>
          <a:lstStyle/>
          <a:p>
            <a:endParaRPr lang="en-GB" b="1" dirty="0">
              <a:solidFill>
                <a:schemeClr val="tx1"/>
              </a:solidFill>
            </a:endParaRPr>
          </a:p>
          <a:p>
            <a:r>
              <a:rPr lang="en-GB" b="1" dirty="0">
                <a:solidFill>
                  <a:schemeClr val="tx1"/>
                </a:solidFill>
              </a:rPr>
              <a:t>Providing inclusive learning development: one learning development centre’s use of demographic data to support specific groups of learners</a:t>
            </a:r>
          </a:p>
        </p:txBody>
      </p:sp>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rcRect t="-12880" b="12880"/>
          <a:stretch>
            <a:fillRect/>
          </a:stretch>
        </p:blipFill>
        <p:spPr bwMode="auto">
          <a:xfrm>
            <a:off x="2743200" y="1371600"/>
            <a:ext cx="3220244" cy="3209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036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Discussion 01</a:t>
            </a:r>
          </a:p>
        </p:txBody>
      </p:sp>
      <p:sp>
        <p:nvSpPr>
          <p:cNvPr id="3" name="Content Placeholder 2"/>
          <p:cNvSpPr>
            <a:spLocks noGrp="1"/>
          </p:cNvSpPr>
          <p:nvPr>
            <p:ph idx="1"/>
          </p:nvPr>
        </p:nvSpPr>
        <p:spPr/>
        <p:txBody>
          <a:bodyPr/>
          <a:lstStyle/>
          <a:p>
            <a:r>
              <a:rPr lang="en-GB" dirty="0"/>
              <a:t>Should MD20 students be targeted?</a:t>
            </a:r>
          </a:p>
          <a:p>
            <a:r>
              <a:rPr lang="en-GB" dirty="0"/>
              <a:t>What are the challenges/potential benefits of targeting?</a:t>
            </a:r>
          </a:p>
          <a:p>
            <a:endParaRPr lang="en-GB" dirty="0"/>
          </a:p>
        </p:txBody>
      </p:sp>
    </p:spTree>
    <p:extLst>
      <p:ext uri="{BB962C8B-B14F-4D97-AF65-F5344CB8AC3E}">
        <p14:creationId xmlns:p14="http://schemas.microsoft.com/office/powerpoint/2010/main" val="80164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Discussion 02</a:t>
            </a:r>
          </a:p>
        </p:txBody>
      </p:sp>
      <p:sp>
        <p:nvSpPr>
          <p:cNvPr id="3" name="Content Placeholder 2"/>
          <p:cNvSpPr>
            <a:spLocks noGrp="1"/>
          </p:cNvSpPr>
          <p:nvPr>
            <p:ph idx="1"/>
          </p:nvPr>
        </p:nvSpPr>
        <p:spPr/>
        <p:txBody>
          <a:bodyPr/>
          <a:lstStyle/>
          <a:p>
            <a:r>
              <a:rPr lang="en-GB" dirty="0"/>
              <a:t>Are your students targeted?</a:t>
            </a:r>
          </a:p>
          <a:p>
            <a:r>
              <a:rPr lang="en-GB" dirty="0"/>
              <a:t>What do you do for these students?</a:t>
            </a:r>
          </a:p>
          <a:p>
            <a:r>
              <a:rPr lang="en-GB" dirty="0"/>
              <a:t>Do you measure the success of the support?</a:t>
            </a:r>
          </a:p>
          <a:p>
            <a:r>
              <a:rPr lang="en-GB" dirty="0"/>
              <a:t>How can support be measured?</a:t>
            </a:r>
          </a:p>
        </p:txBody>
      </p:sp>
    </p:spTree>
    <p:extLst>
      <p:ext uri="{BB962C8B-B14F-4D97-AF65-F5344CB8AC3E}">
        <p14:creationId xmlns:p14="http://schemas.microsoft.com/office/powerpoint/2010/main" val="285386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Our Project</a:t>
            </a:r>
          </a:p>
        </p:txBody>
      </p:sp>
      <p:sp>
        <p:nvSpPr>
          <p:cNvPr id="3" name="Content Placeholder 2"/>
          <p:cNvSpPr>
            <a:spLocks noGrp="1"/>
          </p:cNvSpPr>
          <p:nvPr>
            <p:ph idx="1"/>
          </p:nvPr>
        </p:nvSpPr>
        <p:spPr>
          <a:xfrm>
            <a:off x="228600" y="1600200"/>
            <a:ext cx="8458200" cy="5029200"/>
          </a:xfrm>
        </p:spPr>
        <p:txBody>
          <a:bodyPr>
            <a:normAutofit/>
          </a:bodyPr>
          <a:lstStyle/>
          <a:p>
            <a:r>
              <a:rPr lang="en-GB" dirty="0"/>
              <a:t>Understanding who the MD20 students are</a:t>
            </a:r>
          </a:p>
          <a:p>
            <a:r>
              <a:rPr lang="en-GB" dirty="0"/>
              <a:t>Needs and barriers</a:t>
            </a:r>
          </a:p>
          <a:p>
            <a:r>
              <a:rPr lang="en-GB" dirty="0"/>
              <a:t>Phase 1: </a:t>
            </a:r>
          </a:p>
          <a:p>
            <a:pPr lvl="1"/>
            <a:r>
              <a:rPr lang="en-GB" dirty="0"/>
              <a:t>Numbers</a:t>
            </a:r>
          </a:p>
          <a:p>
            <a:pPr lvl="1"/>
            <a:r>
              <a:rPr lang="en-GB" dirty="0"/>
              <a:t>Student Interviews</a:t>
            </a:r>
          </a:p>
          <a:p>
            <a:r>
              <a:rPr lang="en-GB" dirty="0"/>
              <a:t>Phase 2: Interviews </a:t>
            </a:r>
          </a:p>
          <a:p>
            <a:pPr lvl="1"/>
            <a:r>
              <a:rPr lang="en-GB" dirty="0"/>
              <a:t>Staff </a:t>
            </a:r>
          </a:p>
          <a:p>
            <a:pPr lvl="1"/>
            <a:r>
              <a:rPr lang="en-GB" dirty="0"/>
              <a:t>Prospective students</a:t>
            </a:r>
          </a:p>
          <a:p>
            <a:pPr marL="0" indent="0">
              <a:buNone/>
            </a:pPr>
            <a:endParaRPr lang="en-GB" dirty="0"/>
          </a:p>
          <a:p>
            <a:pPr marL="0" indent="0">
              <a:buNone/>
            </a:pPr>
            <a:endParaRPr lang="en-GB" dirty="0"/>
          </a:p>
          <a:p>
            <a:endParaRPr lang="en-GB" dirty="0"/>
          </a:p>
        </p:txBody>
      </p:sp>
    </p:spTree>
    <p:extLst>
      <p:ext uri="{BB962C8B-B14F-4D97-AF65-F5344CB8AC3E}">
        <p14:creationId xmlns:p14="http://schemas.microsoft.com/office/powerpoint/2010/main" val="3391609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Initial thematic analysis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0269" y="2133600"/>
            <a:ext cx="8953731" cy="4470153"/>
          </a:xfrm>
        </p:spPr>
      </p:pic>
    </p:spTree>
    <p:extLst>
      <p:ext uri="{BB962C8B-B14F-4D97-AF65-F5344CB8AC3E}">
        <p14:creationId xmlns:p14="http://schemas.microsoft.com/office/powerpoint/2010/main" val="28847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LDC Numbers</a:t>
            </a:r>
          </a:p>
        </p:txBody>
      </p:sp>
      <p:sp>
        <p:nvSpPr>
          <p:cNvPr id="3" name="Content Placeholder 2"/>
          <p:cNvSpPr>
            <a:spLocks noGrp="1"/>
          </p:cNvSpPr>
          <p:nvPr>
            <p:ph idx="1"/>
          </p:nvPr>
        </p:nvSpPr>
        <p:spPr>
          <a:xfrm>
            <a:off x="838200" y="1676400"/>
            <a:ext cx="7848600" cy="4449763"/>
          </a:xfrm>
        </p:spPr>
        <p:txBody>
          <a:bodyPr/>
          <a:lstStyle/>
          <a:p>
            <a:pPr>
              <a:buNone/>
            </a:pPr>
            <a:r>
              <a:rPr lang="en-GB" b="1" dirty="0"/>
              <a:t>MD20 to School comparison</a:t>
            </a:r>
          </a:p>
        </p:txBody>
      </p:sp>
      <p:graphicFrame>
        <p:nvGraphicFramePr>
          <p:cNvPr id="6" name="Chart 5"/>
          <p:cNvGraphicFramePr/>
          <p:nvPr/>
        </p:nvGraphicFramePr>
        <p:xfrm>
          <a:off x="2362200" y="2362200"/>
          <a:ext cx="4495800" cy="31242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2209800" y="5638800"/>
            <a:ext cx="4343400" cy="276999"/>
          </a:xfrm>
          <a:prstGeom prst="rect">
            <a:avLst/>
          </a:prstGeom>
          <a:noFill/>
        </p:spPr>
        <p:txBody>
          <a:bodyPr wrap="square" rtlCol="0">
            <a:spAutoFit/>
          </a:bodyPr>
          <a:lstStyle/>
          <a:p>
            <a:r>
              <a:rPr lang="en-GB" sz="1200" dirty="0"/>
              <a:t>*full time undergraduate students</a:t>
            </a:r>
          </a:p>
        </p:txBody>
      </p:sp>
    </p:spTree>
    <p:extLst>
      <p:ext uri="{BB962C8B-B14F-4D97-AF65-F5344CB8AC3E}">
        <p14:creationId xmlns:p14="http://schemas.microsoft.com/office/powerpoint/2010/main" val="3678212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MD20 students: age comparison</a:t>
            </a:r>
          </a:p>
        </p:txBody>
      </p:sp>
      <p:graphicFrame>
        <p:nvGraphicFramePr>
          <p:cNvPr id="5" name="Chart 4"/>
          <p:cNvGraphicFramePr/>
          <p:nvPr/>
        </p:nvGraphicFramePr>
        <p:xfrm>
          <a:off x="2438400" y="2514600"/>
          <a:ext cx="52578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Table 8"/>
          <p:cNvGraphicFramePr>
            <a:graphicFrameLocks noGrp="1"/>
          </p:cNvGraphicFramePr>
          <p:nvPr/>
        </p:nvGraphicFramePr>
        <p:xfrm>
          <a:off x="914400" y="2590799"/>
          <a:ext cx="1219200" cy="318516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594360">
                <a:tc>
                  <a:txBody>
                    <a:bodyPr/>
                    <a:lstStyle/>
                    <a:p>
                      <a:pPr algn="l" fontAlgn="b"/>
                      <a:r>
                        <a:rPr lang="en-GB" sz="1100" b="0" i="0" u="none" strike="noStrike" dirty="0">
                          <a:solidFill>
                            <a:srgbClr val="000000"/>
                          </a:solidFill>
                          <a:latin typeface="Calibri"/>
                        </a:rPr>
                        <a:t>age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dirty="0">
                        <a:solidFill>
                          <a:srgbClr val="000000"/>
                        </a:solidFill>
                        <a:latin typeface="Calibri"/>
                      </a:endParaRPr>
                    </a:p>
                    <a:p>
                      <a:pPr algn="l" fontAlgn="t"/>
                      <a:endParaRPr lang="en-GB" sz="1100" b="0" i="0" u="none" strike="noStrike" dirty="0">
                        <a:solidFill>
                          <a:srgbClr val="000000"/>
                        </a:solidFill>
                        <a:latin typeface="Calibri"/>
                      </a:endParaRPr>
                    </a:p>
                    <a:p>
                      <a:pPr algn="l" fontAlgn="t"/>
                      <a:endParaRPr lang="en-GB" sz="1100" b="0" i="0" u="none" strike="noStrike" dirty="0">
                        <a:solidFill>
                          <a:srgbClr val="000000"/>
                        </a:solidFill>
                        <a:latin typeface="Calibri"/>
                      </a:endParaRPr>
                    </a:p>
                    <a:p>
                      <a:pPr algn="l" fontAlgn="t"/>
                      <a:r>
                        <a:rPr lang="en-GB" sz="1100" b="0" i="0" u="none" strike="noStrike" dirty="0">
                          <a:solidFill>
                            <a:srgbClr val="000000"/>
                          </a:solidFill>
                          <a:latin typeface="Calibri"/>
                        </a:rPr>
                        <a:t>students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69900">
                <a:tc>
                  <a:txBody>
                    <a:bodyPr/>
                    <a:lstStyle/>
                    <a:p>
                      <a:pPr algn="l" fontAlgn="b"/>
                      <a:r>
                        <a:rPr lang="en-GB" sz="1100" b="0" i="0" u="none" strike="noStrike">
                          <a:solidFill>
                            <a:srgbClr val="000000"/>
                          </a:solidFill>
                          <a:latin typeface="Calibri"/>
                        </a:rPr>
                        <a:t>17-20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134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9900">
                <a:tc>
                  <a:txBody>
                    <a:bodyPr/>
                    <a:lstStyle/>
                    <a:p>
                      <a:pPr algn="l" fontAlgn="b"/>
                      <a:r>
                        <a:rPr lang="en-GB" sz="1100" b="0" i="0" u="none" strike="noStrike">
                          <a:solidFill>
                            <a:srgbClr val="000000"/>
                          </a:solidFill>
                          <a:latin typeface="Calibri"/>
                        </a:rPr>
                        <a:t>21-25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320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9900">
                <a:tc>
                  <a:txBody>
                    <a:bodyPr/>
                    <a:lstStyle/>
                    <a:p>
                      <a:pPr algn="l" fontAlgn="b"/>
                      <a:r>
                        <a:rPr lang="en-GB" sz="1100" b="0" i="0" u="none" strike="noStrike">
                          <a:solidFill>
                            <a:srgbClr val="000000"/>
                          </a:solidFill>
                          <a:latin typeface="Calibri"/>
                        </a:rPr>
                        <a:t>26-30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234</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69900">
                <a:tc>
                  <a:txBody>
                    <a:bodyPr/>
                    <a:lstStyle/>
                    <a:p>
                      <a:pPr algn="l" fontAlgn="b"/>
                      <a:r>
                        <a:rPr lang="en-GB" sz="1100" b="0" i="0" u="none" strike="noStrike">
                          <a:solidFill>
                            <a:srgbClr val="000000"/>
                          </a:solidFill>
                          <a:latin typeface="Calibri"/>
                        </a:rPr>
                        <a:t>31-35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91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9900">
                <a:tc>
                  <a:txBody>
                    <a:bodyPr/>
                    <a:lstStyle/>
                    <a:p>
                      <a:pPr algn="l" fontAlgn="b"/>
                      <a:r>
                        <a:rPr lang="en-GB" sz="1100" b="0" i="0" u="none" strike="noStrike">
                          <a:solidFill>
                            <a:srgbClr val="000000"/>
                          </a:solidFill>
                          <a:latin typeface="Calibri"/>
                        </a:rPr>
                        <a:t>36-56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endParaRPr lang="en-GB" sz="1100" b="0" i="0" u="none" strike="noStrike" dirty="0">
                        <a:solidFill>
                          <a:srgbClr val="000000"/>
                        </a:solidFill>
                        <a:latin typeface="Calibri"/>
                      </a:endParaRPr>
                    </a:p>
                    <a:p>
                      <a:pPr algn="r" fontAlgn="t"/>
                      <a:endParaRPr lang="en-GB" sz="1100" b="0" i="0" u="none" strike="noStrike" dirty="0">
                        <a:solidFill>
                          <a:srgbClr val="000000"/>
                        </a:solidFill>
                        <a:latin typeface="Calibri"/>
                      </a:endParaRPr>
                    </a:p>
                    <a:p>
                      <a:pPr algn="r" fontAlgn="t"/>
                      <a:r>
                        <a:rPr lang="en-GB" sz="1100" b="0" i="0" u="none" strike="noStrike" dirty="0">
                          <a:solidFill>
                            <a:srgbClr val="000000"/>
                          </a:solidFill>
                          <a:latin typeface="Calibri"/>
                        </a:rPr>
                        <a:t>133</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a:t>LDC Numbers</a:t>
            </a:r>
            <a:endParaRPr lang="en-GB" b="1" dirty="0"/>
          </a:p>
        </p:txBody>
      </p:sp>
    </p:spTree>
    <p:extLst>
      <p:ext uri="{BB962C8B-B14F-4D97-AF65-F5344CB8AC3E}">
        <p14:creationId xmlns:p14="http://schemas.microsoft.com/office/powerpoint/2010/main" val="367821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MD20 students: age comparison</a:t>
            </a:r>
          </a:p>
          <a:p>
            <a:pPr>
              <a:buNone/>
            </a:pPr>
            <a:endParaRPr lang="en-GB" sz="1800" dirty="0"/>
          </a:p>
          <a:p>
            <a:r>
              <a:rPr lang="en-GB" dirty="0"/>
              <a:t>85% are ‘mature aged’ (21 or over)</a:t>
            </a:r>
          </a:p>
          <a:p>
            <a:r>
              <a:rPr lang="en-GB" dirty="0"/>
              <a:t>50% of MD20 students are over 25</a:t>
            </a:r>
          </a:p>
          <a:p>
            <a:r>
              <a:rPr lang="en-GB" dirty="0"/>
              <a:t>24% are over 30</a:t>
            </a:r>
          </a:p>
          <a:p>
            <a:endParaRPr lang="en-GB" dirty="0"/>
          </a:p>
        </p:txBody>
      </p:sp>
      <p:sp>
        <p:nvSpPr>
          <p:cNvPr id="6"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Opt out model</a:t>
            </a:r>
          </a:p>
          <a:p>
            <a:pPr>
              <a:buNone/>
            </a:pPr>
            <a:endParaRPr lang="en-GB" b="1" dirty="0"/>
          </a:p>
          <a:p>
            <a:r>
              <a:rPr lang="en-GB" dirty="0"/>
              <a:t>289 sessions with 7000 attendances</a:t>
            </a:r>
          </a:p>
          <a:p>
            <a:pPr>
              <a:buNone/>
            </a:pPr>
            <a:endParaRPr lang="en-GB" sz="1800" dirty="0"/>
          </a:p>
          <a:p>
            <a:pPr>
              <a:buNone/>
            </a:pPr>
            <a:r>
              <a:rPr lang="en-GB" b="1" dirty="0"/>
              <a:t>Opt in model</a:t>
            </a:r>
          </a:p>
          <a:p>
            <a:r>
              <a:rPr lang="en-GB" dirty="0"/>
              <a:t>Workshops </a:t>
            </a:r>
          </a:p>
          <a:p>
            <a:r>
              <a:rPr lang="en-GB" dirty="0"/>
              <a:t>1:1s</a:t>
            </a:r>
          </a:p>
          <a:p>
            <a:r>
              <a:rPr lang="en-GB" dirty="0"/>
              <a:t>Drop-ins</a:t>
            </a:r>
          </a:p>
          <a:p>
            <a:endParaRPr lang="en-GB" dirty="0"/>
          </a:p>
        </p:txBody>
      </p:sp>
      <p:sp>
        <p:nvSpPr>
          <p:cNvPr id="6"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Workshops: MD20 to School comparison</a:t>
            </a:r>
          </a:p>
          <a:p>
            <a:pPr>
              <a:buNone/>
            </a:pPr>
            <a:endParaRPr lang="en-GB" dirty="0"/>
          </a:p>
        </p:txBody>
      </p:sp>
      <p:sp>
        <p:nvSpPr>
          <p:cNvPr id="9" name="TextBox 8"/>
          <p:cNvSpPr txBox="1"/>
          <p:nvPr/>
        </p:nvSpPr>
        <p:spPr>
          <a:xfrm>
            <a:off x="990600" y="5791200"/>
            <a:ext cx="4343400" cy="276999"/>
          </a:xfrm>
          <a:prstGeom prst="rect">
            <a:avLst/>
          </a:prstGeom>
          <a:noFill/>
        </p:spPr>
        <p:txBody>
          <a:bodyPr wrap="square" rtlCol="0">
            <a:spAutoFit/>
          </a:bodyPr>
          <a:lstStyle/>
          <a:p>
            <a:r>
              <a:rPr lang="en-GB" sz="1200" dirty="0"/>
              <a:t>* full time undergraduate students</a:t>
            </a:r>
          </a:p>
        </p:txBody>
      </p:sp>
      <p:graphicFrame>
        <p:nvGraphicFramePr>
          <p:cNvPr id="8" name="Chart 7"/>
          <p:cNvGraphicFramePr/>
          <p:nvPr/>
        </p:nvGraphicFramePr>
        <p:xfrm>
          <a:off x="4724400" y="2590800"/>
          <a:ext cx="3810000" cy="2895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nvGraphicFramePr>
        <p:xfrm>
          <a:off x="838200" y="2590800"/>
          <a:ext cx="3733800" cy="28956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normAutofit/>
          </a:bodyPr>
          <a:lstStyle/>
          <a:p>
            <a:pPr>
              <a:buNone/>
            </a:pPr>
            <a:r>
              <a:rPr lang="en-GB" b="1" dirty="0"/>
              <a:t>Workshops: MD20 to School comparison</a:t>
            </a:r>
          </a:p>
          <a:p>
            <a:pPr>
              <a:buNone/>
            </a:pPr>
            <a:endParaRPr lang="en-GB" sz="1800" dirty="0"/>
          </a:p>
          <a:p>
            <a:r>
              <a:rPr lang="en-GB" dirty="0"/>
              <a:t>MD20 students are choosing workshops in greater numbers than expected. </a:t>
            </a:r>
          </a:p>
          <a:p>
            <a:endParaRPr lang="en-GB" dirty="0"/>
          </a:p>
          <a:p>
            <a:r>
              <a:rPr lang="en-GB" dirty="0"/>
              <a:t>Note: MD40 students are not representative.</a:t>
            </a:r>
          </a:p>
          <a:p>
            <a:pPr lvl="1">
              <a:buNone/>
            </a:pPr>
            <a:endParaRPr lang="en-GB" dirty="0"/>
          </a:p>
          <a:p>
            <a:endParaRPr lang="en-GB" dirty="0"/>
          </a:p>
          <a:p>
            <a:endParaRPr lang="en-GB" dirty="0"/>
          </a:p>
          <a:p>
            <a:endParaRPr lang="en-GB" dirty="0"/>
          </a:p>
          <a:p>
            <a:pPr>
              <a:buNone/>
            </a:pPr>
            <a:endParaRPr lang="en-GB" dirty="0"/>
          </a:p>
          <a:p>
            <a:endParaRPr lang="en-GB" dirty="0"/>
          </a:p>
          <a:p>
            <a:pPr>
              <a:buNone/>
            </a:pPr>
            <a:endParaRPr lang="en-GB" dirty="0"/>
          </a:p>
        </p:txBody>
      </p:sp>
      <p:sp>
        <p:nvSpPr>
          <p:cNvPr id="5"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b="1" dirty="0"/>
            </a:br>
            <a:r>
              <a:rPr lang="en-GB" b="1" dirty="0"/>
              <a:t>Outcome agreements</a:t>
            </a:r>
          </a:p>
        </p:txBody>
      </p:sp>
      <p:sp>
        <p:nvSpPr>
          <p:cNvPr id="3" name="Content Placeholder 2"/>
          <p:cNvSpPr>
            <a:spLocks noGrp="1"/>
          </p:cNvSpPr>
          <p:nvPr>
            <p:ph idx="1"/>
          </p:nvPr>
        </p:nvSpPr>
        <p:spPr>
          <a:xfrm>
            <a:off x="838200" y="1828800"/>
            <a:ext cx="7848600" cy="4525963"/>
          </a:xfrm>
        </p:spPr>
        <p:txBody>
          <a:bodyPr>
            <a:normAutofit/>
          </a:bodyPr>
          <a:lstStyle/>
          <a:p>
            <a:r>
              <a:rPr lang="en-GB" dirty="0"/>
              <a:t>‘Outcomes based approach to funding’ 2012-2015 (SFC, 2012)</a:t>
            </a:r>
          </a:p>
          <a:p>
            <a:r>
              <a:rPr lang="en-GB" dirty="0"/>
              <a:t>‘Access for people from the </a:t>
            </a:r>
            <a:r>
              <a:rPr lang="en-GB" b="1" dirty="0"/>
              <a:t>widest possible range of backgrounds</a:t>
            </a:r>
            <a:r>
              <a:rPr lang="en-GB" dirty="0"/>
              <a:t>’ </a:t>
            </a:r>
          </a:p>
          <a:p>
            <a:r>
              <a:rPr lang="en-GB" dirty="0"/>
              <a:t>Individual institutions have specific targets</a:t>
            </a:r>
          </a:p>
        </p:txBody>
      </p:sp>
    </p:spTree>
    <p:extLst>
      <p:ext uri="{BB962C8B-B14F-4D97-AF65-F5344CB8AC3E}">
        <p14:creationId xmlns:p14="http://schemas.microsoft.com/office/powerpoint/2010/main" val="4202990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1:1s: MD20 to School comparison</a:t>
            </a:r>
          </a:p>
        </p:txBody>
      </p:sp>
      <p:sp>
        <p:nvSpPr>
          <p:cNvPr id="9" name="TextBox 8"/>
          <p:cNvSpPr txBox="1"/>
          <p:nvPr/>
        </p:nvSpPr>
        <p:spPr>
          <a:xfrm>
            <a:off x="990600" y="5791200"/>
            <a:ext cx="4343400" cy="276999"/>
          </a:xfrm>
          <a:prstGeom prst="rect">
            <a:avLst/>
          </a:prstGeom>
          <a:noFill/>
        </p:spPr>
        <p:txBody>
          <a:bodyPr wrap="square" rtlCol="0">
            <a:spAutoFit/>
          </a:bodyPr>
          <a:lstStyle/>
          <a:p>
            <a:r>
              <a:rPr lang="en-GB" sz="1200" dirty="0"/>
              <a:t>*full time undergraduate students</a:t>
            </a:r>
          </a:p>
        </p:txBody>
      </p:sp>
      <p:graphicFrame>
        <p:nvGraphicFramePr>
          <p:cNvPr id="12" name="Chart 11"/>
          <p:cNvGraphicFramePr/>
          <p:nvPr/>
        </p:nvGraphicFramePr>
        <p:xfrm>
          <a:off x="762000" y="2590800"/>
          <a:ext cx="3810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nvGraphicFramePr>
        <p:xfrm>
          <a:off x="4800600" y="2590800"/>
          <a:ext cx="3810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6400"/>
            <a:ext cx="7848600" cy="4449763"/>
          </a:xfrm>
        </p:spPr>
        <p:txBody>
          <a:bodyPr/>
          <a:lstStyle/>
          <a:p>
            <a:pPr>
              <a:buNone/>
            </a:pPr>
            <a:r>
              <a:rPr lang="en-GB" b="1" dirty="0"/>
              <a:t>1:1s: MD20 to School comparison</a:t>
            </a:r>
          </a:p>
          <a:p>
            <a:pPr>
              <a:buNone/>
            </a:pPr>
            <a:endParaRPr lang="en-GB" sz="1800" dirty="0"/>
          </a:p>
          <a:p>
            <a:r>
              <a:rPr lang="en-GB" dirty="0"/>
              <a:t>MD20 students are choosing individual tutorials in greater numbers than expected.</a:t>
            </a:r>
          </a:p>
          <a:p>
            <a:pPr>
              <a:buNone/>
            </a:pPr>
            <a:r>
              <a:rPr lang="en-GB" dirty="0"/>
              <a:t> </a:t>
            </a:r>
          </a:p>
          <a:p>
            <a:r>
              <a:rPr lang="en-GB" dirty="0"/>
              <a:t>Note: MD40 students are not representative.</a:t>
            </a:r>
          </a:p>
          <a:p>
            <a:pPr lvl="1"/>
            <a:endParaRPr lang="en-GB" dirty="0"/>
          </a:p>
          <a:p>
            <a:pPr lvl="1"/>
            <a:endParaRPr lang="en-GB" dirty="0"/>
          </a:p>
          <a:p>
            <a:endParaRPr lang="en-GB" dirty="0"/>
          </a:p>
          <a:p>
            <a:pPr>
              <a:buNone/>
            </a:pPr>
            <a:endParaRPr lang="en-GB" dirty="0"/>
          </a:p>
          <a:p>
            <a:pPr>
              <a:buNone/>
            </a:pPr>
            <a:endParaRPr lang="en-GB" dirty="0"/>
          </a:p>
        </p:txBody>
      </p:sp>
      <p:sp>
        <p:nvSpPr>
          <p:cNvPr id="5" name="Title 1"/>
          <p:cNvSpPr>
            <a:spLocks noGrp="1"/>
          </p:cNvSpPr>
          <p:nvPr>
            <p:ph type="title"/>
          </p:nvPr>
        </p:nvSpPr>
        <p:spPr>
          <a:xfrm>
            <a:off x="457200" y="274638"/>
            <a:ext cx="8229600" cy="1143000"/>
          </a:xfrm>
        </p:spPr>
        <p:txBody>
          <a:bodyPr/>
          <a:lstStyle/>
          <a:p>
            <a:r>
              <a:rPr lang="en-GB" b="1" dirty="0"/>
              <a:t>LDC Numbers</a:t>
            </a:r>
          </a:p>
        </p:txBody>
      </p:sp>
    </p:spTree>
    <p:extLst>
      <p:ext uri="{BB962C8B-B14F-4D97-AF65-F5344CB8AC3E}">
        <p14:creationId xmlns:p14="http://schemas.microsoft.com/office/powerpoint/2010/main" val="3678212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Your institution</a:t>
            </a:r>
          </a:p>
        </p:txBody>
      </p:sp>
      <p:sp>
        <p:nvSpPr>
          <p:cNvPr id="3" name="Content Placeholder 2"/>
          <p:cNvSpPr>
            <a:spLocks noGrp="1"/>
          </p:cNvSpPr>
          <p:nvPr>
            <p:ph idx="1"/>
          </p:nvPr>
        </p:nvSpPr>
        <p:spPr>
          <a:xfrm>
            <a:off x="685800" y="1600200"/>
            <a:ext cx="7543800" cy="4525963"/>
          </a:xfrm>
        </p:spPr>
        <p:txBody>
          <a:bodyPr/>
          <a:lstStyle/>
          <a:p>
            <a:pPr marL="457200" lvl="1" indent="0" algn="ctr">
              <a:buNone/>
            </a:pPr>
            <a:endParaRPr lang="en-GB" sz="2400" dirty="0"/>
          </a:p>
          <a:p>
            <a:pPr marL="457200" lvl="1" indent="0" algn="ctr">
              <a:buNone/>
            </a:pPr>
            <a:r>
              <a:rPr lang="en-GB" b="1" dirty="0"/>
              <a:t>Do these findings fit with your understanding of these groups?</a:t>
            </a:r>
            <a:endParaRPr lang="en-GB" sz="2400" dirty="0"/>
          </a:p>
          <a:p>
            <a:pPr algn="ctr"/>
            <a:endParaRPr lang="en-GB" dirty="0"/>
          </a:p>
        </p:txBody>
      </p:sp>
    </p:spTree>
    <p:extLst>
      <p:ext uri="{BB962C8B-B14F-4D97-AF65-F5344CB8AC3E}">
        <p14:creationId xmlns:p14="http://schemas.microsoft.com/office/powerpoint/2010/main" val="49799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229600" cy="1143000"/>
          </a:xfrm>
        </p:spPr>
        <p:txBody>
          <a:bodyPr>
            <a:normAutofit/>
          </a:bodyPr>
          <a:lstStyle/>
          <a:p>
            <a:r>
              <a:rPr lang="en-GB" sz="5400" b="1" dirty="0"/>
              <a:t>Thank You!</a:t>
            </a:r>
          </a:p>
        </p:txBody>
      </p:sp>
    </p:spTree>
    <p:extLst>
      <p:ext uri="{BB962C8B-B14F-4D97-AF65-F5344CB8AC3E}">
        <p14:creationId xmlns:p14="http://schemas.microsoft.com/office/powerpoint/2010/main" val="4010850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Background</a:t>
            </a:r>
          </a:p>
        </p:txBody>
      </p:sp>
      <p:sp>
        <p:nvSpPr>
          <p:cNvPr id="3" name="Content Placeholder 2"/>
          <p:cNvSpPr>
            <a:spLocks noGrp="1"/>
          </p:cNvSpPr>
          <p:nvPr>
            <p:ph idx="1"/>
          </p:nvPr>
        </p:nvSpPr>
        <p:spPr>
          <a:xfrm>
            <a:off x="685800" y="1472066"/>
            <a:ext cx="8229600" cy="4830763"/>
          </a:xfrm>
        </p:spPr>
        <p:txBody>
          <a:bodyPr>
            <a:normAutofit/>
          </a:bodyPr>
          <a:lstStyle/>
          <a:p>
            <a:r>
              <a:rPr lang="en-GB" sz="2800" dirty="0"/>
              <a:t>MD20/40</a:t>
            </a:r>
          </a:p>
          <a:p>
            <a:r>
              <a:rPr lang="en-GB" sz="2800" dirty="0"/>
              <a:t>Scottish Index Of Multiple Deprivation </a:t>
            </a:r>
          </a:p>
          <a:p>
            <a:r>
              <a:rPr lang="en-GB" sz="2800" dirty="0"/>
              <a:t>38 indicators under the groupings</a:t>
            </a:r>
          </a:p>
          <a:p>
            <a:pPr lvl="1"/>
            <a:r>
              <a:rPr lang="en-GB" sz="2400" dirty="0"/>
              <a:t>income, </a:t>
            </a:r>
          </a:p>
          <a:p>
            <a:pPr lvl="1"/>
            <a:r>
              <a:rPr lang="en-GB" sz="2400" dirty="0"/>
              <a:t>employment, </a:t>
            </a:r>
          </a:p>
          <a:p>
            <a:pPr lvl="1"/>
            <a:r>
              <a:rPr lang="en-GB" sz="2400" dirty="0"/>
              <a:t>health, </a:t>
            </a:r>
          </a:p>
          <a:p>
            <a:pPr lvl="1"/>
            <a:r>
              <a:rPr lang="en-GB" sz="2400" b="1" dirty="0"/>
              <a:t>education, </a:t>
            </a:r>
          </a:p>
          <a:p>
            <a:pPr lvl="1"/>
            <a:r>
              <a:rPr lang="en-GB" sz="2400" b="1" dirty="0"/>
              <a:t>skills and training</a:t>
            </a:r>
            <a:r>
              <a:rPr lang="en-GB" sz="2400" dirty="0"/>
              <a:t>, housing, </a:t>
            </a:r>
          </a:p>
          <a:p>
            <a:pPr lvl="1"/>
            <a:r>
              <a:rPr lang="en-GB" sz="2400" dirty="0"/>
              <a:t>geographic access and </a:t>
            </a:r>
          </a:p>
          <a:p>
            <a:pPr lvl="1"/>
            <a:r>
              <a:rPr lang="en-GB" sz="2400" dirty="0"/>
              <a:t>crime.</a:t>
            </a:r>
          </a:p>
          <a:p>
            <a:endParaRPr lang="en-GB"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0745" y="4191000"/>
            <a:ext cx="1041255" cy="99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7399" y="5562600"/>
            <a:ext cx="2514601" cy="723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55951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GB" b="1" dirty="0"/>
              <a:t>SIMD20/40 School of Health and Life Sciences</a:t>
            </a:r>
            <a:br>
              <a:rPr lang="en-GB" b="1" dirty="0"/>
            </a:br>
            <a:endParaRPr lang="en-GB" dirty="0"/>
          </a:p>
        </p:txBody>
      </p:sp>
      <p:sp>
        <p:nvSpPr>
          <p:cNvPr id="4" name="Content Placeholder 3"/>
          <p:cNvSpPr>
            <a:spLocks noGrp="1"/>
          </p:cNvSpPr>
          <p:nvPr>
            <p:ph idx="1"/>
          </p:nvPr>
        </p:nvSpPr>
        <p:spPr>
          <a:xfrm>
            <a:off x="457200" y="2133600"/>
            <a:ext cx="8229600" cy="2886944"/>
          </a:xfrm>
          <a:prstGeom prst="rect">
            <a:avLst/>
          </a:prstGeom>
        </p:spPr>
        <p:txBody>
          <a:bodyPr>
            <a:spAutoFit/>
          </a:bodyPr>
          <a:lstStyle/>
          <a:p>
            <a:pPr marL="0" indent="0">
              <a:buNone/>
              <a:defRPr/>
            </a:pPr>
            <a:r>
              <a:rPr lang="en-GB" sz="3600" dirty="0"/>
              <a:t>From the full time UG entrants </a:t>
            </a:r>
            <a:r>
              <a:rPr lang="en-GB" sz="3600" b="1" dirty="0"/>
              <a:t> </a:t>
            </a:r>
          </a:p>
          <a:p>
            <a:pPr marL="0" indent="0">
              <a:buNone/>
              <a:defRPr/>
            </a:pPr>
            <a:endParaRPr lang="en-GB" sz="3600" b="1" dirty="0"/>
          </a:p>
          <a:p>
            <a:pPr lvl="0">
              <a:lnSpc>
                <a:spcPct val="160000"/>
              </a:lnSpc>
              <a:spcBef>
                <a:spcPts val="0"/>
              </a:spcBef>
            </a:pPr>
            <a:r>
              <a:rPr lang="en-GB" dirty="0">
                <a:solidFill>
                  <a:prstClr val="black"/>
                </a:solidFill>
                <a:latin typeface="+mj-lt"/>
                <a:cs typeface="Consolas" pitchFamily="49" charset="0"/>
              </a:rPr>
              <a:t>18.6% of students were in the lowest 20%</a:t>
            </a:r>
          </a:p>
          <a:p>
            <a:pPr lvl="0">
              <a:lnSpc>
                <a:spcPct val="160000"/>
              </a:lnSpc>
              <a:spcBef>
                <a:spcPts val="0"/>
              </a:spcBef>
            </a:pPr>
            <a:r>
              <a:rPr lang="en-GB" dirty="0">
                <a:solidFill>
                  <a:prstClr val="black"/>
                </a:solidFill>
                <a:latin typeface="+mj-lt"/>
                <a:cs typeface="Consolas" pitchFamily="49" charset="0"/>
              </a:rPr>
              <a:t>30.2% of students were in the lowest 40%</a:t>
            </a:r>
            <a:endParaRPr lang="en-GB" dirty="0">
              <a:latin typeface="+mj-lt"/>
            </a:endParaRPr>
          </a:p>
        </p:txBody>
      </p:sp>
    </p:spTree>
    <p:extLst>
      <p:ext uri="{BB962C8B-B14F-4D97-AF65-F5344CB8AC3E}">
        <p14:creationId xmlns:p14="http://schemas.microsoft.com/office/powerpoint/2010/main" val="4271576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p:cNvSpPr>
          <p:nvPr/>
        </p:nvSpPr>
        <p:spPr bwMode="auto">
          <a:xfrm>
            <a:off x="467544" y="24249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GB" sz="4000" b="1" dirty="0">
                <a:latin typeface="Calibri" pitchFamily="34" charset="0"/>
              </a:rPr>
              <a:t>Glasgow Caledonian University</a:t>
            </a:r>
          </a:p>
        </p:txBody>
      </p:sp>
      <p:sp>
        <p:nvSpPr>
          <p:cNvPr id="18435" name="TextBox 4"/>
          <p:cNvSpPr txBox="1">
            <a:spLocks noChangeArrowheads="1"/>
          </p:cNvSpPr>
          <p:nvPr/>
        </p:nvSpPr>
        <p:spPr bwMode="auto">
          <a:xfrm>
            <a:off x="782814" y="1548567"/>
            <a:ext cx="6000750" cy="333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80975" indent="-180975"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Aft>
                <a:spcPts val="600"/>
              </a:spcAft>
              <a:buFont typeface="Arial" charset="0"/>
              <a:buChar char="•"/>
            </a:pPr>
            <a:r>
              <a:rPr lang="en-GB" sz="2800" dirty="0">
                <a:latin typeface="Calibri" pitchFamily="34" charset="0"/>
                <a:cs typeface="Arial" charset="0"/>
              </a:rPr>
              <a:t>Formed in 1993 with merger of Glasgow Polytechnic and Queen</a:t>
            </a:r>
            <a:r>
              <a:rPr lang="en-GB" altLang="en-GB" sz="2800" dirty="0">
                <a:latin typeface="Calibri" pitchFamily="34" charset="0"/>
                <a:cs typeface="Arial" charset="0"/>
              </a:rPr>
              <a:t>’</a:t>
            </a:r>
            <a:r>
              <a:rPr lang="en-GB" sz="2800" dirty="0">
                <a:latin typeface="Calibri" pitchFamily="34" charset="0"/>
                <a:cs typeface="Arial" charset="0"/>
              </a:rPr>
              <a:t>s College, Glasgow</a:t>
            </a:r>
          </a:p>
          <a:p>
            <a:pPr eaLnBrk="1" hangingPunct="1">
              <a:spcAft>
                <a:spcPts val="600"/>
              </a:spcAft>
              <a:buFont typeface="Arial" charset="0"/>
              <a:buChar char="•"/>
            </a:pPr>
            <a:r>
              <a:rPr lang="en-GB" sz="2800" dirty="0">
                <a:latin typeface="Calibri" pitchFamily="34" charset="0"/>
                <a:cs typeface="Arial" charset="0"/>
              </a:rPr>
              <a:t>5</a:t>
            </a:r>
            <a:r>
              <a:rPr lang="en-GB" sz="2800" baseline="30000" dirty="0">
                <a:latin typeface="Calibri" pitchFamily="34" charset="0"/>
                <a:cs typeface="Arial" charset="0"/>
              </a:rPr>
              <a:t>th</a:t>
            </a:r>
            <a:r>
              <a:rPr lang="en-GB" sz="2800" dirty="0">
                <a:latin typeface="Calibri" pitchFamily="34" charset="0"/>
                <a:cs typeface="Arial" charset="0"/>
              </a:rPr>
              <a:t> largest in Scotland in terms of student recruitment.</a:t>
            </a:r>
          </a:p>
          <a:p>
            <a:pPr eaLnBrk="1" hangingPunct="1">
              <a:spcAft>
                <a:spcPts val="600"/>
              </a:spcAft>
              <a:buFont typeface="Arial" charset="0"/>
              <a:buChar char="•"/>
            </a:pPr>
            <a:r>
              <a:rPr lang="en-GB" sz="2800" dirty="0">
                <a:latin typeface="Calibri" pitchFamily="34" charset="0"/>
                <a:cs typeface="Arial" charset="0"/>
              </a:rPr>
              <a:t>Student population of over 17,000</a:t>
            </a:r>
          </a:p>
          <a:p>
            <a:pPr eaLnBrk="1" hangingPunct="1">
              <a:spcAft>
                <a:spcPts val="600"/>
              </a:spcAft>
              <a:buFont typeface="Arial" charset="0"/>
              <a:buChar char="•"/>
            </a:pPr>
            <a:r>
              <a:rPr lang="en-GB" sz="2800" dirty="0">
                <a:latin typeface="Calibri" pitchFamily="34" charset="0"/>
                <a:cs typeface="Arial" charset="0"/>
              </a:rPr>
              <a:t>3 Academic Schools</a:t>
            </a:r>
          </a:p>
        </p:txBody>
      </p:sp>
      <p:sp>
        <p:nvSpPr>
          <p:cNvPr id="6" name="TextBox 4"/>
          <p:cNvSpPr txBox="1">
            <a:spLocks noChangeArrowheads="1"/>
          </p:cNvSpPr>
          <p:nvPr/>
        </p:nvSpPr>
        <p:spPr bwMode="auto">
          <a:xfrm>
            <a:off x="755600" y="4687888"/>
            <a:ext cx="7215187" cy="400110"/>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Aft>
                <a:spcPts val="600"/>
              </a:spcAft>
              <a:defRPr/>
            </a:pPr>
            <a:endParaRPr lang="en-GB" sz="2000" dirty="0">
              <a:latin typeface="+mn-lt"/>
              <a:ea typeface="+mn-ea"/>
            </a:endParaRPr>
          </a:p>
        </p:txBody>
      </p:sp>
    </p:spTree>
    <p:extLst>
      <p:ext uri="{BB962C8B-B14F-4D97-AF65-F5344CB8AC3E}">
        <p14:creationId xmlns:p14="http://schemas.microsoft.com/office/powerpoint/2010/main" val="2558460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485798" y="1385008"/>
            <a:ext cx="8053235" cy="4772000"/>
          </a:xfrm>
          <a:prstGeom prst="roundRect">
            <a:avLst>
              <a:gd name="adj" fmla="val 5094"/>
            </a:avLst>
          </a:prstGeom>
          <a:solidFill>
            <a:srgbClr val="D5E9F7"/>
          </a:solidFill>
          <a:ln>
            <a:solidFill>
              <a:srgbClr val="BFE1EB"/>
            </a:solidFill>
          </a:ln>
          <a:effectLst>
            <a:outerShdw blurRad="190500" dist="38100" dir="288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p:cNvSpPr>
            <a:spLocks noGrp="1"/>
          </p:cNvSpPr>
          <p:nvPr>
            <p:ph type="title"/>
          </p:nvPr>
        </p:nvSpPr>
        <p:spPr/>
        <p:txBody>
          <a:bodyPr>
            <a:noAutofit/>
          </a:bodyPr>
          <a:lstStyle/>
          <a:p>
            <a:pPr lvl="0"/>
            <a:r>
              <a:rPr lang="en-GB" sz="4000" b="1" dirty="0">
                <a:solidFill>
                  <a:prstClr val="black"/>
                </a:solidFill>
                <a:latin typeface="Calibri" pitchFamily="34" charset="0"/>
                <a:cs typeface="Calibri" pitchFamily="34" charset="0"/>
              </a:rPr>
              <a:t>Learning Development Centre</a:t>
            </a:r>
            <a:endParaRPr lang="en-GB" sz="4000" b="1" dirty="0">
              <a:latin typeface="Calibri" pitchFamily="34" charset="0"/>
              <a:cs typeface="Calibri" pitchFamily="34" charset="0"/>
            </a:endParaRPr>
          </a:p>
        </p:txBody>
      </p:sp>
      <p:sp>
        <p:nvSpPr>
          <p:cNvPr id="2" name="Slide Number Placeholder 1"/>
          <p:cNvSpPr>
            <a:spLocks noGrp="1"/>
          </p:cNvSpPr>
          <p:nvPr>
            <p:ph type="sldNum" sz="quarter" idx="12"/>
          </p:nvPr>
        </p:nvSpPr>
        <p:spPr/>
        <p:txBody>
          <a:bodyPr/>
          <a:lstStyle/>
          <a:p>
            <a:fld id="{A46B60AB-5560-4636-B60D-98FA03F23E06}" type="slidenum">
              <a:rPr lang="en-GB" smtClean="0"/>
              <a:pPr/>
              <a:t>6</a:t>
            </a:fld>
            <a:endParaRPr lang="en-GB" dirty="0"/>
          </a:p>
        </p:txBody>
      </p:sp>
      <p:grpSp>
        <p:nvGrpSpPr>
          <p:cNvPr id="45" name="Group 44"/>
          <p:cNvGrpSpPr/>
          <p:nvPr/>
        </p:nvGrpSpPr>
        <p:grpSpPr>
          <a:xfrm>
            <a:off x="4302709" y="1855214"/>
            <a:ext cx="1565435" cy="552450"/>
            <a:chOff x="4302709" y="1855214"/>
            <a:chExt cx="1565435" cy="552450"/>
          </a:xfrm>
        </p:grpSpPr>
        <p:sp>
          <p:nvSpPr>
            <p:cNvPr id="11" name="Text Box 2"/>
            <p:cNvSpPr txBox="1">
              <a:spLocks/>
            </p:cNvSpPr>
            <p:nvPr/>
          </p:nvSpPr>
          <p:spPr bwMode="auto">
            <a:xfrm>
              <a:off x="4302709" y="1855958"/>
              <a:ext cx="1260000" cy="540000"/>
            </a:xfrm>
            <a:prstGeom prst="roundRect">
              <a:avLst>
                <a:gd name="adj" fmla="val 34220"/>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LDC Director</a:t>
              </a:r>
            </a:p>
          </p:txBody>
        </p:sp>
        <p:pic>
          <p:nvPicPr>
            <p:cNvPr id="16" name="Picture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4144" y="1855214"/>
              <a:ext cx="2540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Text Box 5"/>
          <p:cNvSpPr txBox="1"/>
          <p:nvPr/>
        </p:nvSpPr>
        <p:spPr bwMode="auto">
          <a:xfrm>
            <a:off x="3313063" y="3501008"/>
            <a:ext cx="3239293" cy="540000"/>
          </a:xfrm>
          <a:prstGeom prst="roundRect">
            <a:avLst>
              <a:gd name="adj" fmla="val 3422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Academic Development Tutors (ADTs)</a:t>
            </a:r>
          </a:p>
        </p:txBody>
      </p:sp>
      <p:grpSp>
        <p:nvGrpSpPr>
          <p:cNvPr id="49" name="Group 48"/>
          <p:cNvGrpSpPr/>
          <p:nvPr/>
        </p:nvGrpSpPr>
        <p:grpSpPr>
          <a:xfrm>
            <a:off x="1534665" y="2213173"/>
            <a:ext cx="2533278" cy="1575867"/>
            <a:chOff x="1534665" y="2213173"/>
            <a:chExt cx="2533278" cy="1575867"/>
          </a:xfrm>
        </p:grpSpPr>
        <p:sp>
          <p:nvSpPr>
            <p:cNvPr id="18" name="Text Box 20"/>
            <p:cNvSpPr txBox="1">
              <a:spLocks/>
            </p:cNvSpPr>
            <p:nvPr/>
          </p:nvSpPr>
          <p:spPr bwMode="auto">
            <a:xfrm>
              <a:off x="1606227" y="2213173"/>
              <a:ext cx="1440160" cy="540000"/>
            </a:xfrm>
            <a:prstGeom prst="roundRect">
              <a:avLst>
                <a:gd name="adj" fmla="val 34220"/>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Admin</a:t>
              </a:r>
            </a:p>
          </p:txBody>
        </p:sp>
        <p:grpSp>
          <p:nvGrpSpPr>
            <p:cNvPr id="47" name="Group 46"/>
            <p:cNvGrpSpPr/>
            <p:nvPr/>
          </p:nvGrpSpPr>
          <p:grpSpPr>
            <a:xfrm>
              <a:off x="1534665" y="2935549"/>
              <a:ext cx="2533278" cy="853491"/>
              <a:chOff x="1534665" y="2935549"/>
              <a:chExt cx="2533278" cy="853491"/>
            </a:xfrm>
          </p:grpSpPr>
          <p:sp>
            <p:nvSpPr>
              <p:cNvPr id="20" name="Text Box 19"/>
              <p:cNvSpPr txBox="1"/>
              <p:nvPr/>
            </p:nvSpPr>
            <p:spPr bwMode="auto">
              <a:xfrm>
                <a:off x="1755326" y="2935549"/>
                <a:ext cx="2312617" cy="85349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80975" indent="-180975">
                  <a:spcBef>
                    <a:spcPts val="600"/>
                  </a:spcBef>
                  <a:spcAft>
                    <a:spcPts val="0"/>
                  </a:spcAft>
                  <a:buFont typeface="Symbol"/>
                  <a:buChar char=""/>
                  <a:defRPr/>
                </a:pPr>
                <a:r>
                  <a:rPr lang="en-GB" sz="1200" dirty="0">
                    <a:ea typeface="Times New Roman"/>
                    <a:cs typeface="Times New Roman"/>
                  </a:rPr>
                  <a:t>First point of student contact</a:t>
                </a:r>
              </a:p>
              <a:p>
                <a:pPr marL="180975" indent="-180975">
                  <a:spcAft>
                    <a:spcPts val="0"/>
                  </a:spcAft>
                  <a:buFont typeface="Symbol"/>
                  <a:buChar char=""/>
                  <a:defRPr/>
                </a:pPr>
                <a:r>
                  <a:rPr lang="en-GB" sz="1200" dirty="0">
                    <a:ea typeface="Times New Roman"/>
                    <a:cs typeface="Times New Roman"/>
                  </a:rPr>
                  <a:t>Booking</a:t>
                </a:r>
              </a:p>
              <a:p>
                <a:pPr marL="180975" indent="-180975">
                  <a:spcAft>
                    <a:spcPts val="0"/>
                  </a:spcAft>
                  <a:buFont typeface="Symbol"/>
                  <a:buChar char=""/>
                  <a:defRPr/>
                </a:pPr>
                <a:r>
                  <a:rPr lang="en-GB" sz="1200" dirty="0">
                    <a:ea typeface="Times New Roman"/>
                    <a:cs typeface="Times New Roman"/>
                  </a:rPr>
                  <a:t>Tracking</a:t>
                </a:r>
              </a:p>
              <a:p>
                <a:pPr marL="180975" indent="-180975">
                  <a:spcAft>
                    <a:spcPts val="1000"/>
                  </a:spcAft>
                  <a:buFont typeface="Symbol"/>
                  <a:buChar char=""/>
                  <a:defRPr/>
                </a:pPr>
                <a:r>
                  <a:rPr lang="en-GB" sz="1200" dirty="0">
                    <a:ea typeface="Times New Roman"/>
                    <a:cs typeface="Times New Roman"/>
                  </a:rPr>
                  <a:t>Evaluating</a:t>
                </a:r>
              </a:p>
            </p:txBody>
          </p:sp>
          <p:pic>
            <p:nvPicPr>
              <p:cNvPr id="21" name="Picture 10"/>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4665" y="3006986"/>
                <a:ext cx="249238"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0" name="Group 49"/>
          <p:cNvGrpSpPr/>
          <p:nvPr/>
        </p:nvGrpSpPr>
        <p:grpSpPr>
          <a:xfrm>
            <a:off x="6696273" y="2213173"/>
            <a:ext cx="1908175" cy="1647875"/>
            <a:chOff x="6696273" y="2213173"/>
            <a:chExt cx="1908175" cy="1647875"/>
          </a:xfrm>
        </p:grpSpPr>
        <p:sp>
          <p:nvSpPr>
            <p:cNvPr id="19" name="Text Box 4"/>
            <p:cNvSpPr txBox="1">
              <a:spLocks/>
            </p:cNvSpPr>
            <p:nvPr/>
          </p:nvSpPr>
          <p:spPr bwMode="auto">
            <a:xfrm>
              <a:off x="6768380" y="2213173"/>
              <a:ext cx="1656184" cy="540000"/>
            </a:xfrm>
            <a:prstGeom prst="roundRect">
              <a:avLst>
                <a:gd name="adj" fmla="val 34220"/>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path path="circle">
                <a:fillToRect t="100000" r="100000"/>
              </a:path>
              <a:tileRect l="-100000" b="-100000"/>
            </a:gra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anchor="ctr"/>
            <a:lstStyle/>
            <a:p>
              <a:pPr algn="ctr">
                <a:spcBef>
                  <a:spcPts val="600"/>
                </a:spcBef>
                <a:spcAft>
                  <a:spcPts val="1000"/>
                </a:spcAft>
                <a:defRPr/>
              </a:pPr>
              <a:r>
                <a:rPr lang="en-GB" sz="1400" b="1" dirty="0">
                  <a:ea typeface="Times New Roman"/>
                  <a:cs typeface="Times New Roman"/>
                </a:rPr>
                <a:t>ICT Skills Tutor</a:t>
              </a:r>
            </a:p>
          </p:txBody>
        </p:sp>
        <p:grpSp>
          <p:nvGrpSpPr>
            <p:cNvPr id="46" name="Group 45"/>
            <p:cNvGrpSpPr/>
            <p:nvPr/>
          </p:nvGrpSpPr>
          <p:grpSpPr>
            <a:xfrm>
              <a:off x="6696273" y="2933948"/>
              <a:ext cx="1908175" cy="927100"/>
              <a:chOff x="6696273" y="2933948"/>
              <a:chExt cx="1908175" cy="927100"/>
            </a:xfrm>
          </p:grpSpPr>
          <p:sp>
            <p:nvSpPr>
              <p:cNvPr id="22" name="Text Box 17"/>
              <p:cNvSpPr txBox="1"/>
              <p:nvPr/>
            </p:nvSpPr>
            <p:spPr bwMode="auto">
              <a:xfrm>
                <a:off x="6912173" y="2933948"/>
                <a:ext cx="1692275" cy="9271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ICT Skills Learning and Teaching</a:t>
                </a:r>
              </a:p>
              <a:p>
                <a:pPr marL="177800" indent="-177800">
                  <a:spcAft>
                    <a:spcPts val="1000"/>
                  </a:spcAft>
                  <a:buFont typeface="Symbol"/>
                  <a:buChar char=""/>
                  <a:defRPr/>
                </a:pPr>
                <a:r>
                  <a:rPr lang="en-GB" sz="1200" dirty="0">
                    <a:ea typeface="Times New Roman"/>
                    <a:cs typeface="Times New Roman"/>
                  </a:rPr>
                  <a:t>Website and VLE</a:t>
                </a:r>
              </a:p>
            </p:txBody>
          </p:sp>
          <p:pic>
            <p:nvPicPr>
              <p:cNvPr id="23" name="Picture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96273" y="3005385"/>
                <a:ext cx="33655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48" name="Group 47"/>
          <p:cNvGrpSpPr/>
          <p:nvPr/>
        </p:nvGrpSpPr>
        <p:grpSpPr>
          <a:xfrm>
            <a:off x="1783903" y="4390876"/>
            <a:ext cx="6892553" cy="1630412"/>
            <a:chOff x="1783903" y="4390876"/>
            <a:chExt cx="6892553" cy="1630412"/>
          </a:xfrm>
        </p:grpSpPr>
        <p:grpSp>
          <p:nvGrpSpPr>
            <p:cNvPr id="43" name="Group 42"/>
            <p:cNvGrpSpPr/>
            <p:nvPr/>
          </p:nvGrpSpPr>
          <p:grpSpPr>
            <a:xfrm>
              <a:off x="2043124" y="4390876"/>
              <a:ext cx="2194844" cy="574675"/>
              <a:chOff x="1979712" y="4255601"/>
              <a:chExt cx="2194844" cy="574675"/>
            </a:xfrm>
          </p:grpSpPr>
          <p:sp>
            <p:nvSpPr>
              <p:cNvPr id="24" name="Text Box 23"/>
              <p:cNvSpPr txBox="1"/>
              <p:nvPr/>
            </p:nvSpPr>
            <p:spPr bwMode="auto">
              <a:xfrm>
                <a:off x="2195735" y="4255601"/>
                <a:ext cx="1978821" cy="5746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Allied Health Professions</a:t>
                </a:r>
              </a:p>
              <a:p>
                <a:pPr marL="177800" indent="-177800">
                  <a:spcAft>
                    <a:spcPts val="1000"/>
                  </a:spcAft>
                  <a:buFont typeface="Symbol"/>
                  <a:buChar char=""/>
                  <a:defRPr/>
                </a:pPr>
                <a:r>
                  <a:rPr lang="en-GB" sz="1200" dirty="0">
                    <a:ea typeface="Times New Roman"/>
                    <a:cs typeface="Times New Roman"/>
                  </a:rPr>
                  <a:t>Social Work</a:t>
                </a:r>
              </a:p>
            </p:txBody>
          </p:sp>
          <p:pic>
            <p:nvPicPr>
              <p:cNvPr id="2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bwMode="auto">
              <a:xfrm>
                <a:off x="1979712" y="4255601"/>
                <a:ext cx="324149" cy="55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 name="Group 8"/>
            <p:cNvGrpSpPr/>
            <p:nvPr/>
          </p:nvGrpSpPr>
          <p:grpSpPr>
            <a:xfrm>
              <a:off x="6283073" y="4390876"/>
              <a:ext cx="1241255" cy="540000"/>
              <a:chOff x="6071501" y="5180866"/>
              <a:chExt cx="1241255" cy="540000"/>
            </a:xfrm>
          </p:grpSpPr>
          <p:sp>
            <p:nvSpPr>
              <p:cNvPr id="26" name="Text Box 26"/>
              <p:cNvSpPr txBox="1"/>
              <p:nvPr/>
            </p:nvSpPr>
            <p:spPr bwMode="auto">
              <a:xfrm>
                <a:off x="6312904" y="5180866"/>
                <a:ext cx="999852" cy="5032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Nursing</a:t>
                </a:r>
              </a:p>
              <a:p>
                <a:pPr marL="177800" indent="-177800">
                  <a:spcAft>
                    <a:spcPts val="1000"/>
                  </a:spcAft>
                  <a:buFont typeface="Symbol"/>
                  <a:buChar char=""/>
                  <a:defRPr/>
                </a:pPr>
                <a:r>
                  <a:rPr lang="en-GB" sz="1200" dirty="0">
                    <a:ea typeface="Times New Roman"/>
                    <a:cs typeface="Times New Roman"/>
                  </a:rPr>
                  <a:t>Midwifery</a:t>
                </a:r>
              </a:p>
            </p:txBody>
          </p:sp>
          <p:pic>
            <p:nvPicPr>
              <p:cNvPr id="4106" name="Picture 10" descr="D:\Users\Dropbox\WeeMee\Blank backgrounds\Wee_Steph.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71501" y="5180866"/>
                <a:ext cx="276428" cy="5400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33"/>
            <p:cNvGrpSpPr/>
            <p:nvPr/>
          </p:nvGrpSpPr>
          <p:grpSpPr>
            <a:xfrm>
              <a:off x="4346523" y="4390876"/>
              <a:ext cx="1416814" cy="622300"/>
              <a:chOff x="5747474" y="4255538"/>
              <a:chExt cx="1416814" cy="622300"/>
            </a:xfrm>
          </p:grpSpPr>
          <p:sp>
            <p:nvSpPr>
              <p:cNvPr id="30" name="Text Box 25"/>
              <p:cNvSpPr txBox="1"/>
              <p:nvPr/>
            </p:nvSpPr>
            <p:spPr bwMode="auto">
              <a:xfrm>
                <a:off x="6034811" y="4255538"/>
                <a:ext cx="1129477" cy="34686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Bef>
                    <a:spcPts val="600"/>
                  </a:spcBef>
                  <a:spcAft>
                    <a:spcPts val="0"/>
                  </a:spcAft>
                  <a:buFont typeface="Symbol"/>
                  <a:buChar char=""/>
                  <a:defRPr/>
                </a:pPr>
                <a:r>
                  <a:rPr lang="en-GB" sz="1200" dirty="0">
                    <a:ea typeface="Times New Roman"/>
                    <a:cs typeface="Times New Roman"/>
                  </a:rPr>
                  <a:t>Psychology</a:t>
                </a:r>
              </a:p>
            </p:txBody>
          </p:sp>
          <p:pic>
            <p:nvPicPr>
              <p:cNvPr id="31" name="Picture 2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47474" y="4326975"/>
                <a:ext cx="331787"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4" name="Group 43"/>
            <p:cNvGrpSpPr/>
            <p:nvPr/>
          </p:nvGrpSpPr>
          <p:grpSpPr>
            <a:xfrm>
              <a:off x="4174556" y="5229126"/>
              <a:ext cx="1901089" cy="792162"/>
              <a:chOff x="4174556" y="5175435"/>
              <a:chExt cx="1901089" cy="792162"/>
            </a:xfrm>
          </p:grpSpPr>
          <p:sp>
            <p:nvSpPr>
              <p:cNvPr id="32" name="Text Box 24"/>
              <p:cNvSpPr txBox="1"/>
              <p:nvPr/>
            </p:nvSpPr>
            <p:spPr bwMode="auto">
              <a:xfrm>
                <a:off x="4420897" y="5175435"/>
                <a:ext cx="1654748" cy="79216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buFont typeface="Symbol"/>
                  <a:buChar char=""/>
                  <a:defRPr/>
                </a:pPr>
                <a:r>
                  <a:rPr lang="en-GB" sz="1200" dirty="0">
                    <a:ea typeface="Times New Roman"/>
                    <a:cs typeface="Times New Roman"/>
                  </a:rPr>
                  <a:t>Psychology</a:t>
                </a:r>
              </a:p>
              <a:p>
                <a:pPr marL="177800" indent="-177800">
                  <a:buFont typeface="Symbol"/>
                  <a:buChar char=""/>
                  <a:defRPr/>
                </a:pPr>
                <a:r>
                  <a:rPr lang="en-GB" sz="1200" dirty="0">
                    <a:ea typeface="Times New Roman"/>
                    <a:cs typeface="Times New Roman"/>
                  </a:rPr>
                  <a:t>Biological Sciences</a:t>
                </a:r>
              </a:p>
            </p:txBody>
          </p:sp>
          <p:pic>
            <p:nvPicPr>
              <p:cNvPr id="33" name="Picture 22"/>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174556" y="5175435"/>
                <a:ext cx="255588" cy="55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2" name="Group 41"/>
            <p:cNvGrpSpPr/>
            <p:nvPr/>
          </p:nvGrpSpPr>
          <p:grpSpPr>
            <a:xfrm>
              <a:off x="6327464" y="5229126"/>
              <a:ext cx="2348992" cy="678534"/>
              <a:chOff x="6075572" y="5047763"/>
              <a:chExt cx="2348992" cy="678534"/>
            </a:xfrm>
          </p:grpSpPr>
          <p:pic>
            <p:nvPicPr>
              <p:cNvPr id="4104" name="Picture 8" descr="D:\Users\Dropbox\WeeMee\Blank backgrounds\Wee_Lesley.png"/>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l="9467" t="8402" r="10537" b="14319"/>
              <a:stretch/>
            </p:blipFill>
            <p:spPr bwMode="auto">
              <a:xfrm>
                <a:off x="6075572" y="5047763"/>
                <a:ext cx="352954" cy="550800"/>
              </a:xfrm>
              <a:prstGeom prst="rect">
                <a:avLst/>
              </a:prstGeom>
              <a:noFill/>
              <a:extLst>
                <a:ext uri="{909E8E84-426E-40DD-AFC4-6F175D3DCCD1}">
                  <a14:hiddenFill xmlns:a14="http://schemas.microsoft.com/office/drawing/2010/main">
                    <a:solidFill>
                      <a:srgbClr val="FFFFFF"/>
                    </a:solidFill>
                  </a14:hiddenFill>
                </a:ext>
              </a:extLst>
            </p:spPr>
          </p:pic>
          <p:sp>
            <p:nvSpPr>
              <p:cNvPr id="37" name="Text Box 25"/>
              <p:cNvSpPr txBox="1"/>
              <p:nvPr/>
            </p:nvSpPr>
            <p:spPr bwMode="auto">
              <a:xfrm>
                <a:off x="6473172" y="5047763"/>
                <a:ext cx="1951392" cy="678534"/>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spcAft>
                    <a:spcPts val="0"/>
                  </a:spcAft>
                  <a:buFont typeface="Symbol"/>
                  <a:buChar char=""/>
                  <a:defRPr/>
                </a:pPr>
                <a:r>
                  <a:rPr lang="en-GB" sz="1200" dirty="0">
                    <a:ea typeface="Times New Roman"/>
                    <a:cs typeface="Times New Roman"/>
                  </a:rPr>
                  <a:t>Vision Sciences</a:t>
                </a:r>
              </a:p>
              <a:p>
                <a:pPr marL="177800" indent="-177800">
                  <a:spcAft>
                    <a:spcPts val="0"/>
                  </a:spcAft>
                  <a:buFont typeface="Symbol"/>
                  <a:buChar char=""/>
                  <a:defRPr/>
                </a:pPr>
                <a:r>
                  <a:rPr lang="en-GB" sz="1200" dirty="0">
                    <a:ea typeface="Times New Roman"/>
                    <a:cs typeface="Times New Roman"/>
                  </a:rPr>
                  <a:t>Occupational Therapy</a:t>
                </a:r>
              </a:p>
            </p:txBody>
          </p:sp>
        </p:grpSp>
        <p:grpSp>
          <p:nvGrpSpPr>
            <p:cNvPr id="40" name="Group 39"/>
            <p:cNvGrpSpPr/>
            <p:nvPr/>
          </p:nvGrpSpPr>
          <p:grpSpPr>
            <a:xfrm>
              <a:off x="1783903" y="5229126"/>
              <a:ext cx="1619241" cy="792162"/>
              <a:chOff x="2846302" y="5175497"/>
              <a:chExt cx="1619241" cy="792162"/>
            </a:xfrm>
          </p:grpSpPr>
          <p:pic>
            <p:nvPicPr>
              <p:cNvPr id="4105" name="Picture 9" descr="D:\Users\Dropbox\WeeMee\Blank backgrounds\Wee_Nathalie.png"/>
              <p:cNvPicPr>
                <a:picLocks noChangeAspect="1" noChangeArrowheads="1"/>
              </p:cNvPicPr>
              <p:nvPr/>
            </p:nvPicPr>
            <p:blipFill rotWithShape="1">
              <a:blip r:embed="rId11" cstate="print">
                <a:extLst>
                  <a:ext uri="{28A0092B-C50C-407E-A947-70E740481C1C}">
                    <a14:useLocalDpi xmlns:a14="http://schemas.microsoft.com/office/drawing/2010/main" val="0"/>
                  </a:ext>
                </a:extLst>
              </a:blip>
              <a:srcRect l="31038" t="16173" r="26470" b="4991"/>
              <a:stretch/>
            </p:blipFill>
            <p:spPr bwMode="auto">
              <a:xfrm>
                <a:off x="2846302" y="5175497"/>
                <a:ext cx="266827" cy="550800"/>
              </a:xfrm>
              <a:prstGeom prst="rect">
                <a:avLst/>
              </a:prstGeom>
              <a:noFill/>
              <a:extLst>
                <a:ext uri="{909E8E84-426E-40DD-AFC4-6F175D3DCCD1}">
                  <a14:hiddenFill xmlns:a14="http://schemas.microsoft.com/office/drawing/2010/main">
                    <a:solidFill>
                      <a:srgbClr val="FFFFFF"/>
                    </a:solidFill>
                  </a14:hiddenFill>
                </a:ext>
              </a:extLst>
            </p:spPr>
          </p:pic>
          <p:sp>
            <p:nvSpPr>
              <p:cNvPr id="38" name="Text Box 24"/>
              <p:cNvSpPr txBox="1"/>
              <p:nvPr/>
            </p:nvSpPr>
            <p:spPr bwMode="auto">
              <a:xfrm>
                <a:off x="3170143" y="5175497"/>
                <a:ext cx="1295400" cy="79216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lstStyle/>
              <a:p>
                <a:pPr marL="177800" indent="-177800">
                  <a:buFont typeface="Symbol"/>
                  <a:buChar char=""/>
                  <a:defRPr/>
                </a:pPr>
                <a:r>
                  <a:rPr lang="en-GB" sz="1200" dirty="0">
                    <a:ea typeface="Times New Roman"/>
                    <a:cs typeface="Times New Roman"/>
                  </a:rPr>
                  <a:t>Podiatry</a:t>
                </a:r>
              </a:p>
              <a:p>
                <a:pPr marL="177800" indent="-177800">
                  <a:buFont typeface="Symbol"/>
                  <a:buChar char=""/>
                  <a:defRPr/>
                </a:pPr>
                <a:r>
                  <a:rPr lang="en-GB" sz="1200" dirty="0">
                    <a:ea typeface="Times New Roman"/>
                    <a:cs typeface="Times New Roman"/>
                  </a:rPr>
                  <a:t>Radiotherapy</a:t>
                </a:r>
              </a:p>
              <a:p>
                <a:pPr marL="177800" indent="-177800">
                  <a:buFont typeface="Symbol"/>
                  <a:buChar char=""/>
                  <a:defRPr/>
                </a:pPr>
                <a:r>
                  <a:rPr lang="en-GB" sz="1200" dirty="0">
                    <a:ea typeface="Times New Roman"/>
                    <a:cs typeface="Times New Roman"/>
                  </a:rPr>
                  <a:t>Physiotherapy</a:t>
                </a:r>
              </a:p>
              <a:p>
                <a:pPr marL="177800" indent="-177800">
                  <a:buFont typeface="Symbol"/>
                  <a:buChar char=""/>
                  <a:defRPr/>
                </a:pPr>
                <a:endParaRPr lang="en-GB" sz="1200" dirty="0">
                  <a:ea typeface="Times New Roman"/>
                  <a:cs typeface="Times New Roman"/>
                </a:endParaRPr>
              </a:p>
              <a:p>
                <a:pPr marL="177800" indent="-177800">
                  <a:spcAft>
                    <a:spcPts val="1000"/>
                  </a:spcAft>
                  <a:buFont typeface="Symbol"/>
                  <a:buChar char=""/>
                  <a:defRPr/>
                </a:pPr>
                <a:endParaRPr lang="en-GB" sz="1200" dirty="0">
                  <a:ea typeface="Times New Roman"/>
                  <a:cs typeface="Times New Roman"/>
                </a:endParaRPr>
              </a:p>
            </p:txBody>
          </p:sp>
        </p:grpSp>
      </p:grpSp>
    </p:spTree>
    <p:extLst>
      <p:ext uri="{BB962C8B-B14F-4D97-AF65-F5344CB8AC3E}">
        <p14:creationId xmlns:p14="http://schemas.microsoft.com/office/powerpoint/2010/main" val="87396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750"/>
                            </p:stCondLst>
                            <p:childTnLst>
                              <p:par>
                                <p:cTn id="9" presetID="1" presetClass="entr" presetSubtype="0" fill="hold" nodeType="afterEffect">
                                  <p:stCondLst>
                                    <p:cond delay="250"/>
                                  </p:stCondLst>
                                  <p:childTnLst>
                                    <p:set>
                                      <p:cBhvr>
                                        <p:cTn id="10" dur="1" fill="hold">
                                          <p:stCondLst>
                                            <p:cond delay="0"/>
                                          </p:stCondLst>
                                        </p:cTn>
                                        <p:tgtEl>
                                          <p:spTgt spid="45"/>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nodeType="afterEffect">
                                  <p:stCondLst>
                                    <p:cond delay="1000"/>
                                  </p:stCondLst>
                                  <p:childTnLst>
                                    <p:set>
                                      <p:cBhvr>
                                        <p:cTn id="13" dur="1" fill="hold">
                                          <p:stCondLst>
                                            <p:cond delay="0"/>
                                          </p:stCondLst>
                                        </p:cTn>
                                        <p:tgtEl>
                                          <p:spTgt spid="49"/>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nodeType="afterEffect">
                                  <p:stCondLst>
                                    <p:cond delay="1000"/>
                                  </p:stCondLst>
                                  <p:childTnLst>
                                    <p:set>
                                      <p:cBhvr>
                                        <p:cTn id="16" dur="1" fill="hold">
                                          <p:stCondLst>
                                            <p:cond delay="0"/>
                                          </p:stCondLst>
                                        </p:cTn>
                                        <p:tgtEl>
                                          <p:spTgt spid="50"/>
                                        </p:tgtEl>
                                        <p:attrNameLst>
                                          <p:attrName>style.visibility</p:attrName>
                                        </p:attrNameLst>
                                      </p:cBhvr>
                                      <p:to>
                                        <p:strVal val="visible"/>
                                      </p:to>
                                    </p:set>
                                  </p:childTnLst>
                                </p:cTn>
                              </p:par>
                            </p:childTnLst>
                          </p:cTn>
                        </p:par>
                        <p:par>
                          <p:cTn id="17" fill="hold">
                            <p:stCondLst>
                              <p:cond delay="3000"/>
                            </p:stCondLst>
                            <p:childTnLst>
                              <p:par>
                                <p:cTn id="18" presetID="1" presetClass="entr" presetSubtype="0" fill="hold" grpId="0" nodeType="afterEffect">
                                  <p:stCondLst>
                                    <p:cond delay="1250"/>
                                  </p:stCondLst>
                                  <p:childTnLst>
                                    <p:set>
                                      <p:cBhvr>
                                        <p:cTn id="19" dur="1" fill="hold">
                                          <p:stCondLst>
                                            <p:cond delay="0"/>
                                          </p:stCondLst>
                                        </p:cTn>
                                        <p:tgtEl>
                                          <p:spTgt spid="17"/>
                                        </p:tgtEl>
                                        <p:attrNameLst>
                                          <p:attrName>style.visibility</p:attrName>
                                        </p:attrNameLst>
                                      </p:cBhvr>
                                      <p:to>
                                        <p:strVal val="visible"/>
                                      </p:to>
                                    </p:set>
                                  </p:childTnLst>
                                </p:cTn>
                              </p:par>
                            </p:childTnLst>
                          </p:cTn>
                        </p:par>
                        <p:par>
                          <p:cTn id="20" fill="hold">
                            <p:stCondLst>
                              <p:cond delay="4250"/>
                            </p:stCondLst>
                            <p:childTnLst>
                              <p:par>
                                <p:cTn id="21" presetID="1" presetClass="entr" presetSubtype="0" fill="hold" nodeType="afterEffect">
                                  <p:stCondLst>
                                    <p:cond delay="25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Learning Development Centre</a:t>
            </a:r>
          </a:p>
        </p:txBody>
      </p:sp>
      <p:sp>
        <p:nvSpPr>
          <p:cNvPr id="3" name="Content Placeholder 2"/>
          <p:cNvSpPr>
            <a:spLocks noGrp="1"/>
          </p:cNvSpPr>
          <p:nvPr>
            <p:ph idx="1"/>
          </p:nvPr>
        </p:nvSpPr>
        <p:spPr>
          <a:xfrm>
            <a:off x="457200" y="1828800"/>
            <a:ext cx="8229600" cy="4525963"/>
          </a:xfrm>
        </p:spPr>
        <p:txBody>
          <a:bodyPr/>
          <a:lstStyle/>
          <a:p>
            <a:r>
              <a:rPr lang="en-GB" dirty="0"/>
              <a:t>Generic Workshops</a:t>
            </a:r>
          </a:p>
          <a:p>
            <a:r>
              <a:rPr lang="en-GB" dirty="0"/>
              <a:t>Embedded Sessions</a:t>
            </a:r>
          </a:p>
          <a:p>
            <a:r>
              <a:rPr lang="en-GB" dirty="0"/>
              <a:t>One-to-one appointments</a:t>
            </a:r>
          </a:p>
          <a:p>
            <a:r>
              <a:rPr lang="en-GB" dirty="0"/>
              <a:t>Drop-in Sessions</a:t>
            </a:r>
          </a:p>
          <a:p>
            <a:pPr marL="0" indent="0">
              <a:buNone/>
            </a:pPr>
            <a:endParaRPr lang="en-GB" dirty="0"/>
          </a:p>
        </p:txBody>
      </p:sp>
    </p:spTree>
    <p:extLst>
      <p:ext uri="{BB962C8B-B14F-4D97-AF65-F5344CB8AC3E}">
        <p14:creationId xmlns:p14="http://schemas.microsoft.com/office/powerpoint/2010/main" val="2157697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8001000" cy="3046988"/>
          </a:xfrm>
          <a:prstGeom prst="rect">
            <a:avLst/>
          </a:prstGeom>
        </p:spPr>
        <p:txBody>
          <a:bodyPr wrap="square">
            <a:spAutoFit/>
          </a:bodyPr>
          <a:lstStyle/>
          <a:p>
            <a:pPr marL="342900" indent="-342900">
              <a:buFont typeface="Arial" pitchFamily="34" charset="0"/>
              <a:buChar char="•"/>
            </a:pPr>
            <a:r>
              <a:rPr lang="en-GB" sz="3200" dirty="0"/>
              <a:t>Partially funded by SFC money</a:t>
            </a:r>
          </a:p>
          <a:p>
            <a:pPr marL="342900" indent="-342900">
              <a:buFont typeface="Arial" pitchFamily="34" charset="0"/>
              <a:buChar char="•"/>
            </a:pPr>
            <a:r>
              <a:rPr lang="en-GB" sz="3200" dirty="0"/>
              <a:t>LDC for all students</a:t>
            </a:r>
          </a:p>
          <a:p>
            <a:pPr marL="342900" indent="-342900">
              <a:buFont typeface="Arial" pitchFamily="34" charset="0"/>
              <a:buChar char="•"/>
            </a:pPr>
            <a:r>
              <a:rPr lang="en-GB" sz="3200" dirty="0"/>
              <a:t>But tasked to support MD20/40 students</a:t>
            </a:r>
          </a:p>
          <a:p>
            <a:pPr marL="342900" indent="-342900">
              <a:buFont typeface="Arial" pitchFamily="34" charset="0"/>
              <a:buChar char="•"/>
            </a:pPr>
            <a:r>
              <a:rPr lang="en-GB" sz="3200" dirty="0"/>
              <a:t>Research about MD20/40 students </a:t>
            </a:r>
          </a:p>
          <a:p>
            <a:pPr marL="342900" indent="-342900">
              <a:buFont typeface="Arial" pitchFamily="34" charset="0"/>
              <a:buChar char="•"/>
            </a:pPr>
            <a:r>
              <a:rPr lang="en-GB" sz="3200" dirty="0"/>
              <a:t>Explore who they are </a:t>
            </a:r>
          </a:p>
          <a:p>
            <a:pPr marL="342900" indent="-342900">
              <a:buFont typeface="Arial" pitchFamily="34" charset="0"/>
              <a:buChar char="•"/>
            </a:pPr>
            <a:endParaRPr lang="en-GB" sz="3200" dirty="0"/>
          </a:p>
        </p:txBody>
      </p:sp>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a:t>Learning Development Centre</a:t>
            </a:r>
            <a:endParaRPr lang="en-GB" b="1" dirty="0"/>
          </a:p>
        </p:txBody>
      </p:sp>
    </p:spTree>
    <p:extLst>
      <p:ext uri="{BB962C8B-B14F-4D97-AF65-F5344CB8AC3E}">
        <p14:creationId xmlns:p14="http://schemas.microsoft.com/office/powerpoint/2010/main" val="1462542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a:t>Two Approaches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1163935"/>
              </p:ext>
            </p:extLst>
          </p:nvPr>
        </p:nvGraphicFramePr>
        <p:xfrm>
          <a:off x="457200" y="1066800"/>
          <a:ext cx="84582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4445864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1371</Words>
  <Application>Microsoft Office PowerPoint</Application>
  <PresentationFormat>On-screen Show (4:3)</PresentationFormat>
  <Paragraphs>248</Paragraphs>
  <Slides>23</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Symbol</vt:lpstr>
      <vt:lpstr>1_Office Theme</vt:lpstr>
      <vt:lpstr>Glasgow Caledonian University  </vt:lpstr>
      <vt:lpstr> Outcome agreements</vt:lpstr>
      <vt:lpstr>Background</vt:lpstr>
      <vt:lpstr>SIMD20/40 School of Health and Life Sciences </vt:lpstr>
      <vt:lpstr>PowerPoint Presentation</vt:lpstr>
      <vt:lpstr>Learning Development Centre</vt:lpstr>
      <vt:lpstr>Learning Development Centre</vt:lpstr>
      <vt:lpstr>PowerPoint Presentation</vt:lpstr>
      <vt:lpstr>Two Approaches</vt:lpstr>
      <vt:lpstr>Discussion 01</vt:lpstr>
      <vt:lpstr>Discussion 02</vt:lpstr>
      <vt:lpstr>Our Project</vt:lpstr>
      <vt:lpstr>Initial thematic analysis</vt:lpstr>
      <vt:lpstr>LDC Numbers</vt:lpstr>
      <vt:lpstr>PowerPoint Presentation</vt:lpstr>
      <vt:lpstr>LDC Numbers</vt:lpstr>
      <vt:lpstr>LDC Numbers</vt:lpstr>
      <vt:lpstr>LDC Numbers</vt:lpstr>
      <vt:lpstr>LDC Numbers</vt:lpstr>
      <vt:lpstr>LDC Numbers</vt:lpstr>
      <vt:lpstr>LDC Numbers</vt:lpstr>
      <vt:lpstr>Your institution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Glasgow Caledonian University</dc:title>
  <dc:creator>deborah o'neill</dc:creator>
  <cp:lastModifiedBy>Leigh Bunton</cp:lastModifiedBy>
  <cp:revision>135</cp:revision>
  <cp:lastPrinted>2013-03-20T15:08:36Z</cp:lastPrinted>
  <dcterms:created xsi:type="dcterms:W3CDTF">2006-08-16T00:00:00Z</dcterms:created>
  <dcterms:modified xsi:type="dcterms:W3CDTF">2021-09-30T08:22:10Z</dcterms:modified>
</cp:coreProperties>
</file>