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1"/>
  </p:notesMasterIdLst>
  <p:sldIdLst>
    <p:sldId id="257" r:id="rId2"/>
    <p:sldId id="258" r:id="rId3"/>
    <p:sldId id="259" r:id="rId4"/>
    <p:sldId id="260" r:id="rId5"/>
    <p:sldId id="261" r:id="rId6"/>
    <p:sldId id="262" r:id="rId7"/>
    <p:sldId id="263" r:id="rId8"/>
    <p:sldId id="265" r:id="rId9"/>
    <p:sldId id="266" r:id="rId10"/>
    <p:sldId id="267" r:id="rId11"/>
    <p:sldId id="273" r:id="rId12"/>
    <p:sldId id="269" r:id="rId13"/>
    <p:sldId id="268" r:id="rId14"/>
    <p:sldId id="275" r:id="rId15"/>
    <p:sldId id="270" r:id="rId16"/>
    <p:sldId id="271" r:id="rId17"/>
    <p:sldId id="276" r:id="rId18"/>
    <p:sldId id="277"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179"/>
  </p:normalViewPr>
  <p:slideViewPr>
    <p:cSldViewPr snapToGrid="0" snapToObjects="1">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76BDF-19A5-6C43-BB83-B16A912CE8A0}" type="doc">
      <dgm:prSet loTypeId="urn:microsoft.com/office/officeart/2005/8/layout/cycle2" loCatId="cycle" qsTypeId="urn:microsoft.com/office/officeart/2005/8/quickstyle/simple4" qsCatId="simple" csTypeId="urn:microsoft.com/office/officeart/2005/8/colors/accent1_2" csCatId="accent1"/>
      <dgm:spPr/>
      <dgm:t>
        <a:bodyPr/>
        <a:lstStyle/>
        <a:p>
          <a:endParaRPr lang="en-US"/>
        </a:p>
      </dgm:t>
    </dgm:pt>
    <dgm:pt modelId="{FCDEB0CC-F630-6644-B4CA-157F722AF590}">
      <dgm:prSet/>
      <dgm:spPr/>
      <dgm:t>
        <a:bodyPr/>
        <a:lstStyle/>
        <a:p>
          <a:pPr rtl="0"/>
          <a:r>
            <a:rPr lang="en-US"/>
            <a:t>A theoretical framework suggestion</a:t>
          </a:r>
        </a:p>
      </dgm:t>
    </dgm:pt>
    <dgm:pt modelId="{3A35287B-1029-534F-8E6F-5EBB40D9DB99}" type="parTrans" cxnId="{E85F88CE-BEE9-3F4F-A74B-053512453C4F}">
      <dgm:prSet/>
      <dgm:spPr/>
      <dgm:t>
        <a:bodyPr/>
        <a:lstStyle/>
        <a:p>
          <a:endParaRPr lang="en-US"/>
        </a:p>
      </dgm:t>
    </dgm:pt>
    <dgm:pt modelId="{544B682E-4325-744B-8A7F-C9EFB7B2848D}" type="sibTrans" cxnId="{E85F88CE-BEE9-3F4F-A74B-053512453C4F}">
      <dgm:prSet/>
      <dgm:spPr/>
      <dgm:t>
        <a:bodyPr/>
        <a:lstStyle/>
        <a:p>
          <a:endParaRPr lang="en-US"/>
        </a:p>
      </dgm:t>
    </dgm:pt>
    <dgm:pt modelId="{9B93F86A-0F32-0446-8DF0-4C479CAA5867}">
      <dgm:prSet/>
      <dgm:spPr/>
      <dgm:t>
        <a:bodyPr/>
        <a:lstStyle/>
        <a:p>
          <a:pPr rtl="0"/>
          <a:r>
            <a:rPr lang="en-US"/>
            <a:t>Background Researcher</a:t>
          </a:r>
        </a:p>
      </dgm:t>
    </dgm:pt>
    <dgm:pt modelId="{15512280-C4FA-2C44-A854-0165540D2B69}" type="parTrans" cxnId="{A42C852B-B9B5-5D4A-A42B-502B3C0D8E4E}">
      <dgm:prSet/>
      <dgm:spPr/>
      <dgm:t>
        <a:bodyPr/>
        <a:lstStyle/>
        <a:p>
          <a:endParaRPr lang="en-US"/>
        </a:p>
      </dgm:t>
    </dgm:pt>
    <dgm:pt modelId="{9BD7E6A9-056C-BC44-AEC7-64DC1B8CE4B2}" type="sibTrans" cxnId="{A42C852B-B9B5-5D4A-A42B-502B3C0D8E4E}">
      <dgm:prSet/>
      <dgm:spPr/>
      <dgm:t>
        <a:bodyPr/>
        <a:lstStyle/>
        <a:p>
          <a:endParaRPr lang="en-US"/>
        </a:p>
      </dgm:t>
    </dgm:pt>
    <dgm:pt modelId="{C9FB9CEB-4AB7-424F-9461-1FD46AD9D37B}">
      <dgm:prSet/>
      <dgm:spPr/>
      <dgm:t>
        <a:bodyPr/>
        <a:lstStyle/>
        <a:p>
          <a:pPr rtl="0"/>
          <a:r>
            <a:rPr lang="en-US"/>
            <a:t>Background Research</a:t>
          </a:r>
        </a:p>
      </dgm:t>
    </dgm:pt>
    <dgm:pt modelId="{2AD6A760-993D-0F42-B36E-63B173AF9741}" type="parTrans" cxnId="{C08DD678-AD56-0542-9C50-91CF3FF64FE3}">
      <dgm:prSet/>
      <dgm:spPr/>
      <dgm:t>
        <a:bodyPr/>
        <a:lstStyle/>
        <a:p>
          <a:endParaRPr lang="en-US"/>
        </a:p>
      </dgm:t>
    </dgm:pt>
    <dgm:pt modelId="{C18BDC62-CEC7-9C42-BDE1-685F0F255072}" type="sibTrans" cxnId="{C08DD678-AD56-0542-9C50-91CF3FF64FE3}">
      <dgm:prSet/>
      <dgm:spPr/>
      <dgm:t>
        <a:bodyPr/>
        <a:lstStyle/>
        <a:p>
          <a:endParaRPr lang="en-US"/>
        </a:p>
      </dgm:t>
    </dgm:pt>
    <dgm:pt modelId="{EC977F38-D2EC-3346-8EB4-70842DAD9966}">
      <dgm:prSet/>
      <dgm:spPr/>
      <dgm:t>
        <a:bodyPr/>
        <a:lstStyle/>
        <a:p>
          <a:pPr rtl="0"/>
          <a:r>
            <a:rPr lang="en-US"/>
            <a:t>Data</a:t>
          </a:r>
        </a:p>
      </dgm:t>
    </dgm:pt>
    <dgm:pt modelId="{A6294668-95F0-2540-864D-394B77FE7798}" type="parTrans" cxnId="{1B64A5CE-3885-AE49-A7C8-80D385CDE9D3}">
      <dgm:prSet/>
      <dgm:spPr/>
      <dgm:t>
        <a:bodyPr/>
        <a:lstStyle/>
        <a:p>
          <a:endParaRPr lang="en-US"/>
        </a:p>
      </dgm:t>
    </dgm:pt>
    <dgm:pt modelId="{AEE45C5E-6A93-5C4C-B1BC-D4FFFB853A36}" type="sibTrans" cxnId="{1B64A5CE-3885-AE49-A7C8-80D385CDE9D3}">
      <dgm:prSet/>
      <dgm:spPr/>
      <dgm:t>
        <a:bodyPr/>
        <a:lstStyle/>
        <a:p>
          <a:endParaRPr lang="en-US"/>
        </a:p>
      </dgm:t>
    </dgm:pt>
    <dgm:pt modelId="{8AA97652-60B6-FF4D-B0B9-7812EE64D236}">
      <dgm:prSet/>
      <dgm:spPr/>
      <dgm:t>
        <a:bodyPr/>
        <a:lstStyle/>
        <a:p>
          <a:pPr rtl="0"/>
          <a:r>
            <a:rPr lang="en-US" dirty="0"/>
            <a:t>Questions</a:t>
          </a:r>
        </a:p>
      </dgm:t>
    </dgm:pt>
    <dgm:pt modelId="{D8B5D04A-C311-7144-AC12-9A44E7FA88E8}" type="parTrans" cxnId="{31ADF433-2470-B146-9579-DC94EE57D959}">
      <dgm:prSet/>
      <dgm:spPr/>
      <dgm:t>
        <a:bodyPr/>
        <a:lstStyle/>
        <a:p>
          <a:endParaRPr lang="en-US"/>
        </a:p>
      </dgm:t>
    </dgm:pt>
    <dgm:pt modelId="{CC70342E-F82A-424E-B92C-CCDA3D7FD569}" type="sibTrans" cxnId="{31ADF433-2470-B146-9579-DC94EE57D959}">
      <dgm:prSet/>
      <dgm:spPr/>
      <dgm:t>
        <a:bodyPr/>
        <a:lstStyle/>
        <a:p>
          <a:endParaRPr lang="en-US"/>
        </a:p>
      </dgm:t>
    </dgm:pt>
    <dgm:pt modelId="{35AB3880-C32C-3744-AC3C-4F298F122CE5}" type="pres">
      <dgm:prSet presAssocID="{B2E76BDF-19A5-6C43-BB83-B16A912CE8A0}" presName="cycle" presStyleCnt="0">
        <dgm:presLayoutVars>
          <dgm:dir/>
          <dgm:resizeHandles val="exact"/>
        </dgm:presLayoutVars>
      </dgm:prSet>
      <dgm:spPr/>
    </dgm:pt>
    <dgm:pt modelId="{D1387B9B-F68E-014D-BDF4-69D00AE25F46}" type="pres">
      <dgm:prSet presAssocID="{FCDEB0CC-F630-6644-B4CA-157F722AF590}" presName="node" presStyleLbl="node1" presStyleIdx="0" presStyleCnt="5">
        <dgm:presLayoutVars>
          <dgm:bulletEnabled val="1"/>
        </dgm:presLayoutVars>
      </dgm:prSet>
      <dgm:spPr/>
    </dgm:pt>
    <dgm:pt modelId="{F4AA5EDD-AA11-6442-8C56-7CFE4A642ACF}" type="pres">
      <dgm:prSet presAssocID="{544B682E-4325-744B-8A7F-C9EFB7B2848D}" presName="sibTrans" presStyleLbl="sibTrans2D1" presStyleIdx="0" presStyleCnt="5"/>
      <dgm:spPr/>
    </dgm:pt>
    <dgm:pt modelId="{BD3EC40F-E0FC-324E-A29D-ED0C76BF2787}" type="pres">
      <dgm:prSet presAssocID="{544B682E-4325-744B-8A7F-C9EFB7B2848D}" presName="connectorText" presStyleLbl="sibTrans2D1" presStyleIdx="0" presStyleCnt="5"/>
      <dgm:spPr/>
    </dgm:pt>
    <dgm:pt modelId="{8FA1640E-BC1A-7E49-A811-6080BBCBCD85}" type="pres">
      <dgm:prSet presAssocID="{9B93F86A-0F32-0446-8DF0-4C479CAA5867}" presName="node" presStyleLbl="node1" presStyleIdx="1" presStyleCnt="5">
        <dgm:presLayoutVars>
          <dgm:bulletEnabled val="1"/>
        </dgm:presLayoutVars>
      </dgm:prSet>
      <dgm:spPr/>
    </dgm:pt>
    <dgm:pt modelId="{E5AD3DEA-3251-8842-8785-D063F7B5CB4B}" type="pres">
      <dgm:prSet presAssocID="{9BD7E6A9-056C-BC44-AEC7-64DC1B8CE4B2}" presName="sibTrans" presStyleLbl="sibTrans2D1" presStyleIdx="1" presStyleCnt="5"/>
      <dgm:spPr/>
    </dgm:pt>
    <dgm:pt modelId="{7DC570F3-552A-3540-BCC6-7715A064C6C8}" type="pres">
      <dgm:prSet presAssocID="{9BD7E6A9-056C-BC44-AEC7-64DC1B8CE4B2}" presName="connectorText" presStyleLbl="sibTrans2D1" presStyleIdx="1" presStyleCnt="5"/>
      <dgm:spPr/>
    </dgm:pt>
    <dgm:pt modelId="{5AF847E9-81E2-434E-92A1-73DE9EB4EDCE}" type="pres">
      <dgm:prSet presAssocID="{C9FB9CEB-4AB7-424F-9461-1FD46AD9D37B}" presName="node" presStyleLbl="node1" presStyleIdx="2" presStyleCnt="5">
        <dgm:presLayoutVars>
          <dgm:bulletEnabled val="1"/>
        </dgm:presLayoutVars>
      </dgm:prSet>
      <dgm:spPr/>
    </dgm:pt>
    <dgm:pt modelId="{8C8E70F0-B8D5-634D-8D4F-7788EE5D33EB}" type="pres">
      <dgm:prSet presAssocID="{C18BDC62-CEC7-9C42-BDE1-685F0F255072}" presName="sibTrans" presStyleLbl="sibTrans2D1" presStyleIdx="2" presStyleCnt="5"/>
      <dgm:spPr/>
    </dgm:pt>
    <dgm:pt modelId="{80656863-55EC-1F4F-969C-286441030EC2}" type="pres">
      <dgm:prSet presAssocID="{C18BDC62-CEC7-9C42-BDE1-685F0F255072}" presName="connectorText" presStyleLbl="sibTrans2D1" presStyleIdx="2" presStyleCnt="5"/>
      <dgm:spPr/>
    </dgm:pt>
    <dgm:pt modelId="{8CFC2B0F-0D74-B340-BB86-7C65C99A278D}" type="pres">
      <dgm:prSet presAssocID="{EC977F38-D2EC-3346-8EB4-70842DAD9966}" presName="node" presStyleLbl="node1" presStyleIdx="3" presStyleCnt="5">
        <dgm:presLayoutVars>
          <dgm:bulletEnabled val="1"/>
        </dgm:presLayoutVars>
      </dgm:prSet>
      <dgm:spPr/>
    </dgm:pt>
    <dgm:pt modelId="{A74AD44E-DC66-B44F-A73D-3721F514B8C5}" type="pres">
      <dgm:prSet presAssocID="{AEE45C5E-6A93-5C4C-B1BC-D4FFFB853A36}" presName="sibTrans" presStyleLbl="sibTrans2D1" presStyleIdx="3" presStyleCnt="5"/>
      <dgm:spPr/>
    </dgm:pt>
    <dgm:pt modelId="{2C001A36-4105-0046-BCB3-BD1500F45821}" type="pres">
      <dgm:prSet presAssocID="{AEE45C5E-6A93-5C4C-B1BC-D4FFFB853A36}" presName="connectorText" presStyleLbl="sibTrans2D1" presStyleIdx="3" presStyleCnt="5"/>
      <dgm:spPr/>
    </dgm:pt>
    <dgm:pt modelId="{BFEB926E-7C92-7A43-9E3E-473A4E0BF5DD}" type="pres">
      <dgm:prSet presAssocID="{8AA97652-60B6-FF4D-B0B9-7812EE64D236}" presName="node" presStyleLbl="node1" presStyleIdx="4" presStyleCnt="5">
        <dgm:presLayoutVars>
          <dgm:bulletEnabled val="1"/>
        </dgm:presLayoutVars>
      </dgm:prSet>
      <dgm:spPr/>
    </dgm:pt>
    <dgm:pt modelId="{BA1D9D46-E4B9-2C4D-86FD-B9CADE3F32B5}" type="pres">
      <dgm:prSet presAssocID="{CC70342E-F82A-424E-B92C-CCDA3D7FD569}" presName="sibTrans" presStyleLbl="sibTrans2D1" presStyleIdx="4" presStyleCnt="5"/>
      <dgm:spPr/>
    </dgm:pt>
    <dgm:pt modelId="{8205D417-0A60-F842-A0AD-2F3892766FDD}" type="pres">
      <dgm:prSet presAssocID="{CC70342E-F82A-424E-B92C-CCDA3D7FD569}" presName="connectorText" presStyleLbl="sibTrans2D1" presStyleIdx="4" presStyleCnt="5"/>
      <dgm:spPr/>
    </dgm:pt>
  </dgm:ptLst>
  <dgm:cxnLst>
    <dgm:cxn modelId="{98D1CA13-CF8C-DC42-94F2-B1425B880EA7}" type="presOf" srcId="{C9FB9CEB-4AB7-424F-9461-1FD46AD9D37B}" destId="{5AF847E9-81E2-434E-92A1-73DE9EB4EDCE}" srcOrd="0" destOrd="0" presId="urn:microsoft.com/office/officeart/2005/8/layout/cycle2"/>
    <dgm:cxn modelId="{29F8F415-0AB7-9D4C-BD5C-D2A25C206AD0}" type="presOf" srcId="{544B682E-4325-744B-8A7F-C9EFB7B2848D}" destId="{BD3EC40F-E0FC-324E-A29D-ED0C76BF2787}" srcOrd="1" destOrd="0" presId="urn:microsoft.com/office/officeart/2005/8/layout/cycle2"/>
    <dgm:cxn modelId="{AA2CD21B-A6C6-7548-9CAF-F4F4F24CF373}" type="presOf" srcId="{FCDEB0CC-F630-6644-B4CA-157F722AF590}" destId="{D1387B9B-F68E-014D-BDF4-69D00AE25F46}" srcOrd="0" destOrd="0" presId="urn:microsoft.com/office/officeart/2005/8/layout/cycle2"/>
    <dgm:cxn modelId="{65545723-4FAA-2441-A534-CA62B9212864}" type="presOf" srcId="{9BD7E6A9-056C-BC44-AEC7-64DC1B8CE4B2}" destId="{7DC570F3-552A-3540-BCC6-7715A064C6C8}" srcOrd="1" destOrd="0" presId="urn:microsoft.com/office/officeart/2005/8/layout/cycle2"/>
    <dgm:cxn modelId="{A42C852B-B9B5-5D4A-A42B-502B3C0D8E4E}" srcId="{B2E76BDF-19A5-6C43-BB83-B16A912CE8A0}" destId="{9B93F86A-0F32-0446-8DF0-4C479CAA5867}" srcOrd="1" destOrd="0" parTransId="{15512280-C4FA-2C44-A854-0165540D2B69}" sibTransId="{9BD7E6A9-056C-BC44-AEC7-64DC1B8CE4B2}"/>
    <dgm:cxn modelId="{31ADF433-2470-B146-9579-DC94EE57D959}" srcId="{B2E76BDF-19A5-6C43-BB83-B16A912CE8A0}" destId="{8AA97652-60B6-FF4D-B0B9-7812EE64D236}" srcOrd="4" destOrd="0" parTransId="{D8B5D04A-C311-7144-AC12-9A44E7FA88E8}" sibTransId="{CC70342E-F82A-424E-B92C-CCDA3D7FD569}"/>
    <dgm:cxn modelId="{BAC9973E-AFBE-7E4A-B935-AE9997D0DCBC}" type="presOf" srcId="{9BD7E6A9-056C-BC44-AEC7-64DC1B8CE4B2}" destId="{E5AD3DEA-3251-8842-8785-D063F7B5CB4B}" srcOrd="0" destOrd="0" presId="urn:microsoft.com/office/officeart/2005/8/layout/cycle2"/>
    <dgm:cxn modelId="{8F1CAF6A-B6D1-E649-A330-66BEE5D1B1EA}" type="presOf" srcId="{EC977F38-D2EC-3346-8EB4-70842DAD9966}" destId="{8CFC2B0F-0D74-B340-BB86-7C65C99A278D}" srcOrd="0" destOrd="0" presId="urn:microsoft.com/office/officeart/2005/8/layout/cycle2"/>
    <dgm:cxn modelId="{0C47344D-A3D6-6044-B455-6DDA63C20152}" type="presOf" srcId="{CC70342E-F82A-424E-B92C-CCDA3D7FD569}" destId="{8205D417-0A60-F842-A0AD-2F3892766FDD}" srcOrd="1" destOrd="0" presId="urn:microsoft.com/office/officeart/2005/8/layout/cycle2"/>
    <dgm:cxn modelId="{8FD3576F-895E-3E47-9E18-038283AF7C0E}" type="presOf" srcId="{AEE45C5E-6A93-5C4C-B1BC-D4FFFB853A36}" destId="{2C001A36-4105-0046-BCB3-BD1500F45821}" srcOrd="1" destOrd="0" presId="urn:microsoft.com/office/officeart/2005/8/layout/cycle2"/>
    <dgm:cxn modelId="{522DE773-F91C-E741-B3A6-40C977B0B872}" type="presOf" srcId="{9B93F86A-0F32-0446-8DF0-4C479CAA5867}" destId="{8FA1640E-BC1A-7E49-A811-6080BBCBCD85}" srcOrd="0" destOrd="0" presId="urn:microsoft.com/office/officeart/2005/8/layout/cycle2"/>
    <dgm:cxn modelId="{A71BDF54-7841-4A40-854A-4FF25F349827}" type="presOf" srcId="{AEE45C5E-6A93-5C4C-B1BC-D4FFFB853A36}" destId="{A74AD44E-DC66-B44F-A73D-3721F514B8C5}" srcOrd="0" destOrd="0" presId="urn:microsoft.com/office/officeart/2005/8/layout/cycle2"/>
    <dgm:cxn modelId="{12C37F56-7D78-344C-BA06-0456E00ED7A6}" type="presOf" srcId="{B2E76BDF-19A5-6C43-BB83-B16A912CE8A0}" destId="{35AB3880-C32C-3744-AC3C-4F298F122CE5}" srcOrd="0" destOrd="0" presId="urn:microsoft.com/office/officeart/2005/8/layout/cycle2"/>
    <dgm:cxn modelId="{6369B477-87E4-8044-BA77-FA0A54BFDE92}" type="presOf" srcId="{CC70342E-F82A-424E-B92C-CCDA3D7FD569}" destId="{BA1D9D46-E4B9-2C4D-86FD-B9CADE3F32B5}" srcOrd="0" destOrd="0" presId="urn:microsoft.com/office/officeart/2005/8/layout/cycle2"/>
    <dgm:cxn modelId="{C08DD678-AD56-0542-9C50-91CF3FF64FE3}" srcId="{B2E76BDF-19A5-6C43-BB83-B16A912CE8A0}" destId="{C9FB9CEB-4AB7-424F-9461-1FD46AD9D37B}" srcOrd="2" destOrd="0" parTransId="{2AD6A760-993D-0F42-B36E-63B173AF9741}" sibTransId="{C18BDC62-CEC7-9C42-BDE1-685F0F255072}"/>
    <dgm:cxn modelId="{5AD8107F-F708-F645-8B43-9F128DC2FD64}" type="presOf" srcId="{8AA97652-60B6-FF4D-B0B9-7812EE64D236}" destId="{BFEB926E-7C92-7A43-9E3E-473A4E0BF5DD}" srcOrd="0" destOrd="0" presId="urn:microsoft.com/office/officeart/2005/8/layout/cycle2"/>
    <dgm:cxn modelId="{0D897C9B-A47B-8144-BD65-0EED9DD74088}" type="presOf" srcId="{C18BDC62-CEC7-9C42-BDE1-685F0F255072}" destId="{8C8E70F0-B8D5-634D-8D4F-7788EE5D33EB}" srcOrd="0" destOrd="0" presId="urn:microsoft.com/office/officeart/2005/8/layout/cycle2"/>
    <dgm:cxn modelId="{E85F88CE-BEE9-3F4F-A74B-053512453C4F}" srcId="{B2E76BDF-19A5-6C43-BB83-B16A912CE8A0}" destId="{FCDEB0CC-F630-6644-B4CA-157F722AF590}" srcOrd="0" destOrd="0" parTransId="{3A35287B-1029-534F-8E6F-5EBB40D9DB99}" sibTransId="{544B682E-4325-744B-8A7F-C9EFB7B2848D}"/>
    <dgm:cxn modelId="{1B64A5CE-3885-AE49-A7C8-80D385CDE9D3}" srcId="{B2E76BDF-19A5-6C43-BB83-B16A912CE8A0}" destId="{EC977F38-D2EC-3346-8EB4-70842DAD9966}" srcOrd="3" destOrd="0" parTransId="{A6294668-95F0-2540-864D-394B77FE7798}" sibTransId="{AEE45C5E-6A93-5C4C-B1BC-D4FFFB853A36}"/>
    <dgm:cxn modelId="{80D084DB-1932-5644-9036-34ECFCB2219F}" type="presOf" srcId="{544B682E-4325-744B-8A7F-C9EFB7B2848D}" destId="{F4AA5EDD-AA11-6442-8C56-7CFE4A642ACF}" srcOrd="0" destOrd="0" presId="urn:microsoft.com/office/officeart/2005/8/layout/cycle2"/>
    <dgm:cxn modelId="{220F11EA-E2C4-1F47-9448-083AA6F9C04D}" type="presOf" srcId="{C18BDC62-CEC7-9C42-BDE1-685F0F255072}" destId="{80656863-55EC-1F4F-969C-286441030EC2}" srcOrd="1" destOrd="0" presId="urn:microsoft.com/office/officeart/2005/8/layout/cycle2"/>
    <dgm:cxn modelId="{E8F75C21-3A3B-D14A-A764-AD0637A59FB9}" type="presParOf" srcId="{35AB3880-C32C-3744-AC3C-4F298F122CE5}" destId="{D1387B9B-F68E-014D-BDF4-69D00AE25F46}" srcOrd="0" destOrd="0" presId="urn:microsoft.com/office/officeart/2005/8/layout/cycle2"/>
    <dgm:cxn modelId="{CB780BCB-A36F-364E-9EC4-AA65B6B8AD27}" type="presParOf" srcId="{35AB3880-C32C-3744-AC3C-4F298F122CE5}" destId="{F4AA5EDD-AA11-6442-8C56-7CFE4A642ACF}" srcOrd="1" destOrd="0" presId="urn:microsoft.com/office/officeart/2005/8/layout/cycle2"/>
    <dgm:cxn modelId="{2CC8E7E5-6393-BD4D-B4B5-4CB73FF9B463}" type="presParOf" srcId="{F4AA5EDD-AA11-6442-8C56-7CFE4A642ACF}" destId="{BD3EC40F-E0FC-324E-A29D-ED0C76BF2787}" srcOrd="0" destOrd="0" presId="urn:microsoft.com/office/officeart/2005/8/layout/cycle2"/>
    <dgm:cxn modelId="{92ED5B9A-A6BD-8A4B-BEA0-7C1276C35F00}" type="presParOf" srcId="{35AB3880-C32C-3744-AC3C-4F298F122CE5}" destId="{8FA1640E-BC1A-7E49-A811-6080BBCBCD85}" srcOrd="2" destOrd="0" presId="urn:microsoft.com/office/officeart/2005/8/layout/cycle2"/>
    <dgm:cxn modelId="{267D1C05-5434-7C42-A306-83A6262B7239}" type="presParOf" srcId="{35AB3880-C32C-3744-AC3C-4F298F122CE5}" destId="{E5AD3DEA-3251-8842-8785-D063F7B5CB4B}" srcOrd="3" destOrd="0" presId="urn:microsoft.com/office/officeart/2005/8/layout/cycle2"/>
    <dgm:cxn modelId="{92EAF888-2F61-5740-867A-211C5F86B9C4}" type="presParOf" srcId="{E5AD3DEA-3251-8842-8785-D063F7B5CB4B}" destId="{7DC570F3-552A-3540-BCC6-7715A064C6C8}" srcOrd="0" destOrd="0" presId="urn:microsoft.com/office/officeart/2005/8/layout/cycle2"/>
    <dgm:cxn modelId="{85AB7DE3-136F-6949-92FA-6E50C8767EA6}" type="presParOf" srcId="{35AB3880-C32C-3744-AC3C-4F298F122CE5}" destId="{5AF847E9-81E2-434E-92A1-73DE9EB4EDCE}" srcOrd="4" destOrd="0" presId="urn:microsoft.com/office/officeart/2005/8/layout/cycle2"/>
    <dgm:cxn modelId="{7949EF4C-86BF-7C47-9A38-DC126C95A4E5}" type="presParOf" srcId="{35AB3880-C32C-3744-AC3C-4F298F122CE5}" destId="{8C8E70F0-B8D5-634D-8D4F-7788EE5D33EB}" srcOrd="5" destOrd="0" presId="urn:microsoft.com/office/officeart/2005/8/layout/cycle2"/>
    <dgm:cxn modelId="{2CA97F5C-FF62-8140-9843-022A1F3BEC12}" type="presParOf" srcId="{8C8E70F0-B8D5-634D-8D4F-7788EE5D33EB}" destId="{80656863-55EC-1F4F-969C-286441030EC2}" srcOrd="0" destOrd="0" presId="urn:microsoft.com/office/officeart/2005/8/layout/cycle2"/>
    <dgm:cxn modelId="{EFA3FF8D-96B7-2E4E-A1ED-0924992137CD}" type="presParOf" srcId="{35AB3880-C32C-3744-AC3C-4F298F122CE5}" destId="{8CFC2B0F-0D74-B340-BB86-7C65C99A278D}" srcOrd="6" destOrd="0" presId="urn:microsoft.com/office/officeart/2005/8/layout/cycle2"/>
    <dgm:cxn modelId="{6E8C80F9-DB62-8144-A7ED-01779833B130}" type="presParOf" srcId="{35AB3880-C32C-3744-AC3C-4F298F122CE5}" destId="{A74AD44E-DC66-B44F-A73D-3721F514B8C5}" srcOrd="7" destOrd="0" presId="urn:microsoft.com/office/officeart/2005/8/layout/cycle2"/>
    <dgm:cxn modelId="{77D68124-7A52-7A47-A057-91BDE658CBDF}" type="presParOf" srcId="{A74AD44E-DC66-B44F-A73D-3721F514B8C5}" destId="{2C001A36-4105-0046-BCB3-BD1500F45821}" srcOrd="0" destOrd="0" presId="urn:microsoft.com/office/officeart/2005/8/layout/cycle2"/>
    <dgm:cxn modelId="{A22DDB4D-2907-694E-8824-4488814C5599}" type="presParOf" srcId="{35AB3880-C32C-3744-AC3C-4F298F122CE5}" destId="{BFEB926E-7C92-7A43-9E3E-473A4E0BF5DD}" srcOrd="8" destOrd="0" presId="urn:microsoft.com/office/officeart/2005/8/layout/cycle2"/>
    <dgm:cxn modelId="{7FCF86F7-453C-E349-9C9D-975C5288F22E}" type="presParOf" srcId="{35AB3880-C32C-3744-AC3C-4F298F122CE5}" destId="{BA1D9D46-E4B9-2C4D-86FD-B9CADE3F32B5}" srcOrd="9" destOrd="0" presId="urn:microsoft.com/office/officeart/2005/8/layout/cycle2"/>
    <dgm:cxn modelId="{EFE23DDF-2A7C-C44E-A867-DB5403461BC7}" type="presParOf" srcId="{BA1D9D46-E4B9-2C4D-86FD-B9CADE3F32B5}" destId="{8205D417-0A60-F842-A0AD-2F3892766FD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87B9B-F68E-014D-BDF4-69D00AE25F46}">
      <dsp:nvSpPr>
        <dsp:cNvPr id="0" name=""/>
        <dsp:cNvSpPr/>
      </dsp:nvSpPr>
      <dsp:spPr>
        <a:xfrm>
          <a:off x="2884289" y="607"/>
          <a:ext cx="1546621" cy="1546621"/>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A theoretical framework suggestion</a:t>
          </a:r>
        </a:p>
      </dsp:txBody>
      <dsp:txXfrm>
        <a:off x="3110786" y="227104"/>
        <a:ext cx="1093627" cy="1093627"/>
      </dsp:txXfrm>
    </dsp:sp>
    <dsp:sp modelId="{F4AA5EDD-AA11-6442-8C56-7CFE4A642ACF}">
      <dsp:nvSpPr>
        <dsp:cNvPr id="0" name=""/>
        <dsp:cNvSpPr/>
      </dsp:nvSpPr>
      <dsp:spPr>
        <a:xfrm rot="2160000">
          <a:off x="4381951" y="1188436"/>
          <a:ext cx="410816" cy="521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393720" y="1256612"/>
        <a:ext cx="287571" cy="313190"/>
      </dsp:txXfrm>
    </dsp:sp>
    <dsp:sp modelId="{8FA1640E-BC1A-7E49-A811-6080BBCBCD85}">
      <dsp:nvSpPr>
        <dsp:cNvPr id="0" name=""/>
        <dsp:cNvSpPr/>
      </dsp:nvSpPr>
      <dsp:spPr>
        <a:xfrm>
          <a:off x="4762622" y="1365296"/>
          <a:ext cx="1546621" cy="1546621"/>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Background Researcher</a:t>
          </a:r>
        </a:p>
      </dsp:txBody>
      <dsp:txXfrm>
        <a:off x="4989119" y="1591793"/>
        <a:ext cx="1093627" cy="1093627"/>
      </dsp:txXfrm>
    </dsp:sp>
    <dsp:sp modelId="{E5AD3DEA-3251-8842-8785-D063F7B5CB4B}">
      <dsp:nvSpPr>
        <dsp:cNvPr id="0" name=""/>
        <dsp:cNvSpPr/>
      </dsp:nvSpPr>
      <dsp:spPr>
        <a:xfrm rot="6480000">
          <a:off x="4975388" y="2970614"/>
          <a:ext cx="410816" cy="521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056053" y="3016405"/>
        <a:ext cx="287571" cy="313190"/>
      </dsp:txXfrm>
    </dsp:sp>
    <dsp:sp modelId="{5AF847E9-81E2-434E-92A1-73DE9EB4EDCE}">
      <dsp:nvSpPr>
        <dsp:cNvPr id="0" name=""/>
        <dsp:cNvSpPr/>
      </dsp:nvSpPr>
      <dsp:spPr>
        <a:xfrm>
          <a:off x="4045162" y="3573410"/>
          <a:ext cx="1546621" cy="1546621"/>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Background Research</a:t>
          </a:r>
        </a:p>
      </dsp:txBody>
      <dsp:txXfrm>
        <a:off x="4271659" y="3799907"/>
        <a:ext cx="1093627" cy="1093627"/>
      </dsp:txXfrm>
    </dsp:sp>
    <dsp:sp modelId="{8C8E70F0-B8D5-634D-8D4F-7788EE5D33EB}">
      <dsp:nvSpPr>
        <dsp:cNvPr id="0" name=""/>
        <dsp:cNvSpPr/>
      </dsp:nvSpPr>
      <dsp:spPr>
        <a:xfrm rot="10800000">
          <a:off x="3463818" y="4085728"/>
          <a:ext cx="410816" cy="521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587063" y="4190125"/>
        <a:ext cx="287571" cy="313190"/>
      </dsp:txXfrm>
    </dsp:sp>
    <dsp:sp modelId="{8CFC2B0F-0D74-B340-BB86-7C65C99A278D}">
      <dsp:nvSpPr>
        <dsp:cNvPr id="0" name=""/>
        <dsp:cNvSpPr/>
      </dsp:nvSpPr>
      <dsp:spPr>
        <a:xfrm>
          <a:off x="1723415" y="3573410"/>
          <a:ext cx="1546621" cy="1546621"/>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a:t>Data</a:t>
          </a:r>
        </a:p>
      </dsp:txBody>
      <dsp:txXfrm>
        <a:off x="1949912" y="3799907"/>
        <a:ext cx="1093627" cy="1093627"/>
      </dsp:txXfrm>
    </dsp:sp>
    <dsp:sp modelId="{A74AD44E-DC66-B44F-A73D-3721F514B8C5}">
      <dsp:nvSpPr>
        <dsp:cNvPr id="0" name=""/>
        <dsp:cNvSpPr/>
      </dsp:nvSpPr>
      <dsp:spPr>
        <a:xfrm rot="15120000">
          <a:off x="1936180" y="2992729"/>
          <a:ext cx="410816" cy="521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016845" y="3155732"/>
        <a:ext cx="287571" cy="313190"/>
      </dsp:txXfrm>
    </dsp:sp>
    <dsp:sp modelId="{BFEB926E-7C92-7A43-9E3E-473A4E0BF5DD}">
      <dsp:nvSpPr>
        <dsp:cNvPr id="0" name=""/>
        <dsp:cNvSpPr/>
      </dsp:nvSpPr>
      <dsp:spPr>
        <a:xfrm>
          <a:off x="1005955" y="1365296"/>
          <a:ext cx="1546621" cy="1546621"/>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Questions</a:t>
          </a:r>
        </a:p>
      </dsp:txBody>
      <dsp:txXfrm>
        <a:off x="1232452" y="1591793"/>
        <a:ext cx="1093627" cy="1093627"/>
      </dsp:txXfrm>
    </dsp:sp>
    <dsp:sp modelId="{BA1D9D46-E4B9-2C4D-86FD-B9CADE3F32B5}">
      <dsp:nvSpPr>
        <dsp:cNvPr id="0" name=""/>
        <dsp:cNvSpPr/>
      </dsp:nvSpPr>
      <dsp:spPr>
        <a:xfrm rot="19440000">
          <a:off x="2503618" y="1202104"/>
          <a:ext cx="410816" cy="521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515387" y="1342722"/>
        <a:ext cx="287571" cy="31319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CDF23-3B78-5543-9D53-FE369E4E2CE1}"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0C23F-49C4-804D-9E9E-3AC9C8AB237B}" type="slidenum">
              <a:rPr lang="en-US" smtClean="0"/>
              <a:t>‹#›</a:t>
            </a:fld>
            <a:endParaRPr lang="en-US"/>
          </a:p>
        </p:txBody>
      </p:sp>
    </p:spTree>
    <p:extLst>
      <p:ext uri="{BB962C8B-B14F-4D97-AF65-F5344CB8AC3E}">
        <p14:creationId xmlns:p14="http://schemas.microsoft.com/office/powerpoint/2010/main" val="141922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a:p>
        </p:txBody>
      </p:sp>
    </p:spTree>
    <p:extLst>
      <p:ext uri="{BB962C8B-B14F-4D97-AF65-F5344CB8AC3E}">
        <p14:creationId xmlns:p14="http://schemas.microsoft.com/office/powerpoint/2010/main" val="84491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82356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11480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178448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here is:</a:t>
            </a:r>
            <a:r>
              <a:rPr lang="en-US" baseline="0" dirty="0"/>
              <a:t> does the ‘that’s just how they are come from a ‘low power’ there is nothing I can do and so this is how I cope point of view or does it come from a high power {men are just a bit silly) point of view? </a:t>
            </a:r>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144128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82337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1025730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190447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a:t>
            </a:fld>
            <a:endParaRPr lang="en-US"/>
          </a:p>
        </p:txBody>
      </p:sp>
    </p:spTree>
    <p:extLst>
      <p:ext uri="{BB962C8B-B14F-4D97-AF65-F5344CB8AC3E}">
        <p14:creationId xmlns:p14="http://schemas.microsoft.com/office/powerpoint/2010/main" val="110368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3</a:t>
            </a:fld>
            <a:endParaRPr lang="en-US"/>
          </a:p>
        </p:txBody>
      </p:sp>
    </p:spTree>
    <p:extLst>
      <p:ext uri="{BB962C8B-B14F-4D97-AF65-F5344CB8AC3E}">
        <p14:creationId xmlns:p14="http://schemas.microsoft.com/office/powerpoint/2010/main" val="66194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23706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124270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Majority of students names issues around the actual subject and interest or academic reasons for dropping a subject.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600" dirty="0"/>
              <a:t>Questionnaire Design</a:t>
            </a:r>
          </a:p>
          <a:p>
            <a:endParaRPr lang="en-US" dirty="0"/>
          </a:p>
          <a:p>
            <a:r>
              <a:rPr lang="en-US" dirty="0"/>
              <a:t>Which Subjects did you study in Year 1 &amp; Year 2?</a:t>
            </a:r>
          </a:p>
          <a:p>
            <a:r>
              <a:rPr lang="en-US" dirty="0"/>
              <a:t>Which Subjects did you drop?</a:t>
            </a:r>
          </a:p>
          <a:p>
            <a:r>
              <a:rPr lang="en-US" dirty="0"/>
              <a:t>Reasons for Dropping</a:t>
            </a:r>
          </a:p>
          <a:p>
            <a:r>
              <a:rPr lang="en-US" dirty="0"/>
              <a:t>	Offering a choice of 7</a:t>
            </a:r>
          </a:p>
          <a:p>
            <a:r>
              <a:rPr lang="en-US" dirty="0"/>
              <a:t>Asking for elaboration, any other things we might have missed,</a:t>
            </a:r>
          </a:p>
          <a:p>
            <a:r>
              <a:rPr lang="en-US" dirty="0"/>
              <a:t>And if they wanted to participate in further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84715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Lack of support  (across college)</a:t>
            </a:r>
            <a:r>
              <a:rPr lang="en-US" dirty="0"/>
              <a:t> </a:t>
            </a:r>
            <a:r>
              <a:rPr lang="en-US" sz="1200" b="0" i="0" u="none" strike="noStrike" kern="1200" dirty="0">
                <a:solidFill>
                  <a:schemeClr val="tx1"/>
                </a:solidFill>
                <a:effectLst/>
                <a:latin typeface="+mn-lt"/>
                <a:ea typeface="+mn-ea"/>
                <a:cs typeface="+mn-cs"/>
              </a:rPr>
              <a:t>Course content (on dropping CS)</a:t>
            </a:r>
            <a:r>
              <a:rPr lang="en-US" dirty="0"/>
              <a:t> </a:t>
            </a:r>
            <a:r>
              <a:rPr lang="en-US" sz="1200" b="0" i="0" u="none" strike="noStrike" kern="1200" dirty="0">
                <a:solidFill>
                  <a:schemeClr val="tx1"/>
                </a:solidFill>
                <a:effectLst/>
                <a:latin typeface="+mn-lt"/>
                <a:ea typeface="+mn-ea"/>
                <a:cs typeface="+mn-cs"/>
              </a:rPr>
              <a:t>Social aspects</a:t>
            </a:r>
            <a:r>
              <a:rPr lang="en-US" dirty="0"/>
              <a:t> </a:t>
            </a:r>
            <a:r>
              <a:rPr lang="en-US" sz="1200" b="0" i="0" u="none" strike="noStrike" kern="1200" dirty="0">
                <a:solidFill>
                  <a:schemeClr val="tx1"/>
                </a:solidFill>
                <a:effectLst/>
                <a:latin typeface="+mn-lt"/>
                <a:ea typeface="+mn-ea"/>
                <a:cs typeface="+mn-cs"/>
              </a:rPr>
              <a:t>Personal reasons</a:t>
            </a:r>
            <a:r>
              <a:rPr lang="en-US" dirty="0"/>
              <a:t> </a:t>
            </a:r>
            <a:r>
              <a:rPr lang="en-US" sz="1200" b="0" i="0" u="none" strike="noStrike" kern="1200" dirty="0">
                <a:solidFill>
                  <a:schemeClr val="tx1"/>
                </a:solidFill>
                <a:effectLst/>
                <a:latin typeface="+mn-lt"/>
                <a:ea typeface="+mn-ea"/>
                <a:cs typeface="+mn-cs"/>
              </a:rPr>
              <a:t>Attitudes of classmates</a:t>
            </a:r>
            <a:r>
              <a:rPr lang="en-US" dirty="0"/>
              <a:t> </a:t>
            </a:r>
            <a:r>
              <a:rPr lang="en-US" sz="1200" b="0" i="0" u="none" strike="noStrike" kern="1200" dirty="0">
                <a:solidFill>
                  <a:schemeClr val="tx1"/>
                </a:solidFill>
                <a:effectLst/>
                <a:latin typeface="+mn-lt"/>
                <a:ea typeface="+mn-ea"/>
                <a:cs typeface="+mn-cs"/>
              </a:rPr>
              <a:t>Lecturing staff</a:t>
            </a:r>
            <a:r>
              <a:rPr lang="en-US" dirty="0"/>
              <a:t> </a:t>
            </a:r>
            <a:r>
              <a:rPr lang="en-US" sz="1200" b="0" i="0" u="none" strike="noStrike" kern="1200" dirty="0">
                <a:solidFill>
                  <a:schemeClr val="tx1"/>
                </a:solidFill>
                <a:effectLst/>
                <a:latin typeface="+mn-lt"/>
                <a:ea typeface="+mn-ea"/>
                <a:cs typeface="+mn-cs"/>
              </a:rPr>
              <a:t>Attitudes of staff</a:t>
            </a:r>
            <a:r>
              <a:rPr lang="en-US" dirty="0"/>
              <a:t> </a:t>
            </a:r>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117708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98494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14587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03AD97-B5D3-194F-845D-8A1838D5B3FE}" type="datetime1">
              <a:rPr lang="en-GB" smtClean="0"/>
              <a:t>30/09/2021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D5C87-EA29-A34E-95D1-DCFD98F0CFF3}" type="datetime1">
              <a:rPr lang="en-GB" smtClean="0"/>
              <a:t>30/09/2021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EDB267-6173-7E49-8C4A-DA9B72C5C596}" type="datetime1">
              <a:rPr lang="en-GB" smtClean="0"/>
              <a:t>30/09/2021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753165" y="1604799"/>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2" y="1604800"/>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dirty="0"/>
              <a:t>Title: Font size 24</a:t>
            </a:r>
          </a:p>
        </p:txBody>
      </p:sp>
      <p:sp>
        <p:nvSpPr>
          <p:cNvPr id="5" name="Content Placeholder 2"/>
          <p:cNvSpPr>
            <a:spLocks noGrp="1"/>
          </p:cNvSpPr>
          <p:nvPr>
            <p:ph idx="1" hasCustomPrompt="1"/>
          </p:nvPr>
        </p:nvSpPr>
        <p:spPr>
          <a:xfrm>
            <a:off x="719402" y="2468896"/>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spTree>
    <p:extLst>
      <p:ext uri="{BB962C8B-B14F-4D97-AF65-F5344CB8AC3E}">
        <p14:creationId xmlns:p14="http://schemas.microsoft.com/office/powerpoint/2010/main" val="2753324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B54C-7A88-044A-8C66-6A02D1D48E4D}" type="datetime1">
              <a:rPr lang="en-GB" smtClean="0"/>
              <a:t>30/09/2021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434550-5B20-8A4B-BEC0-904550056D66}" type="datetime1">
              <a:rPr lang="en-GB" smtClean="0"/>
              <a:t>30/09/2021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AB5620C-E2B0-6147-B8CA-3A47434477FB}" type="datetime1">
              <a:rPr lang="en-GB" smtClean="0"/>
              <a:t>30/09/2021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496FD20-5C76-1842-A117-5FDFB60B7893}" type="datetime1">
              <a:rPr lang="en-GB" smtClean="0"/>
              <a:t>30/09/2021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256774D1-4430-B94F-8283-705E24D19B2B}" type="datetime1">
              <a:rPr lang="en-GB" smtClean="0"/>
              <a:t>30/09/2021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1D0607-7E38-DA48-8647-74B37C8DCDB9}" type="datetime1">
              <a:rPr lang="en-GB" smtClean="0"/>
              <a:t>30/09/2021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A780D41-6F18-B145-8A49-BC32EC6F2146}" type="datetime1">
              <a:rPr lang="en-GB" smtClean="0"/>
              <a:t>30/09/2021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F3A2844-37C6-8947-B107-7B269151AFF8}" type="datetime1">
              <a:rPr lang="en-GB" smtClean="0"/>
              <a:t>30/09/2021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8D36F5A-6C6E-3D4F-9DFA-DBC02D114F90}" type="datetime1">
              <a:rPr lang="en-GB" smtClean="0"/>
              <a:t>30/09/2021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2" name="Title 1"/>
          <p:cNvSpPr>
            <a:spLocks noGrp="1"/>
          </p:cNvSpPr>
          <p:nvPr>
            <p:ph type="ctrTitle"/>
          </p:nvPr>
        </p:nvSpPr>
        <p:spPr/>
        <p:txBody>
          <a:bodyPr/>
          <a:lstStyle/>
          <a:p>
            <a:r>
              <a:rPr lang="en-US" dirty="0"/>
              <a:t>FEMSTEM</a:t>
            </a:r>
          </a:p>
        </p:txBody>
      </p:sp>
      <p:sp>
        <p:nvSpPr>
          <p:cNvPr id="3" name="Subtitle 2"/>
          <p:cNvSpPr>
            <a:spLocks noGrp="1"/>
          </p:cNvSpPr>
          <p:nvPr>
            <p:ph type="subTitle" idx="1"/>
          </p:nvPr>
        </p:nvSpPr>
        <p:spPr/>
        <p:txBody>
          <a:bodyPr/>
          <a:lstStyle/>
          <a:p>
            <a:r>
              <a:rPr lang="en-US" dirty="0" err="1"/>
              <a:t>Dr</a:t>
            </a:r>
            <a:r>
              <a:rPr lang="en-US" dirty="0"/>
              <a:t> Nathalie Sheridan</a:t>
            </a:r>
            <a:endParaRPr lang="en-US" dirty="0">
              <a:solidFill>
                <a:schemeClr val="accent6">
                  <a:lumMod val="50000"/>
                </a:schemeClr>
              </a:solidFill>
            </a:endParaRPr>
          </a:p>
          <a:p>
            <a:r>
              <a:rPr lang="en-US" dirty="0" err="1"/>
              <a:t>Shazia</a:t>
            </a:r>
            <a:r>
              <a:rPr lang="en-US" dirty="0"/>
              <a:t> Ahmed</a:t>
            </a:r>
          </a:p>
        </p:txBody>
      </p:sp>
      <p:sp>
        <p:nvSpPr>
          <p:cNvPr id="6" name="TextBox 5"/>
          <p:cNvSpPr txBox="1"/>
          <p:nvPr/>
        </p:nvSpPr>
        <p:spPr>
          <a:xfrm>
            <a:off x="9429750" y="4670246"/>
            <a:ext cx="2428875" cy="1200329"/>
          </a:xfrm>
          <a:prstGeom prst="rect">
            <a:avLst/>
          </a:prstGeom>
          <a:noFill/>
        </p:spPr>
        <p:txBody>
          <a:bodyPr wrap="square" rtlCol="0">
            <a:spAutoFit/>
          </a:bodyPr>
          <a:lstStyle/>
          <a:p>
            <a:r>
              <a:rPr lang="en-US" dirty="0"/>
              <a:t>LEADS</a:t>
            </a:r>
          </a:p>
          <a:p>
            <a:r>
              <a:rPr lang="en-US" dirty="0"/>
              <a:t>Learning Enhancement and Academic Development Service</a:t>
            </a:r>
          </a:p>
        </p:txBody>
      </p:sp>
      <p:sp>
        <p:nvSpPr>
          <p:cNvPr id="7" name="Footer Placeholder 6"/>
          <p:cNvSpPr>
            <a:spLocks noGrp="1"/>
          </p:cNvSpPr>
          <p:nvPr>
            <p:ph type="ftr" sz="quarter" idx="11"/>
          </p:nvPr>
        </p:nvSpPr>
        <p:spPr>
          <a:xfrm>
            <a:off x="9429750" y="6342062"/>
            <a:ext cx="2577767" cy="365125"/>
          </a:xfrm>
        </p:spPr>
        <p:txBody>
          <a:bodyPr/>
          <a:lstStyle/>
          <a:p>
            <a:r>
              <a:rPr lang="en-US" dirty="0" err="1"/>
              <a:t>nathalie.sheridan@glasgow.ac.uk</a:t>
            </a:r>
            <a:r>
              <a:rPr lang="en-US" dirty="0"/>
              <a:t> </a:t>
            </a:r>
          </a:p>
        </p:txBody>
      </p:sp>
      <p:sp>
        <p:nvSpPr>
          <p:cNvPr id="9" name="TextBox 8"/>
          <p:cNvSpPr txBox="1"/>
          <p:nvPr/>
        </p:nvSpPr>
        <p:spPr>
          <a:xfrm>
            <a:off x="1069848" y="2627190"/>
            <a:ext cx="2270045" cy="369332"/>
          </a:xfrm>
          <a:prstGeom prst="rect">
            <a:avLst/>
          </a:prstGeom>
          <a:noFill/>
        </p:spPr>
        <p:txBody>
          <a:bodyPr wrap="none" rtlCol="0">
            <a:spAutoFit/>
          </a:bodyPr>
          <a:lstStyle/>
          <a:p>
            <a:r>
              <a:rPr lang="en-US" i="1" dirty="0">
                <a:solidFill>
                  <a:schemeClr val="bg1"/>
                </a:solidFill>
              </a:rPr>
              <a:t>‘Just another old man.’</a:t>
            </a:r>
          </a:p>
        </p:txBody>
      </p:sp>
    </p:spTree>
    <p:extLst>
      <p:ext uri="{BB962C8B-B14F-4D97-AF65-F5344CB8AC3E}">
        <p14:creationId xmlns:p14="http://schemas.microsoft.com/office/powerpoint/2010/main" val="183286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p:txBody>
          <a:bodyPr/>
          <a:lstStyle/>
          <a:p>
            <a:r>
              <a:rPr lang="en-US" dirty="0"/>
              <a:t>Reflective Diaries: </a:t>
            </a:r>
            <a:br>
              <a:rPr lang="en-US" dirty="0"/>
            </a:br>
            <a:r>
              <a:rPr lang="en-US" dirty="0"/>
              <a:t>Competition &amp; Confidence</a:t>
            </a:r>
          </a:p>
        </p:txBody>
      </p:sp>
      <p:sp>
        <p:nvSpPr>
          <p:cNvPr id="6" name="Content Placeholder 5"/>
          <p:cNvSpPr>
            <a:spLocks noGrp="1"/>
          </p:cNvSpPr>
          <p:nvPr>
            <p:ph idx="1"/>
          </p:nvPr>
        </p:nvSpPr>
        <p:spPr>
          <a:xfrm>
            <a:off x="3869268" y="1021857"/>
            <a:ext cx="7315200" cy="5120640"/>
          </a:xfrm>
        </p:spPr>
        <p:txBody>
          <a:bodyPr>
            <a:normAutofit fontScale="92500"/>
          </a:bodyPr>
          <a:lstStyle/>
          <a:p>
            <a:pPr marL="0" indent="0">
              <a:buNone/>
            </a:pPr>
            <a:r>
              <a:rPr lang="en-US" sz="2400" dirty="0"/>
              <a:t>ABOUT PREPARING FOR HACKATHON</a:t>
            </a:r>
          </a:p>
          <a:p>
            <a:pPr marL="0" indent="0">
              <a:buNone/>
            </a:pPr>
            <a:endParaRPr lang="en-US" sz="2400" dirty="0"/>
          </a:p>
          <a:p>
            <a:pPr marL="0" indent="0">
              <a:buNone/>
            </a:pPr>
            <a:r>
              <a:rPr lang="en-US" sz="2400" dirty="0"/>
              <a:t>‘</a:t>
            </a:r>
            <a:r>
              <a:rPr lang="en-GB" sz="2400" dirty="0"/>
              <a:t>It was </a:t>
            </a:r>
            <a:r>
              <a:rPr lang="en-GB" sz="2400" b="1" dirty="0"/>
              <a:t>clear </a:t>
            </a:r>
            <a:r>
              <a:rPr lang="en-GB" sz="2400" dirty="0"/>
              <a:t>he was trying to </a:t>
            </a:r>
            <a:r>
              <a:rPr lang="en-GB" sz="2400" b="1" dirty="0"/>
              <a:t>build himself a winning team </a:t>
            </a:r>
            <a:r>
              <a:rPr lang="en-GB" sz="2400" dirty="0"/>
              <a:t>and that </a:t>
            </a:r>
            <a:r>
              <a:rPr lang="en-GB" sz="2400" b="1" dirty="0"/>
              <a:t>I didn't make the cut</a:t>
            </a:r>
            <a:r>
              <a:rPr lang="en-GB" sz="2400" dirty="0"/>
              <a:t>. I had already doubted if I was good enough to go to CDX, so this confirmed that in my mind.</a:t>
            </a:r>
            <a:r>
              <a:rPr lang="en-US" sz="2400" dirty="0"/>
              <a:t>’ * [</a:t>
            </a:r>
            <a:r>
              <a:rPr lang="is-IS" sz="2400" dirty="0"/>
              <a:t>…]</a:t>
            </a:r>
          </a:p>
          <a:p>
            <a:pPr marL="0" indent="0">
              <a:buNone/>
            </a:pPr>
            <a:r>
              <a:rPr lang="is-IS" sz="2400" dirty="0"/>
              <a:t> ‘</a:t>
            </a:r>
            <a:r>
              <a:rPr lang="en-GB" sz="2400" dirty="0"/>
              <a:t>On the day, the teams split almost like X has planned, with the </a:t>
            </a:r>
            <a:r>
              <a:rPr lang="en-GB" sz="2400" b="1" dirty="0"/>
              <a:t>'talented' boys all sticking together</a:t>
            </a:r>
            <a:r>
              <a:rPr lang="en-GB" sz="2400" dirty="0"/>
              <a:t>, with the </a:t>
            </a:r>
            <a:r>
              <a:rPr lang="en-GB" sz="2400" b="1" dirty="0"/>
              <a:t>exception of  Y</a:t>
            </a:r>
            <a:r>
              <a:rPr lang="en-GB" sz="2400" dirty="0"/>
              <a:t>, who was in my team alongside [two girls].’ </a:t>
            </a:r>
            <a:r>
              <a:rPr lang="is-IS" sz="2400" dirty="0"/>
              <a:t>… </a:t>
            </a:r>
            <a:endParaRPr lang="en-GB" sz="2400" dirty="0"/>
          </a:p>
          <a:p>
            <a:pPr marL="0" indent="0">
              <a:buNone/>
            </a:pPr>
            <a:r>
              <a:rPr lang="en-GB" sz="2400" dirty="0"/>
              <a:t>The </a:t>
            </a:r>
            <a:r>
              <a:rPr lang="en-GB" sz="2400" b="1" dirty="0"/>
              <a:t>team of tech wizards </a:t>
            </a:r>
            <a:r>
              <a:rPr lang="en-GB" sz="2400" dirty="0"/>
              <a:t>X had assembled </a:t>
            </a:r>
            <a:r>
              <a:rPr lang="en-GB" sz="2400" b="1" dirty="0"/>
              <a:t>failed</a:t>
            </a:r>
            <a:r>
              <a:rPr lang="en-GB" sz="2400" dirty="0"/>
              <a:t> to even get their system up and running, with most of them </a:t>
            </a:r>
            <a:r>
              <a:rPr lang="en-GB" sz="2400" b="1" dirty="0"/>
              <a:t>leaving</a:t>
            </a:r>
            <a:r>
              <a:rPr lang="en-GB" sz="2400" dirty="0"/>
              <a:t> part of the way through Sunday </a:t>
            </a:r>
            <a:r>
              <a:rPr lang="en-GB" sz="2400" b="1" dirty="0"/>
              <a:t>in a huff</a:t>
            </a:r>
            <a:r>
              <a:rPr lang="en-GB" sz="2400" dirty="0"/>
              <a:t>. </a:t>
            </a:r>
            <a:endParaRPr lang="en-US" sz="2400" dirty="0"/>
          </a:p>
          <a:p>
            <a:pPr marL="0" indent="0">
              <a:buNone/>
            </a:pPr>
            <a:r>
              <a:rPr lang="en-GB" sz="2400" dirty="0"/>
              <a:t>Much to </a:t>
            </a:r>
            <a:r>
              <a:rPr lang="en-GB" sz="2400" b="1" dirty="0"/>
              <a:t>our surprise</a:t>
            </a:r>
            <a:r>
              <a:rPr lang="en-GB" sz="2400" dirty="0"/>
              <a:t>, Y and I** managed to </a:t>
            </a:r>
            <a:r>
              <a:rPr lang="en-GB" sz="2400" b="1" dirty="0"/>
              <a:t>come in </a:t>
            </a:r>
            <a:r>
              <a:rPr lang="en-US" sz="2400" b="1" dirty="0"/>
              <a:t>third</a:t>
            </a:r>
            <a:r>
              <a:rPr lang="en-GB" sz="2400" b="1" dirty="0"/>
              <a:t> place</a:t>
            </a:r>
            <a:r>
              <a:rPr lang="en-GB" sz="2400" dirty="0"/>
              <a:t>, something </a:t>
            </a:r>
            <a:r>
              <a:rPr lang="en-GB" sz="2400" b="1" dirty="0"/>
              <a:t>none of us had ever expected</a:t>
            </a:r>
            <a:r>
              <a:rPr lang="en-GB" sz="2400" dirty="0"/>
              <a:t>.’</a:t>
            </a:r>
            <a:endParaRPr lang="en-US" sz="2400" dirty="0"/>
          </a:p>
          <a:p>
            <a:pPr marL="0" indent="0">
              <a:buNone/>
            </a:pPr>
            <a:endParaRPr lang="en-US" sz="2400" dirty="0"/>
          </a:p>
        </p:txBody>
      </p:sp>
      <p:sp>
        <p:nvSpPr>
          <p:cNvPr id="2" name="Footer Placeholder 1"/>
          <p:cNvSpPr>
            <a:spLocks noGrp="1"/>
          </p:cNvSpPr>
          <p:nvPr>
            <p:ph type="ftr" sz="quarter" idx="11"/>
          </p:nvPr>
        </p:nvSpPr>
        <p:spPr/>
        <p:txBody>
          <a:bodyPr/>
          <a:lstStyle/>
          <a:p>
            <a:r>
              <a:rPr lang="en-US" dirty="0"/>
              <a:t>*the student had told us about her confidence issues around the hackathon and was encouraged by us and her boyfriend to just go anyway **the other two dropped out of participating</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200723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137463" y="1682926"/>
            <a:ext cx="6193767" cy="3483995"/>
          </a:xfrm>
          <a:prstGeom prst="rect">
            <a:avLst/>
          </a:prstGeom>
        </p:spPr>
      </p:pic>
      <p:sp>
        <p:nvSpPr>
          <p:cNvPr id="38" name="Rectangle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9249" y="1123837"/>
            <a:ext cx="4016116" cy="1255469"/>
          </a:xfrm>
        </p:spPr>
        <p:txBody>
          <a:bodyPr vert="horz" lIns="91440" tIns="45720" rIns="91440" bIns="45720" rtlCol="0" anchor="ctr">
            <a:normAutofit/>
          </a:bodyPr>
          <a:lstStyle/>
          <a:p>
            <a:r>
              <a:rPr lang="en-US" dirty="0">
                <a:solidFill>
                  <a:srgbClr val="FFFFFF"/>
                </a:solidFill>
                <a:latin typeface="+mj-lt"/>
                <a:ea typeface="+mj-ea"/>
                <a:cs typeface="+mj-cs"/>
              </a:rPr>
              <a:t>Themes (CS)</a:t>
            </a:r>
          </a:p>
        </p:txBody>
      </p:sp>
      <p:sp>
        <p:nvSpPr>
          <p:cNvPr id="3" name="Content Placeholder 2"/>
          <p:cNvSpPr>
            <a:spLocks noGrp="1"/>
          </p:cNvSpPr>
          <p:nvPr>
            <p:ph idx="1"/>
          </p:nvPr>
        </p:nvSpPr>
        <p:spPr>
          <a:xfrm>
            <a:off x="289249" y="2510395"/>
            <a:ext cx="4016116" cy="3274586"/>
          </a:xfrm>
        </p:spPr>
        <p:txBody>
          <a:bodyPr vert="horz" lIns="91440" tIns="45720" rIns="91440" bIns="45720" rtlCol="0" anchor="t">
            <a:normAutofit/>
          </a:bodyPr>
          <a:lstStyle/>
          <a:p>
            <a:r>
              <a:rPr lang="en-US" dirty="0">
                <a:solidFill>
                  <a:srgbClr val="FFFFFF"/>
                </a:solidFill>
                <a:latin typeface="+mn-lt"/>
                <a:ea typeface="+mn-ea"/>
                <a:cs typeface="+mn-cs"/>
              </a:rPr>
              <a:t>Sexism (language, expectations)</a:t>
            </a:r>
          </a:p>
          <a:p>
            <a:r>
              <a:rPr lang="en-US" b="1" dirty="0">
                <a:solidFill>
                  <a:srgbClr val="FFFFFF"/>
                </a:solidFill>
                <a:latin typeface="+mn-lt"/>
                <a:ea typeface="+mn-ea"/>
                <a:cs typeface="+mn-cs"/>
              </a:rPr>
              <a:t>Sartorial Communication</a:t>
            </a:r>
          </a:p>
          <a:p>
            <a:r>
              <a:rPr lang="en-US" dirty="0">
                <a:solidFill>
                  <a:srgbClr val="FFFFFF"/>
                </a:solidFill>
                <a:latin typeface="+mn-lt"/>
                <a:ea typeface="+mn-ea"/>
                <a:cs typeface="+mn-cs"/>
              </a:rPr>
              <a:t>Confidence</a:t>
            </a:r>
          </a:p>
          <a:p>
            <a:r>
              <a:rPr lang="en-US" dirty="0">
                <a:solidFill>
                  <a:srgbClr val="FFFFFF"/>
                </a:solidFill>
                <a:latin typeface="+mn-lt"/>
                <a:ea typeface="+mn-ea"/>
                <a:cs typeface="+mn-cs"/>
              </a:rPr>
              <a:t>Managing Expectation</a:t>
            </a:r>
          </a:p>
          <a:p>
            <a:r>
              <a:rPr lang="en-US" dirty="0">
                <a:solidFill>
                  <a:srgbClr val="FFFFFF"/>
                </a:solidFill>
                <a:latin typeface="+mn-lt"/>
                <a:ea typeface="+mn-ea"/>
                <a:cs typeface="+mn-cs"/>
              </a:rPr>
              <a:t>Attitudes of Staff</a:t>
            </a:r>
          </a:p>
          <a:p>
            <a:r>
              <a:rPr lang="en-US" dirty="0">
                <a:solidFill>
                  <a:srgbClr val="FFFFFF"/>
                </a:solidFill>
                <a:latin typeface="+mn-lt"/>
                <a:ea typeface="+mn-ea"/>
                <a:cs typeface="+mn-cs"/>
              </a:rPr>
              <a:t>Professional Identities</a:t>
            </a:r>
          </a:p>
          <a:p>
            <a:r>
              <a:rPr lang="en-US" dirty="0">
                <a:solidFill>
                  <a:srgbClr val="FFFFFF"/>
                </a:solidFill>
                <a:latin typeface="+mn-lt"/>
                <a:ea typeface="+mn-ea"/>
                <a:cs typeface="+mn-cs"/>
              </a:rPr>
              <a:t>Attitudes of Classmates</a:t>
            </a:r>
          </a:p>
        </p:txBody>
      </p:sp>
    </p:spTree>
    <p:extLst>
      <p:ext uri="{BB962C8B-B14F-4D97-AF65-F5344CB8AC3E}">
        <p14:creationId xmlns:p14="http://schemas.microsoft.com/office/powerpoint/2010/main" val="339915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p:txBody>
          <a:bodyPr/>
          <a:lstStyle/>
          <a:p>
            <a:r>
              <a:rPr lang="en-US" dirty="0"/>
              <a:t>Staff Voices</a:t>
            </a:r>
          </a:p>
        </p:txBody>
      </p:sp>
      <p:sp>
        <p:nvSpPr>
          <p:cNvPr id="6" name="Text Placeholder 5"/>
          <p:cNvSpPr>
            <a:spLocks noGrp="1"/>
          </p:cNvSpPr>
          <p:nvPr>
            <p:ph type="body" idx="1"/>
          </p:nvPr>
        </p:nvSpPr>
        <p:spPr/>
        <p:txBody>
          <a:bodyPr/>
          <a:lstStyle/>
          <a:p>
            <a:r>
              <a:rPr lang="en-US" dirty="0"/>
              <a:t>CS Focus</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7424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p:txBody>
          <a:bodyPr/>
          <a:lstStyle/>
          <a:p>
            <a:r>
              <a:rPr lang="en-US" dirty="0"/>
              <a:t>Staff Interviews:</a:t>
            </a:r>
            <a:br>
              <a:rPr lang="en-US" dirty="0"/>
            </a:br>
            <a:r>
              <a:rPr lang="en-US" dirty="0"/>
              <a:t>Professional Identities</a:t>
            </a:r>
          </a:p>
        </p:txBody>
      </p:sp>
      <p:sp>
        <p:nvSpPr>
          <p:cNvPr id="6" name="Content Placeholder 5"/>
          <p:cNvSpPr>
            <a:spLocks noGrp="1"/>
          </p:cNvSpPr>
          <p:nvPr>
            <p:ph idx="1"/>
          </p:nvPr>
        </p:nvSpPr>
        <p:spPr/>
        <p:txBody>
          <a:bodyPr>
            <a:normAutofit/>
          </a:bodyPr>
          <a:lstStyle/>
          <a:p>
            <a:pPr marL="0" indent="0">
              <a:buNone/>
            </a:pPr>
            <a:r>
              <a:rPr lang="en-GB" sz="2400" dirty="0"/>
              <a:t>‘Remember that thing every girls picked biology</a:t>
            </a:r>
            <a:r>
              <a:rPr lang="is-IS" sz="2400" dirty="0"/>
              <a:t>…</a:t>
            </a:r>
            <a:endParaRPr lang="en-GB" sz="2400" dirty="0"/>
          </a:p>
          <a:p>
            <a:pPr marL="0" indent="0">
              <a:buNone/>
            </a:pPr>
            <a:r>
              <a:rPr lang="en-GB" sz="2400" dirty="0"/>
              <a:t>If you are a hacker a cool programmer then you don't wash, you work over night, you drink beer, and shabby clothes  </a:t>
            </a:r>
            <a:r>
              <a:rPr lang="is-IS" sz="2400" dirty="0"/>
              <a:t>…</a:t>
            </a:r>
            <a:endParaRPr lang="en-GB" sz="2400" dirty="0"/>
          </a:p>
          <a:p>
            <a:pPr marL="0" indent="0">
              <a:buNone/>
            </a:pPr>
            <a:r>
              <a:rPr lang="en-GB" sz="2400" dirty="0"/>
              <a:t>Well I don't work like that, and I don't look like that so I cannot be like that.</a:t>
            </a:r>
          </a:p>
          <a:p>
            <a:pPr marL="0" indent="0">
              <a:buNone/>
            </a:pPr>
            <a:r>
              <a:rPr lang="en-GB" sz="2400" b="1" dirty="0"/>
              <a:t>You know if you don’t walk like a duck, and you don't quack like a duck, you are not a duck</a:t>
            </a:r>
            <a:r>
              <a:rPr lang="en-GB" sz="2400" dirty="0"/>
              <a:t>.’</a:t>
            </a:r>
          </a:p>
          <a:p>
            <a:pPr marL="0" indent="0">
              <a:buNone/>
            </a:pPr>
            <a:endParaRPr lang="en-US" sz="2400" dirty="0"/>
          </a:p>
        </p:txBody>
      </p:sp>
      <p:sp>
        <p:nvSpPr>
          <p:cNvPr id="2" name="Footer Placeholder 1"/>
          <p:cNvSpPr>
            <a:spLocks noGrp="1"/>
          </p:cNvSpPr>
          <p:nvPr>
            <p:ph type="ftr" sz="quarter" idx="11"/>
          </p:nvPr>
        </p:nvSpPr>
        <p:spPr/>
        <p:txBody>
          <a:bodyPr/>
          <a:lstStyle/>
          <a:p>
            <a:r>
              <a:rPr lang="en-US" dirty="0"/>
              <a:t>I am wondering if the effects (p.29 of the report) are caused by that lack of identification and thus impact on professional identity</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11543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Placeholder 8"/>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545076" y="768397"/>
            <a:ext cx="3997987" cy="5330650"/>
          </a:xfrm>
          <a:prstGeom prst="rect">
            <a:avLst/>
          </a:prstGeom>
        </p:spPr>
      </p:pic>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4323" y="1312735"/>
            <a:ext cx="4705801" cy="3255264"/>
          </a:xfrm>
        </p:spPr>
        <p:txBody>
          <a:bodyPr vert="horz" lIns="91440" tIns="45720" rIns="91440" bIns="45720" rtlCol="0" anchor="b">
            <a:normAutofit/>
          </a:bodyPr>
          <a:lstStyle/>
          <a:p>
            <a:r>
              <a:rPr lang="en-US" sz="5900" spc="-100" dirty="0"/>
              <a:t>Remember Identities? </a:t>
            </a:r>
          </a:p>
        </p:txBody>
      </p:sp>
      <p:sp>
        <p:nvSpPr>
          <p:cNvPr id="5" name="Footer Placeholder 4"/>
          <p:cNvSpPr>
            <a:spLocks noGrp="1"/>
          </p:cNvSpPr>
          <p:nvPr>
            <p:ph type="ftr" sz="quarter" idx="11"/>
          </p:nvPr>
        </p:nvSpPr>
        <p:spPr>
          <a:xfrm>
            <a:off x="3869268" y="6356350"/>
            <a:ext cx="5911517" cy="365125"/>
          </a:xfrm>
        </p:spPr>
        <p:txBody>
          <a:bodyPr vert="horz" lIns="91440" tIns="45720" rIns="91440" bIns="45720" rtlCol="0" anchor="ctr">
            <a:normAutofit/>
          </a:bodyPr>
          <a:lstStyle/>
          <a:p>
            <a:endParaRPr lang="en-US" sz="1100" kern="1200" dirty="0">
              <a:solidFill>
                <a:schemeClr val="tx1">
                  <a:lumMod val="50000"/>
                  <a:lumOff val="50000"/>
                </a:schemeClr>
              </a:solidFill>
              <a:latin typeface="+mn-lt"/>
              <a:ea typeface="+mn-ea"/>
              <a:cs typeface="+mn-cs"/>
            </a:endParaRPr>
          </a:p>
        </p:txBody>
      </p:sp>
      <p:sp>
        <p:nvSpPr>
          <p:cNvPr id="6" name="Slide Number Placeholder 5"/>
          <p:cNvSpPr>
            <a:spLocks noGrp="1"/>
          </p:cNvSpPr>
          <p:nvPr>
            <p:ph type="sldNum" sz="quarter" idx="12"/>
          </p:nvPr>
        </p:nvSpPr>
        <p:spPr>
          <a:xfrm>
            <a:off x="10634135" y="6356350"/>
            <a:ext cx="1530927" cy="365125"/>
          </a:xfrm>
        </p:spPr>
        <p:txBody>
          <a:bodyPr vert="horz" lIns="91440" tIns="45720" rIns="91440" bIns="45720" rtlCol="0" anchor="ctr">
            <a:normAutofit/>
          </a:bodyPr>
          <a:lstStyle/>
          <a:p>
            <a:fld id="{4FAB73BC-B049-4115-A692-8D63A059BFB8}" type="slidenum">
              <a:rPr lang="en-US" b="1" kern="1200" dirty="0">
                <a:solidFill>
                  <a:schemeClr val="accent1"/>
                </a:solidFill>
                <a:latin typeface="+mn-lt"/>
                <a:ea typeface="+mn-ea"/>
                <a:cs typeface="+mn-cs"/>
              </a:rPr>
              <a:pPr/>
              <a:t>14</a:t>
            </a:fld>
            <a:endParaRPr lang="en-US" b="1" kern="1200" dirty="0">
              <a:solidFill>
                <a:schemeClr val="accent1"/>
              </a:solidFill>
              <a:latin typeface="+mn-lt"/>
              <a:ea typeface="+mn-ea"/>
              <a:cs typeface="+mn-cs"/>
            </a:endParaRPr>
          </a:p>
        </p:txBody>
      </p:sp>
    </p:spTree>
    <p:extLst>
      <p:ext uri="{BB962C8B-B14F-4D97-AF65-F5344CB8AC3E}">
        <p14:creationId xmlns:p14="http://schemas.microsoft.com/office/powerpoint/2010/main" val="4419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a:xfrm>
            <a:off x="142875" y="1123837"/>
            <a:ext cx="3228974" cy="4601183"/>
          </a:xfrm>
        </p:spPr>
        <p:txBody>
          <a:bodyPr/>
          <a:lstStyle/>
          <a:p>
            <a:r>
              <a:rPr lang="en-US" sz="3200" dirty="0"/>
              <a:t>Staff Interviews:</a:t>
            </a:r>
            <a:br>
              <a:rPr lang="en-US" sz="3200" dirty="0"/>
            </a:br>
            <a:r>
              <a:rPr lang="en-US" sz="3200" dirty="0"/>
              <a:t>Othering</a:t>
            </a:r>
            <a:br>
              <a:rPr lang="en-US" sz="3200" dirty="0"/>
            </a:br>
            <a:r>
              <a:rPr lang="en-US" sz="3200" dirty="0"/>
              <a:t>Low Expectations</a:t>
            </a:r>
            <a:br>
              <a:rPr lang="en-US" dirty="0"/>
            </a:br>
            <a:r>
              <a:rPr lang="en-US" sz="3200" dirty="0"/>
              <a:t>Reluctance</a:t>
            </a:r>
          </a:p>
        </p:txBody>
      </p:sp>
      <p:sp>
        <p:nvSpPr>
          <p:cNvPr id="6" name="Content Placeholder 5"/>
          <p:cNvSpPr>
            <a:spLocks noGrp="1"/>
          </p:cNvSpPr>
          <p:nvPr>
            <p:ph idx="1"/>
          </p:nvPr>
        </p:nvSpPr>
        <p:spPr>
          <a:xfrm>
            <a:off x="3681413" y="851411"/>
            <a:ext cx="8029574" cy="5300663"/>
          </a:xfrm>
        </p:spPr>
        <p:txBody>
          <a:bodyPr>
            <a:normAutofit/>
          </a:bodyPr>
          <a:lstStyle/>
          <a:p>
            <a:pPr marL="0" indent="0" algn="just">
              <a:buNone/>
            </a:pPr>
            <a:r>
              <a:rPr lang="en-GB" b="1" dirty="0"/>
              <a:t>Man </a:t>
            </a:r>
            <a:r>
              <a:rPr lang="en-GB" dirty="0"/>
              <a:t>are </a:t>
            </a:r>
            <a:r>
              <a:rPr lang="en-GB" b="1" dirty="0"/>
              <a:t>usually</a:t>
            </a:r>
            <a:r>
              <a:rPr lang="en-GB" dirty="0"/>
              <a:t> they </a:t>
            </a:r>
            <a:r>
              <a:rPr lang="en-GB" b="1" dirty="0"/>
              <a:t>like to show off </a:t>
            </a:r>
            <a:r>
              <a:rPr lang="en-GB" dirty="0"/>
              <a:t>although </a:t>
            </a:r>
            <a:r>
              <a:rPr lang="en-GB" b="1" dirty="0"/>
              <a:t>they are not being that good compared to a woman </a:t>
            </a:r>
            <a:r>
              <a:rPr lang="en-GB" dirty="0"/>
              <a:t>… they [sic] are more humble … just being aware this is a reality just </a:t>
            </a:r>
            <a:r>
              <a:rPr lang="en-GB" b="1" dirty="0"/>
              <a:t>making students aware </a:t>
            </a:r>
            <a:r>
              <a:rPr lang="en-GB" dirty="0"/>
              <a:t>off that </a:t>
            </a:r>
            <a:r>
              <a:rPr lang="en-GB" sz="2400" b="1" dirty="0">
                <a:solidFill>
                  <a:schemeClr val="accent6">
                    <a:lumMod val="75000"/>
                  </a:schemeClr>
                </a:solidFill>
              </a:rPr>
              <a:t>this is how they are</a:t>
            </a:r>
            <a:r>
              <a:rPr lang="en-GB" b="1" dirty="0"/>
              <a:t> </a:t>
            </a:r>
            <a:r>
              <a:rPr lang="en-GB" dirty="0"/>
              <a:t>… that is the nature of people.</a:t>
            </a:r>
          </a:p>
          <a:p>
            <a:pPr marL="0" indent="0" algn="just">
              <a:buNone/>
            </a:pPr>
            <a:r>
              <a:rPr lang="en-GB" dirty="0"/>
              <a:t>That's just how they are. That doesn't mean you are not good. … </a:t>
            </a:r>
            <a:r>
              <a:rPr lang="en-GB" b="1" dirty="0"/>
              <a:t>You can’t make people equal </a:t>
            </a:r>
            <a:r>
              <a:rPr lang="en-GB" dirty="0"/>
              <a:t>… </a:t>
            </a:r>
            <a:r>
              <a:rPr lang="en-GB" b="1" dirty="0"/>
              <a:t>it's genetics, it's hormones, it's socially … this is how men are </a:t>
            </a:r>
            <a:r>
              <a:rPr lang="en-GB" dirty="0"/>
              <a:t>.. We are so good and </a:t>
            </a:r>
            <a:r>
              <a:rPr lang="en-GB" b="1" dirty="0"/>
              <a:t>this is why I deserve a raise because I am so good </a:t>
            </a:r>
            <a:r>
              <a:rPr lang="en-GB" dirty="0"/>
              <a:t>… but </a:t>
            </a:r>
            <a:r>
              <a:rPr lang="en-GB" b="1" dirty="0"/>
              <a:t>for a woman </a:t>
            </a:r>
            <a:r>
              <a:rPr lang="en-GB" dirty="0"/>
              <a:t>it is maybe </a:t>
            </a:r>
            <a:r>
              <a:rPr lang="en-GB" b="1" dirty="0"/>
              <a:t>I can do more than that </a:t>
            </a:r>
            <a:r>
              <a:rPr lang="en-GB" dirty="0"/>
              <a:t>… and yeah there are different cases and extremes … </a:t>
            </a:r>
          </a:p>
          <a:p>
            <a:pPr marL="0" indent="0" algn="just">
              <a:buNone/>
            </a:pPr>
            <a:r>
              <a:rPr lang="en-GB" dirty="0"/>
              <a:t>and </a:t>
            </a:r>
            <a:r>
              <a:rPr lang="en-GB" b="1" dirty="0">
                <a:solidFill>
                  <a:schemeClr val="accent6">
                    <a:lumMod val="75000"/>
                  </a:schemeClr>
                </a:solidFill>
              </a:rPr>
              <a:t>of course there is sexism</a:t>
            </a:r>
            <a:r>
              <a:rPr lang="en-GB" dirty="0">
                <a:solidFill>
                  <a:schemeClr val="accent6">
                    <a:lumMod val="75000"/>
                  </a:schemeClr>
                </a:solidFill>
              </a:rPr>
              <a:t> </a:t>
            </a:r>
            <a:r>
              <a:rPr lang="en-GB" dirty="0"/>
              <a:t>… </a:t>
            </a:r>
            <a:r>
              <a:rPr lang="en-GB" b="1" dirty="0">
                <a:solidFill>
                  <a:schemeClr val="accent6">
                    <a:lumMod val="75000"/>
                  </a:schemeClr>
                </a:solidFill>
              </a:rPr>
              <a:t>well I wouldn't say sexism </a:t>
            </a:r>
            <a:r>
              <a:rPr lang="en-GB" dirty="0"/>
              <a:t>… it's attitudes towards things that men have and woman have less … have different perspectives … from my husband … yeah men work less than woman … </a:t>
            </a:r>
            <a:r>
              <a:rPr lang="en-GB" b="1" dirty="0"/>
              <a:t>for the same amount of work they will be more proud and more demanding and think they have done a better job than a woman would </a:t>
            </a:r>
            <a:r>
              <a:rPr lang="en-GB" sz="2400" b="1" dirty="0"/>
              <a:t>say</a:t>
            </a:r>
            <a:r>
              <a:rPr lang="en-GB" b="1" dirty="0"/>
              <a:t> </a:t>
            </a:r>
          </a:p>
          <a:p>
            <a:pPr marL="0" indent="0" algn="just">
              <a:buNone/>
            </a:pPr>
            <a:r>
              <a:rPr lang="en-GB" dirty="0"/>
              <a:t>but </a:t>
            </a:r>
            <a:r>
              <a:rPr lang="en-GB" b="1" dirty="0"/>
              <a:t>this is how it works </a:t>
            </a:r>
            <a:r>
              <a:rPr lang="en-GB" dirty="0"/>
              <a:t>its ingrained into society this is not something you can change over night </a:t>
            </a:r>
          </a:p>
          <a:p>
            <a:pPr marL="0" indent="0">
              <a:buNone/>
            </a:pP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13752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p:txBody>
          <a:bodyPr/>
          <a:lstStyle/>
          <a:p>
            <a:r>
              <a:rPr lang="en-US" dirty="0"/>
              <a:t>Staff Interviews:</a:t>
            </a:r>
            <a:br>
              <a:rPr lang="en-US" dirty="0"/>
            </a:br>
            <a:r>
              <a:rPr lang="en-US" dirty="0"/>
              <a:t>Having a Voice</a:t>
            </a:r>
            <a:br>
              <a:rPr lang="en-US" dirty="0"/>
            </a:br>
            <a:r>
              <a:rPr lang="en-US" dirty="0"/>
              <a:t>Confidence</a:t>
            </a:r>
          </a:p>
        </p:txBody>
      </p:sp>
      <p:sp>
        <p:nvSpPr>
          <p:cNvPr id="6" name="Content Placeholder 5"/>
          <p:cNvSpPr>
            <a:spLocks noGrp="1"/>
          </p:cNvSpPr>
          <p:nvPr>
            <p:ph idx="1"/>
          </p:nvPr>
        </p:nvSpPr>
        <p:spPr/>
        <p:txBody>
          <a:bodyPr>
            <a:normAutofit/>
          </a:bodyPr>
          <a:lstStyle/>
          <a:p>
            <a:pPr marL="0" indent="0" algn="just">
              <a:buNone/>
            </a:pPr>
            <a:r>
              <a:rPr lang="en-GB" sz="2400" dirty="0"/>
              <a:t>Very common to sit </a:t>
            </a:r>
            <a:r>
              <a:rPr lang="en-GB" sz="2400" b="1" dirty="0"/>
              <a:t>in a meeting make a suggestion </a:t>
            </a:r>
            <a:r>
              <a:rPr lang="en-GB" sz="2400" dirty="0"/>
              <a:t>and people would </a:t>
            </a:r>
            <a:r>
              <a:rPr lang="en-GB" sz="2400" b="1" dirty="0"/>
              <a:t>ignore it </a:t>
            </a:r>
            <a:r>
              <a:rPr lang="en-GB" sz="2400" dirty="0"/>
              <a:t>and </a:t>
            </a:r>
            <a:r>
              <a:rPr lang="en-GB" sz="2400" b="1" dirty="0"/>
              <a:t>ten minutes later</a:t>
            </a:r>
            <a:r>
              <a:rPr lang="en-GB" sz="2400" dirty="0"/>
              <a:t> a </a:t>
            </a:r>
            <a:r>
              <a:rPr lang="en-GB" sz="2400" b="1" dirty="0"/>
              <a:t>male</a:t>
            </a:r>
            <a:r>
              <a:rPr lang="en-GB" sz="2400" dirty="0"/>
              <a:t> member of staff would </a:t>
            </a:r>
            <a:r>
              <a:rPr lang="en-GB" sz="2400" b="1" dirty="0"/>
              <a:t>make that same suggestion,</a:t>
            </a:r>
            <a:r>
              <a:rPr lang="en-GB" sz="2400" dirty="0"/>
              <a:t> slightly reworded, and </a:t>
            </a:r>
            <a:r>
              <a:rPr lang="en-GB" sz="2400" b="1" dirty="0"/>
              <a:t>everybody would say what a great idea.</a:t>
            </a:r>
            <a:r>
              <a:rPr lang="en-GB" sz="2400" dirty="0"/>
              <a:t> This happened to me more than once, and </a:t>
            </a:r>
            <a:r>
              <a:rPr lang="en-GB" sz="2400" b="1" dirty="0"/>
              <a:t>I know this happens to my colleagues as well. </a:t>
            </a:r>
            <a:r>
              <a:rPr lang="en-GB" sz="2400" dirty="0"/>
              <a:t>That you would say something and it is naught, and someone else would say […] in school committees. That happens more often than in university wide committees.</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653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a:xfrm>
            <a:off x="171450" y="1123836"/>
            <a:ext cx="3257550" cy="4601183"/>
          </a:xfrm>
        </p:spPr>
        <p:txBody>
          <a:bodyPr>
            <a:normAutofit/>
          </a:bodyPr>
          <a:lstStyle/>
          <a:p>
            <a:r>
              <a:rPr lang="en-US" sz="3200" dirty="0"/>
              <a:t>Staff Interviews:</a:t>
            </a:r>
            <a:br>
              <a:rPr lang="en-US" sz="3200" dirty="0"/>
            </a:br>
            <a:r>
              <a:rPr lang="en-US" sz="3200" dirty="0"/>
              <a:t>Acknowledgement</a:t>
            </a:r>
            <a:br>
              <a:rPr lang="en-US" sz="3200" dirty="0"/>
            </a:br>
            <a:r>
              <a:rPr lang="en-US" sz="3200" dirty="0"/>
              <a:t>Confidence</a:t>
            </a:r>
            <a:br>
              <a:rPr lang="en-US" sz="3200" dirty="0"/>
            </a:br>
            <a:r>
              <a:rPr lang="en-US" sz="3200" dirty="0"/>
              <a:t>Opportunities</a:t>
            </a:r>
          </a:p>
        </p:txBody>
      </p:sp>
      <p:sp>
        <p:nvSpPr>
          <p:cNvPr id="6" name="Content Placeholder 5"/>
          <p:cNvSpPr>
            <a:spLocks noGrp="1"/>
          </p:cNvSpPr>
          <p:nvPr>
            <p:ph idx="1"/>
          </p:nvPr>
        </p:nvSpPr>
        <p:spPr/>
        <p:txBody>
          <a:bodyPr>
            <a:normAutofit/>
          </a:bodyPr>
          <a:lstStyle/>
          <a:p>
            <a:pPr marL="0" indent="0">
              <a:buNone/>
            </a:pPr>
            <a:r>
              <a:rPr lang="en-GB" sz="2400" dirty="0"/>
              <a:t>The other thing I have noticed … if you are not working on something that is considered important (and this happens to my male colleagues as well) then you are not working very hard, but when you are working on something important [</a:t>
            </a:r>
            <a:r>
              <a:rPr lang="is-IS" sz="2400" dirty="0"/>
              <a:t>…]</a:t>
            </a:r>
          </a:p>
          <a:p>
            <a:pPr marL="0" indent="0">
              <a:buNone/>
            </a:pPr>
            <a:r>
              <a:rPr lang="en-GB" sz="2400" dirty="0"/>
              <a:t>I started on working on something that mattered to the college because of money </a:t>
            </a:r>
            <a:r>
              <a:rPr lang="en-GB" sz="2400" dirty="0" err="1"/>
              <a:t>etc</a:t>
            </a:r>
            <a:r>
              <a:rPr lang="en-GB" sz="2400" dirty="0"/>
              <a:t> all of a sudden people would saying: ‘ah isn't she doing a great job.’ Whereas I have been doing a great job over the last three years caring for xyz* … I don't know if this would be the same for my male colleagues </a:t>
            </a:r>
          </a:p>
          <a:p>
            <a:pPr marL="0" indent="0">
              <a:buNone/>
            </a:pPr>
            <a:r>
              <a:rPr lang="en-GB" sz="2400" dirty="0"/>
              <a:t>If you are not given a role—a named specific role that matters— than you are not considered doing something, and the main specific roles go to the male colleagues.</a:t>
            </a:r>
          </a:p>
        </p:txBody>
      </p:sp>
      <p:sp>
        <p:nvSpPr>
          <p:cNvPr id="2" name="Footer Placeholder 1"/>
          <p:cNvSpPr>
            <a:spLocks noGrp="1"/>
          </p:cNvSpPr>
          <p:nvPr>
            <p:ph type="ftr" sz="quarter" idx="11"/>
          </p:nvPr>
        </p:nvSpPr>
        <p:spPr/>
        <p:txBody>
          <a:bodyPr/>
          <a:lstStyle/>
          <a:p>
            <a:r>
              <a:rPr lang="en-US" dirty="0"/>
              <a:t>*I had to substitute to ensure person is not identifiable</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52362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944" y="906067"/>
            <a:ext cx="3778286" cy="5037714"/>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9248" y="1123837"/>
            <a:ext cx="6451110" cy="1255469"/>
          </a:xfrm>
        </p:spPr>
        <p:txBody>
          <a:bodyPr vert="horz" lIns="91440" tIns="45720" rIns="91440" bIns="45720" rtlCol="0" anchor="ctr">
            <a:normAutofit/>
          </a:bodyPr>
          <a:lstStyle/>
          <a:p>
            <a:r>
              <a:rPr lang="en-US" dirty="0">
                <a:solidFill>
                  <a:srgbClr val="FFFFFF"/>
                </a:solidFill>
                <a:latin typeface="+mj-lt"/>
                <a:ea typeface="+mj-ea"/>
                <a:cs typeface="+mj-cs"/>
              </a:rPr>
              <a:t>Themes (CS) Staff</a:t>
            </a:r>
          </a:p>
        </p:txBody>
      </p:sp>
      <p:sp>
        <p:nvSpPr>
          <p:cNvPr id="3" name="Content Placeholder 2"/>
          <p:cNvSpPr>
            <a:spLocks noGrp="1"/>
          </p:cNvSpPr>
          <p:nvPr>
            <p:ph idx="1"/>
          </p:nvPr>
        </p:nvSpPr>
        <p:spPr>
          <a:xfrm>
            <a:off x="289248" y="2510395"/>
            <a:ext cx="6451109" cy="3274586"/>
          </a:xfrm>
        </p:spPr>
        <p:txBody>
          <a:bodyPr vert="horz" lIns="91440" tIns="45720" rIns="91440" bIns="45720" rtlCol="0" anchor="t">
            <a:normAutofit lnSpcReduction="10000"/>
          </a:bodyPr>
          <a:lstStyle/>
          <a:p>
            <a:r>
              <a:rPr lang="en-US" dirty="0">
                <a:solidFill>
                  <a:srgbClr val="FFFFFF"/>
                </a:solidFill>
                <a:latin typeface="+mn-lt"/>
                <a:ea typeface="+mn-ea"/>
                <a:cs typeface="+mn-cs"/>
              </a:rPr>
              <a:t>Sexism</a:t>
            </a:r>
          </a:p>
          <a:p>
            <a:r>
              <a:rPr lang="en-US" dirty="0">
                <a:solidFill>
                  <a:srgbClr val="FFFFFF"/>
                </a:solidFill>
                <a:latin typeface="+mn-lt"/>
                <a:ea typeface="+mn-ea"/>
                <a:cs typeface="+mn-cs"/>
              </a:rPr>
              <a:t>Sartorial Communication</a:t>
            </a:r>
          </a:p>
          <a:p>
            <a:r>
              <a:rPr lang="en-US" dirty="0">
                <a:solidFill>
                  <a:srgbClr val="FFFFFF"/>
                </a:solidFill>
                <a:latin typeface="+mn-lt"/>
                <a:ea typeface="+mn-ea"/>
                <a:cs typeface="+mn-cs"/>
              </a:rPr>
              <a:t>Confidence</a:t>
            </a:r>
          </a:p>
          <a:p>
            <a:r>
              <a:rPr lang="en-US" dirty="0">
                <a:solidFill>
                  <a:srgbClr val="FFFFFF"/>
                </a:solidFill>
                <a:latin typeface="+mn-lt"/>
                <a:ea typeface="+mn-ea"/>
                <a:cs typeface="+mn-cs"/>
              </a:rPr>
              <a:t>Managing Expectation</a:t>
            </a:r>
          </a:p>
          <a:p>
            <a:r>
              <a:rPr lang="en-US" dirty="0">
                <a:solidFill>
                  <a:srgbClr val="FFFFFF"/>
                </a:solidFill>
                <a:latin typeface="+mn-lt"/>
                <a:ea typeface="+mn-ea"/>
                <a:cs typeface="+mn-cs"/>
              </a:rPr>
              <a:t>Attitudes of Staff</a:t>
            </a:r>
          </a:p>
          <a:p>
            <a:r>
              <a:rPr lang="en-US" dirty="0">
                <a:solidFill>
                  <a:srgbClr val="FFFFFF"/>
                </a:solidFill>
                <a:latin typeface="+mn-lt"/>
                <a:ea typeface="+mn-ea"/>
                <a:cs typeface="+mn-cs"/>
              </a:rPr>
              <a:t>Professional Identities</a:t>
            </a:r>
          </a:p>
          <a:p>
            <a:r>
              <a:rPr lang="en-US" dirty="0">
                <a:solidFill>
                  <a:srgbClr val="FFFFFF"/>
                </a:solidFill>
                <a:latin typeface="+mn-lt"/>
                <a:ea typeface="+mn-ea"/>
                <a:cs typeface="+mn-cs"/>
              </a:rPr>
              <a:t>Having a Voice &amp; Communication</a:t>
            </a:r>
          </a:p>
          <a:p>
            <a:r>
              <a:rPr lang="en-US" dirty="0">
                <a:solidFill>
                  <a:srgbClr val="FFFFFF"/>
                </a:solidFill>
                <a:latin typeface="+mn-lt"/>
                <a:ea typeface="+mn-ea"/>
                <a:cs typeface="+mn-cs"/>
              </a:rPr>
              <a:t>Being Included into Opportunities</a:t>
            </a:r>
          </a:p>
        </p:txBody>
      </p:sp>
    </p:spTree>
    <p:extLst>
      <p:ext uri="{BB962C8B-B14F-4D97-AF65-F5344CB8AC3E}">
        <p14:creationId xmlns:p14="http://schemas.microsoft.com/office/powerpoint/2010/main" val="234394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8" name="Title 7"/>
          <p:cNvSpPr>
            <a:spLocks noGrp="1"/>
          </p:cNvSpPr>
          <p:nvPr>
            <p:ph type="title"/>
          </p:nvPr>
        </p:nvSpPr>
        <p:spPr/>
        <p:txBody>
          <a:bodyPr/>
          <a:lstStyle/>
          <a:p>
            <a:r>
              <a:rPr lang="en-US" dirty="0"/>
              <a:t>What’s Next?</a:t>
            </a:r>
          </a:p>
        </p:txBody>
      </p:sp>
      <p:sp>
        <p:nvSpPr>
          <p:cNvPr id="9" name="Content Placeholder 8"/>
          <p:cNvSpPr>
            <a:spLocks noGrp="1"/>
          </p:cNvSpPr>
          <p:nvPr>
            <p:ph idx="1"/>
          </p:nvPr>
        </p:nvSpPr>
        <p:spPr>
          <a:xfrm>
            <a:off x="719401" y="2468896"/>
            <a:ext cx="5724261" cy="4128457"/>
          </a:xfrm>
        </p:spPr>
        <p:txBody>
          <a:bodyPr/>
          <a:lstStyle/>
          <a:p>
            <a:pPr marL="0" indent="0" algn="just">
              <a:buNone/>
            </a:pPr>
            <a:r>
              <a:rPr lang="en-US" i="1" dirty="0">
                <a:solidFill>
                  <a:srgbClr val="002060"/>
                </a:solidFill>
              </a:rPr>
              <a:t>[...] among the many symbolic resources available for the cultural production of identity, language is the most flexible and pervasive. (</a:t>
            </a:r>
            <a:r>
              <a:rPr lang="en-US" i="1" dirty="0" err="1">
                <a:solidFill>
                  <a:srgbClr val="002060"/>
                </a:solidFill>
              </a:rPr>
              <a:t>Bucholtz</a:t>
            </a:r>
            <a:r>
              <a:rPr lang="en-US" i="1" dirty="0">
                <a:solidFill>
                  <a:srgbClr val="002060"/>
                </a:solidFill>
              </a:rPr>
              <a:t> &amp; Hall, 2004, p. 368</a:t>
            </a:r>
          </a:p>
          <a:p>
            <a:pPr marL="0" indent="0" algn="just">
              <a:buNone/>
            </a:pPr>
            <a:endParaRPr lang="en-US" dirty="0"/>
          </a:p>
        </p:txBody>
      </p:sp>
      <p:sp>
        <p:nvSpPr>
          <p:cNvPr id="3" name="Slide Number Placeholder 2"/>
          <p:cNvSpPr>
            <a:spLocks noGrp="1"/>
          </p:cNvSpPr>
          <p:nvPr>
            <p:ph type="sldNum" sz="quarter" idx="4294967295"/>
          </p:nvPr>
        </p:nvSpPr>
        <p:spPr>
          <a:xfrm>
            <a:off x="10661650" y="6356350"/>
            <a:ext cx="1530350" cy="365125"/>
          </a:xfrm>
        </p:spPr>
        <p:txBody>
          <a:bodyPr/>
          <a:lstStyle/>
          <a:p>
            <a:fld id="{4FAB73BC-B049-4115-A692-8D63A059BFB8}" type="slidenum">
              <a:rPr lang="en-US" smtClean="0"/>
              <a:pPr/>
              <a:t>19</a:t>
            </a:fld>
            <a:endParaRPr lang="en-US" dirty="0"/>
          </a:p>
        </p:txBody>
      </p:sp>
      <p:sp>
        <p:nvSpPr>
          <p:cNvPr id="5" name="Title 1"/>
          <p:cNvSpPr txBox="1">
            <a:spLocks/>
          </p:cNvSpPr>
          <p:nvPr/>
        </p:nvSpPr>
        <p:spPr>
          <a:xfrm>
            <a:off x="719402" y="1604800"/>
            <a:ext cx="4992556" cy="672073"/>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en-US" dirty="0"/>
          </a:p>
        </p:txBody>
      </p:sp>
      <p:sp>
        <p:nvSpPr>
          <p:cNvPr id="7" name="TextBox 6"/>
          <p:cNvSpPr txBox="1"/>
          <p:nvPr/>
        </p:nvSpPr>
        <p:spPr>
          <a:xfrm>
            <a:off x="7015162" y="1439333"/>
            <a:ext cx="4500563" cy="2677656"/>
          </a:xfrm>
          <a:prstGeom prst="rect">
            <a:avLst/>
          </a:prstGeom>
          <a:noFill/>
        </p:spPr>
        <p:txBody>
          <a:bodyPr wrap="square" rtlCol="0">
            <a:spAutoFit/>
          </a:bodyPr>
          <a:lstStyle/>
          <a:p>
            <a:pPr marL="342900" indent="-342900">
              <a:buFont typeface="+mj-lt"/>
              <a:buAutoNum type="arabicPeriod"/>
            </a:pPr>
            <a:r>
              <a:rPr lang="en-US" sz="2400" dirty="0"/>
              <a:t>Ask the boys</a:t>
            </a:r>
          </a:p>
          <a:p>
            <a:pPr marL="342900" indent="-342900">
              <a:buFont typeface="+mj-lt"/>
              <a:buAutoNum type="arabicPeriod"/>
            </a:pPr>
            <a:r>
              <a:rPr lang="en-US" sz="2400" dirty="0"/>
              <a:t>Language gender bias in L&amp;T Material</a:t>
            </a:r>
          </a:p>
          <a:p>
            <a:pPr marL="342900" indent="-342900">
              <a:buFont typeface="+mj-lt"/>
              <a:buAutoNum type="arabicPeriod"/>
            </a:pPr>
            <a:r>
              <a:rPr lang="en-US" sz="2400" dirty="0"/>
              <a:t>Culture</a:t>
            </a:r>
          </a:p>
          <a:p>
            <a:pPr marL="342900" indent="-342900">
              <a:buFont typeface="+mj-lt"/>
              <a:buAutoNum type="arabicPeriod"/>
            </a:pPr>
            <a:r>
              <a:rPr lang="en-US" sz="2400" dirty="0"/>
              <a:t>Subtexts </a:t>
            </a:r>
          </a:p>
          <a:p>
            <a:endParaRPr lang="en-US" sz="2400" dirty="0"/>
          </a:p>
          <a:p>
            <a:endParaRPr lang="en-US" sz="2400" dirty="0"/>
          </a:p>
        </p:txBody>
      </p:sp>
    </p:spTree>
    <p:extLst>
      <p:ext uri="{BB962C8B-B14F-4D97-AF65-F5344CB8AC3E}">
        <p14:creationId xmlns:p14="http://schemas.microsoft.com/office/powerpoint/2010/main" val="58212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4582287" y="812959"/>
            <a:ext cx="5684273" cy="52320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8" name="Title 7"/>
          <p:cNvSpPr>
            <a:spLocks noGrp="1"/>
          </p:cNvSpPr>
          <p:nvPr>
            <p:ph type="title"/>
          </p:nvPr>
        </p:nvSpPr>
        <p:spPr/>
        <p:txBody>
          <a:bodyPr/>
          <a:lstStyle/>
          <a:p>
            <a:r>
              <a:rPr lang="en-US" dirty="0"/>
              <a:t>Today’s Session</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350014452"/>
              </p:ext>
            </p:extLst>
          </p:nvPr>
        </p:nvGraphicFramePr>
        <p:xfrm>
          <a:off x="3867912" y="868680"/>
          <a:ext cx="7315200" cy="51206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2</a:t>
            </a:fld>
            <a:endParaRPr lang="en-US" dirty="0"/>
          </a:p>
        </p:txBody>
      </p:sp>
      <p:sp>
        <p:nvSpPr>
          <p:cNvPr id="13" name="Text Placeholder 1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880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p:txBody>
          <a:bodyPr/>
          <a:lstStyle/>
          <a:p>
            <a:r>
              <a:rPr lang="en-US" dirty="0"/>
              <a:t>Patchwork Identities</a:t>
            </a:r>
          </a:p>
        </p:txBody>
      </p:sp>
      <p:sp>
        <p:nvSpPr>
          <p:cNvPr id="6" name="Content Placeholder 5"/>
          <p:cNvSpPr>
            <a:spLocks noGrp="1"/>
          </p:cNvSpPr>
          <p:nvPr>
            <p:ph idx="1"/>
          </p:nvPr>
        </p:nvSpPr>
        <p:spPr/>
        <p:txBody>
          <a:bodyPr/>
          <a:lstStyle/>
          <a:p>
            <a:pPr marL="0" indent="0" algn="just">
              <a:buNone/>
            </a:pPr>
            <a:r>
              <a:rPr lang="en-US" sz="2400" i="1" dirty="0"/>
              <a:t>Any one social identity does not necessarily function in isolation from other identities within the overall identity-structure -it exists in a specific position relative to other aspects of identity, as well as the overall identity-structure. </a:t>
            </a:r>
          </a:p>
          <a:p>
            <a:pPr marL="0" indent="0" algn="just">
              <a:buNone/>
            </a:pPr>
            <a:r>
              <a:rPr lang="en-US" sz="2400" dirty="0"/>
              <a:t>(</a:t>
            </a:r>
            <a:r>
              <a:rPr lang="en-US" sz="2400" dirty="0" err="1"/>
              <a:t>Timotijevic</a:t>
            </a:r>
            <a:r>
              <a:rPr lang="en-US" sz="2400" dirty="0"/>
              <a:t> &amp; </a:t>
            </a:r>
            <a:r>
              <a:rPr lang="en-US" sz="2400" dirty="0" err="1"/>
              <a:t>Breakwell</a:t>
            </a:r>
            <a:r>
              <a:rPr lang="en-US" sz="2400" dirty="0"/>
              <a:t>, 2000, p. 359)</a:t>
            </a:r>
          </a:p>
          <a:p>
            <a:endParaRPr lang="en-US" dirty="0"/>
          </a:p>
        </p:txBody>
      </p:sp>
      <p:sp>
        <p:nvSpPr>
          <p:cNvPr id="7" name="Text Placeholder 6"/>
          <p:cNvSpPr>
            <a:spLocks noGrp="1"/>
          </p:cNvSpPr>
          <p:nvPr>
            <p:ph type="body" sz="half" idx="2"/>
          </p:nvPr>
        </p:nvSpPr>
        <p:spPr/>
        <p:txBody>
          <a:bodyPr>
            <a:normAutofit/>
          </a:bodyPr>
          <a:lstStyle/>
          <a:p>
            <a:r>
              <a:rPr lang="en-US" dirty="0" err="1"/>
              <a:t>Keupp</a:t>
            </a:r>
            <a:r>
              <a:rPr lang="en-US" dirty="0"/>
              <a:t>, H. (2005). </a:t>
            </a:r>
            <a:r>
              <a:rPr lang="en-US" dirty="0" err="1"/>
              <a:t>Pachtworkidentität</a:t>
            </a:r>
            <a:r>
              <a:rPr lang="en-US" dirty="0"/>
              <a:t> -</a:t>
            </a:r>
            <a:r>
              <a:rPr lang="en-US" dirty="0" err="1"/>
              <a:t>Riskante</a:t>
            </a:r>
            <a:r>
              <a:rPr lang="en-US" dirty="0"/>
              <a:t> </a:t>
            </a:r>
            <a:r>
              <a:rPr lang="en-US" dirty="0" err="1"/>
              <a:t>Chancen</a:t>
            </a:r>
            <a:r>
              <a:rPr lang="en-US" dirty="0"/>
              <a:t> by </a:t>
            </a:r>
            <a:r>
              <a:rPr lang="en-US" dirty="0" err="1"/>
              <a:t>Prekären</a:t>
            </a:r>
            <a:r>
              <a:rPr lang="en-US" dirty="0"/>
              <a:t> </a:t>
            </a:r>
            <a:r>
              <a:rPr lang="en-US" dirty="0" err="1"/>
              <a:t>Resourcen</a:t>
            </a:r>
            <a:r>
              <a:rPr lang="en-US" dirty="0"/>
              <a:t>. [Electronic Version], Retrieved May 20, 2007 from http://</a:t>
            </a:r>
            <a:r>
              <a:rPr lang="en-US" dirty="0" err="1"/>
              <a:t>www.ipp-muenchen.de</a:t>
            </a:r>
            <a:r>
              <a:rPr lang="en-US" dirty="0"/>
              <a:t>/</a:t>
            </a:r>
            <a:r>
              <a:rPr lang="en-US" dirty="0" err="1"/>
              <a:t>texte</a:t>
            </a:r>
            <a:r>
              <a:rPr lang="en-US" dirty="0"/>
              <a:t>/</a:t>
            </a:r>
            <a:r>
              <a:rPr lang="en-US" dirty="0" err="1"/>
              <a:t>keupp_dortmund.pdf</a:t>
            </a:r>
            <a:endParaRPr lang="en-US" dirty="0"/>
          </a:p>
          <a:p>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58920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3510576" y="757238"/>
            <a:ext cx="8153400" cy="52958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p:txBody>
          <a:bodyPr/>
          <a:lstStyle/>
          <a:p>
            <a:r>
              <a:rPr lang="en-US" dirty="0"/>
              <a:t>’Who am I and if yes how many?’</a:t>
            </a:r>
          </a:p>
        </p:txBody>
      </p:sp>
      <p:sp>
        <p:nvSpPr>
          <p:cNvPr id="6" name="Text Placeholder 5"/>
          <p:cNvSpPr>
            <a:spLocks noGrp="1"/>
          </p:cNvSpPr>
          <p:nvPr>
            <p:ph type="body" idx="1"/>
          </p:nvPr>
        </p:nvSpPr>
        <p:spPr/>
        <p:txBody>
          <a:bodyPr/>
          <a:lstStyle/>
          <a:p>
            <a:r>
              <a:rPr lang="en-US" dirty="0"/>
              <a:t>Background Researcher</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4</a:t>
            </a:fld>
            <a:endParaRPr lang="en-US" dirty="0"/>
          </a:p>
        </p:txBody>
      </p:sp>
      <p:sp>
        <p:nvSpPr>
          <p:cNvPr id="7" name="TextBox 6"/>
          <p:cNvSpPr txBox="1"/>
          <p:nvPr/>
        </p:nvSpPr>
        <p:spPr>
          <a:xfrm>
            <a:off x="0" y="5129784"/>
            <a:ext cx="3423624" cy="1200329"/>
          </a:xfrm>
          <a:prstGeom prst="rect">
            <a:avLst/>
          </a:prstGeom>
          <a:noFill/>
        </p:spPr>
        <p:txBody>
          <a:bodyPr wrap="square" rtlCol="0">
            <a:spAutoFit/>
          </a:bodyPr>
          <a:lstStyle/>
          <a:p>
            <a:r>
              <a:rPr lang="en-US" dirty="0">
                <a:solidFill>
                  <a:schemeClr val="bg1"/>
                </a:solidFill>
              </a:rPr>
              <a:t>Richard David </a:t>
            </a:r>
            <a:r>
              <a:rPr lang="en-US" dirty="0" err="1">
                <a:solidFill>
                  <a:schemeClr val="bg1"/>
                </a:solidFill>
              </a:rPr>
              <a:t>Precht</a:t>
            </a:r>
            <a:endParaRPr lang="en-US" dirty="0">
              <a:solidFill>
                <a:schemeClr val="bg1"/>
              </a:solidFill>
            </a:endParaRPr>
          </a:p>
          <a:p>
            <a:r>
              <a:rPr lang="en-US" dirty="0">
                <a:solidFill>
                  <a:schemeClr val="bg1"/>
                </a:solidFill>
              </a:rPr>
              <a:t>‘</a:t>
            </a:r>
            <a:r>
              <a:rPr lang="en-US" dirty="0" err="1">
                <a:solidFill>
                  <a:schemeClr val="bg1"/>
                </a:solidFill>
              </a:rPr>
              <a:t>Wer</a:t>
            </a:r>
            <a:r>
              <a:rPr lang="en-US" dirty="0">
                <a:solidFill>
                  <a:schemeClr val="bg1"/>
                </a:solidFill>
              </a:rPr>
              <a:t> bin </a:t>
            </a:r>
            <a:r>
              <a:rPr lang="en-US" dirty="0" err="1">
                <a:solidFill>
                  <a:schemeClr val="bg1"/>
                </a:solidFill>
              </a:rPr>
              <a:t>ich</a:t>
            </a:r>
            <a:r>
              <a:rPr lang="en-US" dirty="0">
                <a:solidFill>
                  <a:schemeClr val="bg1"/>
                </a:solidFill>
              </a:rPr>
              <a:t> und </a:t>
            </a:r>
            <a:r>
              <a:rPr lang="en-US" dirty="0" err="1">
                <a:solidFill>
                  <a:schemeClr val="bg1"/>
                </a:solidFill>
              </a:rPr>
              <a:t>wenn</a:t>
            </a:r>
            <a:r>
              <a:rPr lang="en-US" dirty="0">
                <a:solidFill>
                  <a:schemeClr val="bg1"/>
                </a:solidFill>
              </a:rPr>
              <a:t> ja </a:t>
            </a:r>
            <a:r>
              <a:rPr lang="en-US" dirty="0" err="1">
                <a:solidFill>
                  <a:schemeClr val="bg1"/>
                </a:solidFill>
              </a:rPr>
              <a:t>wie</a:t>
            </a:r>
            <a:r>
              <a:rPr lang="en-US" dirty="0">
                <a:solidFill>
                  <a:schemeClr val="bg1"/>
                </a:solidFill>
              </a:rPr>
              <a:t> </a:t>
            </a:r>
            <a:r>
              <a:rPr lang="en-US" dirty="0" err="1">
                <a:solidFill>
                  <a:schemeClr val="bg1"/>
                </a:solidFill>
              </a:rPr>
              <a:t>viele</a:t>
            </a:r>
            <a:r>
              <a:rPr lang="en-US"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119124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p:txBody>
          <a:bodyPr/>
          <a:lstStyle/>
          <a:p>
            <a:r>
              <a:rPr lang="en-US" dirty="0"/>
              <a:t>Background </a:t>
            </a:r>
            <a:br>
              <a:rPr lang="en-US" dirty="0"/>
            </a:br>
            <a:r>
              <a:rPr lang="en-US" dirty="0"/>
              <a:t>Research</a:t>
            </a:r>
            <a:br>
              <a:rPr lang="en-US" dirty="0"/>
            </a:br>
            <a:endParaRPr lang="en-US" dirty="0"/>
          </a:p>
        </p:txBody>
      </p:sp>
      <p:sp>
        <p:nvSpPr>
          <p:cNvPr id="6" name="Text Placeholder 5"/>
          <p:cNvSpPr>
            <a:spLocks noGrp="1"/>
          </p:cNvSpPr>
          <p:nvPr>
            <p:ph type="body" idx="1"/>
          </p:nvPr>
        </p:nvSpPr>
        <p:spPr/>
        <p:txBody>
          <a:bodyPr/>
          <a:lstStyle/>
          <a:p>
            <a:r>
              <a:rPr lang="en-US" dirty="0"/>
              <a:t>The College of Science and Engineering</a:t>
            </a:r>
          </a:p>
        </p:txBody>
      </p:sp>
      <p:sp>
        <p:nvSpPr>
          <p:cNvPr id="7" name="Content Placeholder 6"/>
          <p:cNvSpPr>
            <a:spLocks noGrp="1"/>
          </p:cNvSpPr>
          <p:nvPr>
            <p:ph sz="half" idx="2"/>
          </p:nvPr>
        </p:nvSpPr>
        <p:spPr/>
        <p:txBody>
          <a:bodyPr/>
          <a:lstStyle/>
          <a:p>
            <a:pPr marL="457200" indent="-457200">
              <a:buFont typeface="+mj-lt"/>
              <a:buAutoNum type="arabicPeriod"/>
            </a:pPr>
            <a:r>
              <a:rPr lang="en-US" dirty="0"/>
              <a:t>School of Computing Science</a:t>
            </a:r>
          </a:p>
          <a:p>
            <a:pPr marL="457200" indent="-457200">
              <a:buFont typeface="+mj-lt"/>
              <a:buAutoNum type="arabicPeriod"/>
            </a:pPr>
            <a:r>
              <a:rPr lang="en-US" dirty="0"/>
              <a:t>School of Engineering</a:t>
            </a:r>
          </a:p>
          <a:p>
            <a:pPr marL="457200" indent="-457200">
              <a:buFont typeface="+mj-lt"/>
              <a:buAutoNum type="arabicPeriod"/>
            </a:pPr>
            <a:r>
              <a:rPr lang="en-US" dirty="0"/>
              <a:t>School of Physics &amp; Astronomy</a:t>
            </a:r>
          </a:p>
          <a:p>
            <a:pPr marL="457200" indent="-457200">
              <a:buFont typeface="+mj-lt"/>
              <a:buAutoNum type="arabicPeriod"/>
            </a:pPr>
            <a:r>
              <a:rPr lang="en-US" dirty="0"/>
              <a:t>School of Chemistry</a:t>
            </a:r>
          </a:p>
          <a:p>
            <a:pPr marL="457200" indent="-457200">
              <a:buFont typeface="+mj-lt"/>
              <a:buAutoNum type="arabicPeriod"/>
            </a:pPr>
            <a:r>
              <a:rPr lang="en-US" dirty="0"/>
              <a:t>School of Psychology</a:t>
            </a:r>
          </a:p>
          <a:p>
            <a:pPr marL="457200" indent="-457200">
              <a:buFont typeface="+mj-lt"/>
              <a:buAutoNum type="arabicPeriod"/>
            </a:pPr>
            <a:r>
              <a:rPr lang="en-US" dirty="0"/>
              <a:t>School of </a:t>
            </a:r>
            <a:r>
              <a:rPr lang="en-US" dirty="0" err="1"/>
              <a:t>Maths</a:t>
            </a:r>
            <a:r>
              <a:rPr lang="en-US" dirty="0"/>
              <a:t> and Stats</a:t>
            </a:r>
          </a:p>
          <a:p>
            <a:pPr marL="457200" indent="-457200">
              <a:buFont typeface="+mj-lt"/>
              <a:buAutoNum type="arabicPeriod"/>
            </a:pPr>
            <a:r>
              <a:rPr lang="en-US" dirty="0"/>
              <a:t>School of Geography and Earth Sciences</a:t>
            </a:r>
          </a:p>
        </p:txBody>
      </p:sp>
      <mc:AlternateContent xmlns:mc="http://schemas.openxmlformats.org/markup-compatibility/2006" xmlns:a14="http://schemas.microsoft.com/office/drawing/2010/main">
        <mc:Choice Requires="a14">
          <p:sp>
            <p:nvSpPr>
              <p:cNvPr id="8" name="Text Placeholder 7"/>
              <p:cNvSpPr>
                <a:spLocks noGrp="1"/>
              </p:cNvSpPr>
              <p:nvPr>
                <p:ph type="body" sz="quarter" idx="3"/>
              </p:nvPr>
            </p:nvSpPr>
            <p:spPr>
              <a:xfrm>
                <a:off x="7818463" y="1257492"/>
                <a:ext cx="3474720" cy="813171"/>
              </a:xfrm>
            </p:spPr>
            <p:txBody>
              <a:bodyPr/>
              <a:lstStyle/>
              <a:p>
                <a:r>
                  <a:rPr lang="en-US" dirty="0"/>
                  <a:t>Numbers </a:t>
                </a:r>
                <a14:m>
                  <m:oMath xmlns:m="http://schemas.openxmlformats.org/officeDocument/2006/math">
                    <m:r>
                      <a:rPr lang="en-US" i="1" smtClean="0">
                        <a:latin typeface="Cambria Math" charset="0"/>
                        <a:ea typeface="Cambria Math" charset="0"/>
                        <a:cs typeface="Cambria Math" charset="0"/>
                      </a:rPr>
                      <m:t>𝚺</m:t>
                    </m:r>
                  </m:oMath>
                </a14:m>
                <a:r>
                  <a:rPr lang="en-US" dirty="0"/>
                  <a:t> = 5108</a:t>
                </a:r>
              </a:p>
              <a:p>
                <a:r>
                  <a:rPr lang="en-US" dirty="0"/>
                  <a:t>M= 60% F=39% (2014/15)</a:t>
                </a:r>
              </a:p>
              <a:p>
                <a:endParaRPr lang="en-US" dirty="0"/>
              </a:p>
            </p:txBody>
          </p:sp>
        </mc:Choice>
        <mc:Fallback xmlns="">
          <p:sp>
            <p:nvSpPr>
              <p:cNvPr id="8" name="Text Placeholder 7"/>
              <p:cNvSpPr>
                <a:spLocks noGrp="1" noRot="1" noChangeAspect="1" noMove="1" noResize="1" noEditPoints="1" noAdjustHandles="1" noChangeArrowheads="1" noChangeShapeType="1" noTextEdit="1"/>
              </p:cNvSpPr>
              <p:nvPr>
                <p:ph type="body" sz="quarter" idx="3"/>
              </p:nvPr>
            </p:nvSpPr>
            <p:spPr>
              <a:xfrm>
                <a:off x="7818463" y="1257492"/>
                <a:ext cx="3474720" cy="813171"/>
              </a:xfrm>
              <a:blipFill rotWithShape="0">
                <a:blip r:embed="rId4"/>
                <a:stretch>
                  <a:fillRect l="-1930" t="-19403"/>
                </a:stretch>
              </a:blipFill>
            </p:spPr>
            <p:txBody>
              <a:bodyPr/>
              <a:lstStyle/>
              <a:p>
                <a:r>
                  <a:rPr lang="en-US">
                    <a:noFill/>
                  </a:rPr>
                  <a:t> </a:t>
                </a:r>
              </a:p>
            </p:txBody>
          </p:sp>
        </mc:Fallback>
      </mc:AlternateContent>
      <p:sp>
        <p:nvSpPr>
          <p:cNvPr id="9" name="Content Placeholder 8"/>
          <p:cNvSpPr>
            <a:spLocks noGrp="1"/>
          </p:cNvSpPr>
          <p:nvPr>
            <p:ph sz="quarter" idx="4"/>
          </p:nvPr>
        </p:nvSpPr>
        <p:spPr>
          <a:xfrm>
            <a:off x="7818463" y="1701660"/>
            <a:ext cx="3474720" cy="4023360"/>
          </a:xfrm>
        </p:spPr>
        <p:txBody>
          <a:bodyPr>
            <a:normAutofit fontScale="92500" lnSpcReduction="10000"/>
          </a:bodyPr>
          <a:lstStyle/>
          <a:p>
            <a:pPr marL="457200" indent="-457200">
              <a:lnSpc>
                <a:spcPct val="200000"/>
              </a:lnSpc>
              <a:spcBef>
                <a:spcPts val="0"/>
              </a:spcBef>
              <a:buClrTx/>
              <a:buFont typeface="+mj-lt"/>
              <a:buAutoNum type="arabicPeriod"/>
            </a:pPr>
            <a:r>
              <a:rPr lang="en-US" dirty="0"/>
              <a:t>538</a:t>
            </a:r>
          </a:p>
          <a:p>
            <a:pPr marL="457200" indent="-457200">
              <a:lnSpc>
                <a:spcPct val="200000"/>
              </a:lnSpc>
              <a:spcBef>
                <a:spcPts val="0"/>
              </a:spcBef>
              <a:buClrTx/>
              <a:buFont typeface="+mj-lt"/>
              <a:buAutoNum type="arabicPeriod"/>
            </a:pPr>
            <a:r>
              <a:rPr lang="en-US" dirty="0"/>
              <a:t>1486</a:t>
            </a:r>
          </a:p>
          <a:p>
            <a:pPr marL="457200" indent="-457200">
              <a:lnSpc>
                <a:spcPct val="200000"/>
              </a:lnSpc>
              <a:spcBef>
                <a:spcPts val="0"/>
              </a:spcBef>
              <a:buClrTx/>
              <a:buFont typeface="+mj-lt"/>
              <a:buAutoNum type="arabicPeriod"/>
            </a:pPr>
            <a:r>
              <a:rPr lang="en-US" dirty="0"/>
              <a:t>625</a:t>
            </a:r>
          </a:p>
          <a:p>
            <a:pPr marL="457200" indent="-457200">
              <a:lnSpc>
                <a:spcPct val="200000"/>
              </a:lnSpc>
              <a:spcBef>
                <a:spcPts val="0"/>
              </a:spcBef>
              <a:buClrTx/>
              <a:buFont typeface="+mj-lt"/>
              <a:buAutoNum type="arabicPeriod"/>
            </a:pPr>
            <a:r>
              <a:rPr lang="en-US" dirty="0"/>
              <a:t>396</a:t>
            </a:r>
          </a:p>
          <a:p>
            <a:pPr marL="457200" indent="-457200">
              <a:lnSpc>
                <a:spcPct val="160000"/>
              </a:lnSpc>
              <a:spcBef>
                <a:spcPts val="0"/>
              </a:spcBef>
              <a:buClrTx/>
              <a:buFont typeface="+mj-lt"/>
              <a:buAutoNum type="arabicPeriod"/>
            </a:pPr>
            <a:r>
              <a:rPr lang="en-US" dirty="0"/>
              <a:t>779</a:t>
            </a:r>
          </a:p>
          <a:p>
            <a:pPr marL="457200" indent="-457200">
              <a:lnSpc>
                <a:spcPct val="200000"/>
              </a:lnSpc>
              <a:spcBef>
                <a:spcPts val="0"/>
              </a:spcBef>
              <a:buClrTx/>
              <a:buFont typeface="+mj-lt"/>
              <a:buAutoNum type="arabicPeriod"/>
            </a:pPr>
            <a:r>
              <a:rPr lang="en-US" dirty="0"/>
              <a:t>649</a:t>
            </a:r>
          </a:p>
          <a:p>
            <a:pPr marL="457200" indent="-457200">
              <a:lnSpc>
                <a:spcPct val="200000"/>
              </a:lnSpc>
              <a:spcBef>
                <a:spcPts val="0"/>
              </a:spcBef>
              <a:buClrTx/>
              <a:buFont typeface="+mj-lt"/>
              <a:buAutoNum type="arabicPeriod"/>
            </a:pPr>
            <a:r>
              <a:rPr lang="en-US" dirty="0"/>
              <a:t>633</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68723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5" name="Title 4"/>
          <p:cNvSpPr>
            <a:spLocks noGrp="1"/>
          </p:cNvSpPr>
          <p:nvPr>
            <p:ph type="title"/>
          </p:nvPr>
        </p:nvSpPr>
        <p:spPr/>
        <p:txBody>
          <a:bodyPr/>
          <a:lstStyle/>
          <a:p>
            <a:r>
              <a:rPr lang="en-US" dirty="0"/>
              <a:t>Research Design</a:t>
            </a:r>
          </a:p>
        </p:txBody>
      </p:sp>
      <p:sp>
        <p:nvSpPr>
          <p:cNvPr id="6" name="Content Placeholder 5"/>
          <p:cNvSpPr>
            <a:spLocks noGrp="1"/>
          </p:cNvSpPr>
          <p:nvPr>
            <p:ph idx="1"/>
          </p:nvPr>
        </p:nvSpPr>
        <p:spPr>
          <a:xfrm>
            <a:off x="719402" y="2179622"/>
            <a:ext cx="4609836" cy="4128457"/>
          </a:xfrm>
        </p:spPr>
        <p:txBody>
          <a:bodyPr/>
          <a:lstStyle/>
          <a:p>
            <a:r>
              <a:rPr lang="en-US" dirty="0"/>
              <a:t>Questionnaires</a:t>
            </a:r>
          </a:p>
          <a:p>
            <a:pPr lvl="1"/>
            <a:r>
              <a:rPr lang="en-US" dirty="0"/>
              <a:t>L1 N = 156 (CS=14)</a:t>
            </a:r>
          </a:p>
          <a:p>
            <a:pPr lvl="1"/>
            <a:r>
              <a:rPr lang="en-US" dirty="0"/>
              <a:t>L2 N = 149 (CS=14)</a:t>
            </a:r>
          </a:p>
          <a:p>
            <a:r>
              <a:rPr lang="en-US" sz="2000" dirty="0"/>
              <a:t>Interviews &amp; Group Discussion (20)</a:t>
            </a:r>
          </a:p>
          <a:p>
            <a:pPr lvl="1"/>
            <a:r>
              <a:rPr lang="en-US" dirty="0"/>
              <a:t>Staff = 10 (CS=4)</a:t>
            </a:r>
          </a:p>
          <a:p>
            <a:pPr lvl="1"/>
            <a:r>
              <a:rPr lang="en-US" dirty="0"/>
              <a:t>Students = 11 (CS=2)*</a:t>
            </a:r>
          </a:p>
          <a:p>
            <a:r>
              <a:rPr lang="en-US" dirty="0"/>
              <a:t>Reflective Diaries</a:t>
            </a:r>
          </a:p>
          <a:p>
            <a:pPr lvl="1"/>
            <a:r>
              <a:rPr lang="en-US" dirty="0"/>
              <a:t>Students (CS=2) </a:t>
            </a:r>
          </a:p>
        </p:txBody>
      </p:sp>
      <p:sp>
        <p:nvSpPr>
          <p:cNvPr id="3" name="Slide Number Placeholder 2"/>
          <p:cNvSpPr>
            <a:spLocks noGrp="1"/>
          </p:cNvSpPr>
          <p:nvPr>
            <p:ph type="sldNum" sz="quarter" idx="4294967295"/>
          </p:nvPr>
        </p:nvSpPr>
        <p:spPr>
          <a:xfrm>
            <a:off x="10661650" y="6356350"/>
            <a:ext cx="1530350" cy="365125"/>
          </a:xfrm>
        </p:spPr>
        <p:txBody>
          <a:bodyPr/>
          <a:lstStyle/>
          <a:p>
            <a:fld id="{4FAB73BC-B049-4115-A692-8D63A059BFB8}" type="slidenum">
              <a:rPr lang="en-US" smtClean="0"/>
              <a:pPr/>
              <a:t>6</a:t>
            </a:fld>
            <a:endParaRPr lang="en-US" dirty="0"/>
          </a:p>
        </p:txBody>
      </p:sp>
      <p:sp>
        <p:nvSpPr>
          <p:cNvPr id="7" name="TextBox 6"/>
          <p:cNvSpPr txBox="1"/>
          <p:nvPr/>
        </p:nvSpPr>
        <p:spPr>
          <a:xfrm>
            <a:off x="0" y="6308079"/>
            <a:ext cx="3457575" cy="369332"/>
          </a:xfrm>
          <a:prstGeom prst="rect">
            <a:avLst/>
          </a:prstGeom>
          <a:noFill/>
        </p:spPr>
        <p:txBody>
          <a:bodyPr wrap="square" rtlCol="0">
            <a:spAutoFit/>
          </a:bodyPr>
          <a:lstStyle/>
          <a:p>
            <a:r>
              <a:rPr lang="en-US" sz="900" dirty="0"/>
              <a:t>*more student participants had CS as subject but only as a additional credits course</a:t>
            </a:r>
          </a:p>
        </p:txBody>
      </p:sp>
      <p:pic>
        <p:nvPicPr>
          <p:cNvPr id="12" name="Picture 11"/>
          <p:cNvPicPr>
            <a:picLocks noChangeAspect="1"/>
          </p:cNvPicPr>
          <p:nvPr/>
        </p:nvPicPr>
        <p:blipFill>
          <a:blip r:embed="rId4" cstate="screen">
            <a:alphaModFix/>
            <a:extLst>
              <a:ext uri="{BEBA8EAE-BF5A-486C-A8C5-ECC9F3942E4B}">
                <a14:imgProps xmlns:a14="http://schemas.microsoft.com/office/drawing/2010/main">
                  <a14:imgLayer r:embed="rId5">
                    <a14:imgEffect>
                      <a14:colorTemperature colorTemp="59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329238" y="2179622"/>
            <a:ext cx="5912615" cy="3322890"/>
          </a:xfrm>
          <a:prstGeom prst="rect">
            <a:avLst/>
          </a:prstGeom>
          <a:ln>
            <a:noFill/>
          </a:ln>
          <a:effectLst>
            <a:softEdge rad="112500"/>
          </a:effectLst>
        </p:spPr>
      </p:pic>
      <p:sp>
        <p:nvSpPr>
          <p:cNvPr id="14" name="TextBox 13"/>
          <p:cNvSpPr txBox="1"/>
          <p:nvPr/>
        </p:nvSpPr>
        <p:spPr>
          <a:xfrm>
            <a:off x="5329238" y="750962"/>
            <a:ext cx="5800724" cy="646331"/>
          </a:xfrm>
          <a:prstGeom prst="rect">
            <a:avLst/>
          </a:prstGeom>
          <a:noFill/>
        </p:spPr>
        <p:txBody>
          <a:bodyPr wrap="square" rtlCol="0">
            <a:spAutoFit/>
          </a:bodyPr>
          <a:lstStyle/>
          <a:p>
            <a:r>
              <a:rPr lang="en-GB" i="1" dirty="0"/>
              <a:t>‘nobody should make me feel bad for trying to understand the course material</a:t>
            </a:r>
            <a:r>
              <a:rPr lang="en-US" i="1" dirty="0"/>
              <a:t> ‘</a:t>
            </a:r>
          </a:p>
        </p:txBody>
      </p:sp>
    </p:spTree>
    <p:extLst>
      <p:ext uri="{BB962C8B-B14F-4D97-AF65-F5344CB8AC3E}">
        <p14:creationId xmlns:p14="http://schemas.microsoft.com/office/powerpoint/2010/main" val="18059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34760202"/>
              </p:ext>
            </p:extLst>
          </p:nvPr>
        </p:nvGraphicFramePr>
        <p:xfrm>
          <a:off x="338136" y="1643591"/>
          <a:ext cx="11515728" cy="2502958"/>
        </p:xfrm>
        <a:graphic>
          <a:graphicData uri="http://schemas.openxmlformats.org/drawingml/2006/table">
            <a:tbl>
              <a:tblPr firstRow="1" bandRow="1">
                <a:tableStyleId>{5C22544A-7EE6-4342-B048-85BDC9FD1C3A}</a:tableStyleId>
              </a:tblPr>
              <a:tblGrid>
                <a:gridCol w="1439466">
                  <a:extLst>
                    <a:ext uri="{9D8B030D-6E8A-4147-A177-3AD203B41FA5}">
                      <a16:colId xmlns:a16="http://schemas.microsoft.com/office/drawing/2014/main" val="20000"/>
                    </a:ext>
                  </a:extLst>
                </a:gridCol>
                <a:gridCol w="1439466">
                  <a:extLst>
                    <a:ext uri="{9D8B030D-6E8A-4147-A177-3AD203B41FA5}">
                      <a16:colId xmlns:a16="http://schemas.microsoft.com/office/drawing/2014/main" val="20001"/>
                    </a:ext>
                  </a:extLst>
                </a:gridCol>
                <a:gridCol w="1439466">
                  <a:extLst>
                    <a:ext uri="{9D8B030D-6E8A-4147-A177-3AD203B41FA5}">
                      <a16:colId xmlns:a16="http://schemas.microsoft.com/office/drawing/2014/main" val="20002"/>
                    </a:ext>
                  </a:extLst>
                </a:gridCol>
                <a:gridCol w="1439466">
                  <a:extLst>
                    <a:ext uri="{9D8B030D-6E8A-4147-A177-3AD203B41FA5}">
                      <a16:colId xmlns:a16="http://schemas.microsoft.com/office/drawing/2014/main" val="20003"/>
                    </a:ext>
                  </a:extLst>
                </a:gridCol>
                <a:gridCol w="1439466">
                  <a:extLst>
                    <a:ext uri="{9D8B030D-6E8A-4147-A177-3AD203B41FA5}">
                      <a16:colId xmlns:a16="http://schemas.microsoft.com/office/drawing/2014/main" val="20004"/>
                    </a:ext>
                  </a:extLst>
                </a:gridCol>
                <a:gridCol w="1439466">
                  <a:extLst>
                    <a:ext uri="{9D8B030D-6E8A-4147-A177-3AD203B41FA5}">
                      <a16:colId xmlns:a16="http://schemas.microsoft.com/office/drawing/2014/main" val="20005"/>
                    </a:ext>
                  </a:extLst>
                </a:gridCol>
                <a:gridCol w="1439466">
                  <a:extLst>
                    <a:ext uri="{9D8B030D-6E8A-4147-A177-3AD203B41FA5}">
                      <a16:colId xmlns:a16="http://schemas.microsoft.com/office/drawing/2014/main" val="20006"/>
                    </a:ext>
                  </a:extLst>
                </a:gridCol>
                <a:gridCol w="1439466">
                  <a:extLst>
                    <a:ext uri="{9D8B030D-6E8A-4147-A177-3AD203B41FA5}">
                      <a16:colId xmlns:a16="http://schemas.microsoft.com/office/drawing/2014/main" val="20007"/>
                    </a:ext>
                  </a:extLst>
                </a:gridCol>
              </a:tblGrid>
              <a:tr h="657119">
                <a:tc>
                  <a:txBody>
                    <a:bodyPr/>
                    <a:lstStyle/>
                    <a:p>
                      <a:r>
                        <a:rPr lang="en-US" dirty="0"/>
                        <a:t>Level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Lack of Support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Course Content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Social Aspects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Personal Reasons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Attitudes of Classmates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Attitudes</a:t>
                      </a:r>
                      <a:r>
                        <a:rPr lang="en-US" baseline="0" dirty="0"/>
                        <a:t> of Lecturing Staff</a:t>
                      </a:r>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Attitudes of Staff</a:t>
                      </a:r>
                    </a:p>
                    <a:p>
                      <a:endParaRPr lang="en-US" dirty="0"/>
                    </a:p>
                  </a:txBody>
                  <a:tcPr/>
                </a:tc>
                <a:extLst>
                  <a:ext uri="{0D108BD9-81ED-4DB2-BD59-A6C34878D82A}">
                    <a16:rowId xmlns:a16="http://schemas.microsoft.com/office/drawing/2014/main" val="10000"/>
                  </a:ext>
                </a:extLst>
              </a:tr>
              <a:tr h="657119">
                <a:tc>
                  <a:txBody>
                    <a:bodyPr/>
                    <a:lstStyle/>
                    <a:p>
                      <a:r>
                        <a:rPr lang="en-US" dirty="0"/>
                        <a:t>Level 1 All</a:t>
                      </a:r>
                    </a:p>
                  </a:txBody>
                  <a:tcPr/>
                </a:tc>
                <a:tc>
                  <a:txBody>
                    <a:bodyPr/>
                    <a:lstStyle/>
                    <a:p>
                      <a:r>
                        <a:rPr lang="en-US" dirty="0"/>
                        <a:t>10</a:t>
                      </a:r>
                    </a:p>
                  </a:txBody>
                  <a:tcPr/>
                </a:tc>
                <a:tc>
                  <a:txBody>
                    <a:bodyPr/>
                    <a:lstStyle/>
                    <a:p>
                      <a:r>
                        <a:rPr lang="en-US" dirty="0"/>
                        <a:t>66</a:t>
                      </a:r>
                    </a:p>
                  </a:txBody>
                  <a:tcPr/>
                </a:tc>
                <a:tc>
                  <a:txBody>
                    <a:bodyPr/>
                    <a:lstStyle/>
                    <a:p>
                      <a:r>
                        <a:rPr lang="en-US" dirty="0"/>
                        <a:t>6 </a:t>
                      </a:r>
                    </a:p>
                  </a:txBody>
                  <a:tcPr/>
                </a:tc>
                <a:tc>
                  <a:txBody>
                    <a:bodyPr/>
                    <a:lstStyle/>
                    <a:p>
                      <a:r>
                        <a:rPr lang="en-US" dirty="0"/>
                        <a:t>32</a:t>
                      </a:r>
                    </a:p>
                  </a:txBody>
                  <a:tcPr/>
                </a:tc>
                <a:tc>
                  <a:txBody>
                    <a:bodyPr/>
                    <a:lstStyle/>
                    <a:p>
                      <a:r>
                        <a:rPr lang="en-US" dirty="0"/>
                        <a:t>1</a:t>
                      </a:r>
                    </a:p>
                  </a:txBody>
                  <a:tcPr/>
                </a:tc>
                <a:tc>
                  <a:txBody>
                    <a:bodyPr/>
                    <a:lstStyle/>
                    <a:p>
                      <a:r>
                        <a:rPr lang="en-US" dirty="0"/>
                        <a:t>7</a:t>
                      </a:r>
                    </a:p>
                  </a:txBody>
                  <a:tcPr/>
                </a:tc>
                <a:tc>
                  <a:txBody>
                    <a:bodyPr/>
                    <a:lstStyle/>
                    <a:p>
                      <a:r>
                        <a:rPr lang="en-US" dirty="0"/>
                        <a:t>5</a:t>
                      </a:r>
                    </a:p>
                  </a:txBody>
                  <a:tcPr/>
                </a:tc>
                <a:extLst>
                  <a:ext uri="{0D108BD9-81ED-4DB2-BD59-A6C34878D82A}">
                    <a16:rowId xmlns:a16="http://schemas.microsoft.com/office/drawing/2014/main" val="10001"/>
                  </a:ext>
                </a:extLst>
              </a:tr>
              <a:tr h="657119">
                <a:tc>
                  <a:txBody>
                    <a:bodyPr/>
                    <a:lstStyle/>
                    <a:p>
                      <a:r>
                        <a:rPr lang="en-US" dirty="0"/>
                        <a:t>Level 2 All</a:t>
                      </a:r>
                    </a:p>
                  </a:txBody>
                  <a:tcPr/>
                </a:tc>
                <a:tc>
                  <a:txBody>
                    <a:bodyPr/>
                    <a:lstStyle/>
                    <a:p>
                      <a:r>
                        <a:rPr lang="en-US" dirty="0"/>
                        <a:t>16</a:t>
                      </a:r>
                    </a:p>
                  </a:txBody>
                  <a:tcPr/>
                </a:tc>
                <a:tc>
                  <a:txBody>
                    <a:bodyPr/>
                    <a:lstStyle/>
                    <a:p>
                      <a:r>
                        <a:rPr lang="en-US" dirty="0"/>
                        <a:t>83</a:t>
                      </a:r>
                    </a:p>
                  </a:txBody>
                  <a:tcPr/>
                </a:tc>
                <a:tc>
                  <a:txBody>
                    <a:bodyPr/>
                    <a:lstStyle/>
                    <a:p>
                      <a:r>
                        <a:rPr lang="en-US" dirty="0"/>
                        <a:t>5</a:t>
                      </a:r>
                    </a:p>
                  </a:txBody>
                  <a:tcPr/>
                </a:tc>
                <a:tc>
                  <a:txBody>
                    <a:bodyPr/>
                    <a:lstStyle/>
                    <a:p>
                      <a:r>
                        <a:rPr lang="en-US" dirty="0"/>
                        <a:t>30</a:t>
                      </a:r>
                    </a:p>
                  </a:txBody>
                  <a:tcPr/>
                </a:tc>
                <a:tc>
                  <a:txBody>
                    <a:bodyPr/>
                    <a:lstStyle/>
                    <a:p>
                      <a:r>
                        <a:rPr lang="en-US" dirty="0"/>
                        <a:t>4</a:t>
                      </a:r>
                    </a:p>
                  </a:txBody>
                  <a:tcPr/>
                </a:tc>
                <a:tc>
                  <a:txBody>
                    <a:bodyPr/>
                    <a:lstStyle/>
                    <a:p>
                      <a:r>
                        <a:rPr lang="en-US" dirty="0"/>
                        <a:t>14</a:t>
                      </a:r>
                    </a:p>
                  </a:txBody>
                  <a:tcPr/>
                </a:tc>
                <a:tc>
                  <a:txBody>
                    <a:bodyPr/>
                    <a:lstStyle/>
                    <a:p>
                      <a:r>
                        <a:rPr lang="en-US" dirty="0"/>
                        <a:t>4</a:t>
                      </a:r>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07130337"/>
              </p:ext>
            </p:extLst>
          </p:nvPr>
        </p:nvGraphicFramePr>
        <p:xfrm>
          <a:off x="338136" y="4425949"/>
          <a:ext cx="6651625" cy="1651000"/>
        </p:xfrm>
        <a:graphic>
          <a:graphicData uri="http://schemas.openxmlformats.org/drawingml/2006/table">
            <a:tbl>
              <a:tblPr firstRow="1" bandRow="1">
                <a:tableStyleId>{5C22544A-7EE6-4342-B048-85BDC9FD1C3A}</a:tableStyleId>
              </a:tblPr>
              <a:tblGrid>
                <a:gridCol w="703952">
                  <a:extLst>
                    <a:ext uri="{9D8B030D-6E8A-4147-A177-3AD203B41FA5}">
                      <a16:colId xmlns:a16="http://schemas.microsoft.com/office/drawing/2014/main" val="20000"/>
                    </a:ext>
                  </a:extLst>
                </a:gridCol>
                <a:gridCol w="1004198">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4171950">
                  <a:extLst>
                    <a:ext uri="{9D8B030D-6E8A-4147-A177-3AD203B41FA5}">
                      <a16:colId xmlns:a16="http://schemas.microsoft.com/office/drawing/2014/main" val="20003"/>
                    </a:ext>
                  </a:extLst>
                </a:gridCol>
              </a:tblGrid>
              <a:tr h="370840">
                <a:tc>
                  <a:txBody>
                    <a:bodyPr/>
                    <a:lstStyle/>
                    <a:p>
                      <a:r>
                        <a:rPr lang="en-US" dirty="0"/>
                        <a:t>Year</a:t>
                      </a:r>
                    </a:p>
                  </a:txBody>
                  <a:tcPr marL="90000"/>
                </a:tc>
                <a:tc>
                  <a:txBody>
                    <a:bodyPr/>
                    <a:lstStyle/>
                    <a:p>
                      <a:r>
                        <a:rPr lang="en-US" sz="2000" dirty="0"/>
                        <a:t>Unsure</a:t>
                      </a:r>
                    </a:p>
                  </a:txBody>
                  <a:tcPr marL="90000"/>
                </a:tc>
                <a:tc>
                  <a:txBody>
                    <a:bodyPr/>
                    <a:lstStyle/>
                    <a:p>
                      <a:r>
                        <a:rPr lang="en-US" dirty="0"/>
                        <a:t>Drop CS</a:t>
                      </a:r>
                    </a:p>
                  </a:txBody>
                  <a:tcPr marL="90000"/>
                </a:tc>
                <a:tc>
                  <a:txBody>
                    <a:bodyPr/>
                    <a:lstStyle/>
                    <a:p>
                      <a:r>
                        <a:rPr lang="en-US" dirty="0"/>
                        <a:t>Reasons</a:t>
                      </a:r>
                    </a:p>
                  </a:txBody>
                  <a:tcPr marL="9000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Attitudes of Classmates &amp; Staff</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6</a:t>
                      </a:r>
                    </a:p>
                  </a:txBody>
                  <a:tcPr/>
                </a:tc>
                <a:tc>
                  <a:txBody>
                    <a:bodyPr/>
                    <a:lstStyle/>
                    <a:p>
                      <a:r>
                        <a:rPr lang="en-US" dirty="0"/>
                        <a:t>Additional Credit &amp; Interest</a:t>
                      </a:r>
                      <a:r>
                        <a:rPr lang="en-US" baseline="0" dirty="0"/>
                        <a:t> (4) </a:t>
                      </a:r>
                    </a:p>
                    <a:p>
                      <a:r>
                        <a:rPr lang="en-US" baseline="0" dirty="0"/>
                        <a:t>Attitudes of Classmates (2)</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62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8" name="Title 7"/>
          <p:cNvSpPr>
            <a:spLocks noGrp="1"/>
          </p:cNvSpPr>
          <p:nvPr>
            <p:ph type="title"/>
          </p:nvPr>
        </p:nvSpPr>
        <p:spPr/>
        <p:txBody>
          <a:bodyPr/>
          <a:lstStyle/>
          <a:p>
            <a:r>
              <a:rPr lang="en-US" dirty="0"/>
              <a:t>The Students’ Voice</a:t>
            </a:r>
          </a:p>
        </p:txBody>
      </p:sp>
      <p:sp>
        <p:nvSpPr>
          <p:cNvPr id="9" name="Text Placeholder 8"/>
          <p:cNvSpPr>
            <a:spLocks noGrp="1"/>
          </p:cNvSpPr>
          <p:nvPr>
            <p:ph type="body" idx="1"/>
          </p:nvPr>
        </p:nvSpPr>
        <p:spPr/>
        <p:txBody>
          <a:bodyPr/>
          <a:lstStyle/>
          <a:p>
            <a:r>
              <a:rPr lang="en-US" dirty="0"/>
              <a:t>On dropping CS in L1</a:t>
            </a:r>
          </a:p>
        </p:txBody>
      </p:sp>
      <p:sp>
        <p:nvSpPr>
          <p:cNvPr id="10" name="Content Placeholder 9"/>
          <p:cNvSpPr>
            <a:spLocks noGrp="1"/>
          </p:cNvSpPr>
          <p:nvPr>
            <p:ph sz="half" idx="2"/>
          </p:nvPr>
        </p:nvSpPr>
        <p:spPr/>
        <p:txBody>
          <a:bodyPr/>
          <a:lstStyle/>
          <a:p>
            <a:pPr marL="0" indent="0">
              <a:buNone/>
            </a:pPr>
            <a:r>
              <a:rPr lang="en-US" dirty="0"/>
              <a:t>“For computing I feel as though having </a:t>
            </a:r>
            <a:r>
              <a:rPr lang="en-US" b="1" dirty="0"/>
              <a:t>never done computing </a:t>
            </a:r>
            <a:r>
              <a:rPr lang="en-US" dirty="0"/>
              <a:t>before everyone is better than me this concerns me and </a:t>
            </a:r>
            <a:r>
              <a:rPr lang="en-US" b="1" dirty="0"/>
              <a:t>intimidates me </a:t>
            </a:r>
            <a:r>
              <a:rPr lang="en-US" dirty="0"/>
              <a:t>to be honest and like anyone I don't like feeling like that also</a:t>
            </a:r>
            <a:r>
              <a:rPr lang="en-US" b="1" dirty="0"/>
              <a:t> I don't understand it </a:t>
            </a:r>
            <a:r>
              <a:rPr lang="en-US" dirty="0"/>
              <a:t>to be honest and I'm </a:t>
            </a:r>
            <a:r>
              <a:rPr lang="en-US" b="1" dirty="0"/>
              <a:t>not enjoying it </a:t>
            </a:r>
            <a:r>
              <a:rPr lang="en-US" dirty="0"/>
              <a:t>as much as I thought it would I think I expected something different to what it is really.”</a:t>
            </a:r>
          </a:p>
        </p:txBody>
      </p:sp>
      <p:sp>
        <p:nvSpPr>
          <p:cNvPr id="11" name="Text Placeholder 10"/>
          <p:cNvSpPr>
            <a:spLocks noGrp="1"/>
          </p:cNvSpPr>
          <p:nvPr>
            <p:ph type="body" sz="quarter" idx="3"/>
          </p:nvPr>
        </p:nvSpPr>
        <p:spPr/>
        <p:txBody>
          <a:bodyPr/>
          <a:lstStyle/>
          <a:p>
            <a:r>
              <a:rPr lang="en-US" dirty="0"/>
              <a:t>On dropping CS in L2</a:t>
            </a:r>
          </a:p>
        </p:txBody>
      </p:sp>
      <p:sp>
        <p:nvSpPr>
          <p:cNvPr id="12" name="Content Placeholder 11"/>
          <p:cNvSpPr>
            <a:spLocks noGrp="1"/>
          </p:cNvSpPr>
          <p:nvPr>
            <p:ph sz="quarter" idx="4"/>
          </p:nvPr>
        </p:nvSpPr>
        <p:spPr/>
        <p:txBody>
          <a:bodyPr/>
          <a:lstStyle/>
          <a:p>
            <a:pPr marL="0" indent="0">
              <a:buNone/>
            </a:pPr>
            <a:r>
              <a:rPr lang="en-US" dirty="0"/>
              <a:t>“I'm planning on doing a computing science degree but the </a:t>
            </a:r>
            <a:r>
              <a:rPr lang="en-US" b="1" dirty="0"/>
              <a:t>sexism in computing science is awful</a:t>
            </a:r>
            <a:r>
              <a:rPr lang="en-US" dirty="0"/>
              <a:t>. The ratio of men to woman in classes is so extreme and can </a:t>
            </a:r>
            <a:r>
              <a:rPr lang="en-US" b="1" dirty="0"/>
              <a:t>make you feel really outnumbered</a:t>
            </a:r>
            <a:r>
              <a:rPr lang="en-US" dirty="0"/>
              <a:t>. Also some </a:t>
            </a:r>
            <a:r>
              <a:rPr lang="en-US" b="1" dirty="0"/>
              <a:t>men seem to think you can't program </a:t>
            </a:r>
            <a:r>
              <a:rPr lang="en-US" dirty="0"/>
              <a:t>if you're a woman. [Decided to do something different.]”</a:t>
            </a: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62265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1439333"/>
          </a:xfrm>
          <a:prstGeom prst="rect">
            <a:avLst/>
          </a:prstGeom>
        </p:spPr>
      </p:pic>
      <p:sp>
        <p:nvSpPr>
          <p:cNvPr id="7" name="Title 6"/>
          <p:cNvSpPr>
            <a:spLocks noGrp="1"/>
          </p:cNvSpPr>
          <p:nvPr>
            <p:ph type="title"/>
          </p:nvPr>
        </p:nvSpPr>
        <p:spPr/>
        <p:txBody>
          <a:bodyPr/>
          <a:lstStyle/>
          <a:p>
            <a:r>
              <a:rPr lang="en-US" dirty="0"/>
              <a:t>Reflective Diaries: </a:t>
            </a:r>
            <a:br>
              <a:rPr lang="en-US" dirty="0"/>
            </a:br>
            <a:r>
              <a:rPr lang="en-US" dirty="0"/>
              <a:t>Over-helping</a:t>
            </a:r>
          </a:p>
        </p:txBody>
      </p:sp>
      <p:sp>
        <p:nvSpPr>
          <p:cNvPr id="8" name="Content Placeholder 7"/>
          <p:cNvSpPr>
            <a:spLocks noGrp="1"/>
          </p:cNvSpPr>
          <p:nvPr>
            <p:ph idx="1"/>
          </p:nvPr>
        </p:nvSpPr>
        <p:spPr/>
        <p:txBody>
          <a:bodyPr>
            <a:normAutofit/>
          </a:bodyPr>
          <a:lstStyle/>
          <a:p>
            <a:pPr marL="0" indent="0" algn="just">
              <a:buNone/>
            </a:pPr>
            <a:r>
              <a:rPr lang="en-GB" sz="2400" dirty="0"/>
              <a:t>I find that I </a:t>
            </a:r>
            <a:r>
              <a:rPr lang="en-GB" sz="2400" b="1" dirty="0"/>
              <a:t>understand more </a:t>
            </a:r>
            <a:r>
              <a:rPr lang="en-GB" sz="2400" dirty="0"/>
              <a:t>when I </a:t>
            </a:r>
            <a:r>
              <a:rPr lang="en-GB" sz="2400" b="1" dirty="0"/>
              <a:t>figure out something for myself</a:t>
            </a:r>
            <a:r>
              <a:rPr lang="en-GB" sz="2400" dirty="0"/>
              <a:t> than being led through a task blindly so I felt great when I worked it out myself or asked for help but </a:t>
            </a:r>
            <a:r>
              <a:rPr lang="en-GB" sz="2400" b="1" dirty="0"/>
              <a:t>became annoyed at the overzealous additions from the lab helper</a:t>
            </a:r>
            <a:r>
              <a:rPr lang="en-GB" sz="2400" dirty="0"/>
              <a:t>.  I was partly frustrated because I </a:t>
            </a:r>
            <a:r>
              <a:rPr lang="en-GB" sz="2400" b="1" dirty="0"/>
              <a:t>didn’t want to write answers down blindly </a:t>
            </a:r>
            <a:r>
              <a:rPr lang="en-GB" sz="2400" dirty="0"/>
              <a:t>without thought but then also frustrated because I didn’t wan t to tell the lab helper to stop as I knew </a:t>
            </a:r>
            <a:r>
              <a:rPr lang="en-GB" sz="2400" b="1" dirty="0"/>
              <a:t>they were trying to help </a:t>
            </a:r>
            <a:r>
              <a:rPr lang="en-GB" sz="2400" dirty="0"/>
              <a:t>but in the </a:t>
            </a:r>
            <a:r>
              <a:rPr lang="en-GB" sz="2400" b="1" dirty="0"/>
              <a:t>wrong way. </a:t>
            </a:r>
            <a:r>
              <a:rPr lang="en-GB" sz="2400" dirty="0"/>
              <a:t>I was annoyed when </a:t>
            </a:r>
            <a:r>
              <a:rPr lang="en-GB" sz="2400" b="1" dirty="0"/>
              <a:t>he leant over and took control </a:t>
            </a:r>
            <a:r>
              <a:rPr lang="en-GB" sz="2400" dirty="0"/>
              <a:t>of my keyboard typing code for me as </a:t>
            </a:r>
            <a:r>
              <a:rPr lang="en-GB" sz="2400" b="1" dirty="0"/>
              <a:t>I felt it really defeated the point of the exercise</a:t>
            </a:r>
            <a:r>
              <a:rPr lang="en-GB" sz="2400" dirty="0"/>
              <a:t>.</a:t>
            </a:r>
            <a:endParaRPr lang="en-US" sz="2400" dirty="0"/>
          </a:p>
          <a:p>
            <a:pPr marL="0" indent="0">
              <a:buNone/>
            </a:pP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45785087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0</TotalTime>
  <Words>1710</Words>
  <Application>Microsoft Office PowerPoint</Application>
  <PresentationFormat>Widescreen</PresentationFormat>
  <Paragraphs>190</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 Math</vt:lpstr>
      <vt:lpstr>Corbel</vt:lpstr>
      <vt:lpstr>Wingdings 2</vt:lpstr>
      <vt:lpstr>Frame</vt:lpstr>
      <vt:lpstr>FEMSTEM</vt:lpstr>
      <vt:lpstr>Today’s Session</vt:lpstr>
      <vt:lpstr>Patchwork Identities</vt:lpstr>
      <vt:lpstr>’Who am I and if yes how many?’</vt:lpstr>
      <vt:lpstr>Background  Research </vt:lpstr>
      <vt:lpstr>Research Design</vt:lpstr>
      <vt:lpstr>PowerPoint Presentation</vt:lpstr>
      <vt:lpstr>The Students’ Voice</vt:lpstr>
      <vt:lpstr>Reflective Diaries:  Over-helping</vt:lpstr>
      <vt:lpstr>Reflective Diaries:  Competition &amp; Confidence</vt:lpstr>
      <vt:lpstr>Themes (CS)</vt:lpstr>
      <vt:lpstr>Staff Voices</vt:lpstr>
      <vt:lpstr>Staff Interviews: Professional Identities</vt:lpstr>
      <vt:lpstr>Remember Identities? </vt:lpstr>
      <vt:lpstr>Staff Interviews: Othering Low Expectations Reluctance</vt:lpstr>
      <vt:lpstr>Staff Interviews: Having a Voice Confidence</vt:lpstr>
      <vt:lpstr>Staff Interviews: Acknowledgement Confidence Opportunities</vt:lpstr>
      <vt:lpstr>Themes (CS) Staff</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FEMSTEM</dc:title>
  <dc:creator>Nathalie Sheridan</dc:creator>
  <cp:lastModifiedBy>Leigh Bunton</cp:lastModifiedBy>
  <cp:revision>65</cp:revision>
  <dcterms:created xsi:type="dcterms:W3CDTF">2017-06-03T05:02:42Z</dcterms:created>
  <dcterms:modified xsi:type="dcterms:W3CDTF">2021-09-30T08:52:31Z</dcterms:modified>
</cp:coreProperties>
</file>