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2" r:id="rId4"/>
    <p:sldId id="260" r:id="rId5"/>
    <p:sldId id="259" r:id="rId6"/>
    <p:sldId id="261" r:id="rId7"/>
    <p:sldId id="262" r:id="rId8"/>
    <p:sldId id="263" r:id="rId9"/>
    <p:sldId id="278" r:id="rId10"/>
    <p:sldId id="287" r:id="rId11"/>
    <p:sldId id="265" r:id="rId12"/>
    <p:sldId id="274" r:id="rId13"/>
    <p:sldId id="286" r:id="rId14"/>
    <p:sldId id="264" r:id="rId15"/>
    <p:sldId id="284" r:id="rId16"/>
    <p:sldId id="285" r:id="rId17"/>
    <p:sldId id="266" r:id="rId18"/>
    <p:sldId id="276" r:id="rId19"/>
    <p:sldId id="288" r:id="rId20"/>
    <p:sldId id="267" r:id="rId21"/>
    <p:sldId id="277" r:id="rId22"/>
    <p:sldId id="268" r:id="rId23"/>
    <p:sldId id="269" r:id="rId24"/>
    <p:sldId id="270" r:id="rId25"/>
    <p:sldId id="280" r:id="rId26"/>
    <p:sldId id="272" r:id="rId27"/>
    <p:sldId id="271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44" autoAdjust="0"/>
  </p:normalViewPr>
  <p:slideViewPr>
    <p:cSldViewPr>
      <p:cViewPr varScale="1">
        <p:scale>
          <a:sx n="30" d="100"/>
          <a:sy n="30" d="100"/>
        </p:scale>
        <p:origin x="15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0F297-90F9-4B0A-9AFA-045F51D244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D497-6C54-4BBC-9F00-12EEBF857CC4}">
      <dgm:prSet phldrT="[Text]" custT="1"/>
      <dgm:spPr/>
      <dgm:t>
        <a:bodyPr/>
        <a:lstStyle/>
        <a:p>
          <a:r>
            <a:rPr lang="en-US" sz="1400" dirty="0"/>
            <a:t>Briefing</a:t>
          </a:r>
          <a:r>
            <a:rPr lang="en-US" sz="1200" dirty="0"/>
            <a:t> (LP/Purpose/guidelines)</a:t>
          </a:r>
        </a:p>
      </dgm:t>
    </dgm:pt>
    <dgm:pt modelId="{4213B9FA-11A6-4653-98C2-2924F162EC65}" type="parTrans" cxnId="{241A92F1-2BF1-4362-B017-1F088BE81B96}">
      <dgm:prSet/>
      <dgm:spPr/>
      <dgm:t>
        <a:bodyPr/>
        <a:lstStyle/>
        <a:p>
          <a:endParaRPr lang="en-US"/>
        </a:p>
      </dgm:t>
    </dgm:pt>
    <dgm:pt modelId="{0AB4B601-0DF2-4497-B22E-84C77A372B9E}" type="sibTrans" cxnId="{241A92F1-2BF1-4362-B017-1F088BE81B96}">
      <dgm:prSet/>
      <dgm:spPr/>
      <dgm:t>
        <a:bodyPr/>
        <a:lstStyle/>
        <a:p>
          <a:endParaRPr lang="en-US"/>
        </a:p>
      </dgm:t>
    </dgm:pt>
    <dgm:pt modelId="{90E37731-9905-4E5D-B2BD-4CE1F2DBC4B5}">
      <dgm:prSet phldrT="[Text]" custT="1"/>
      <dgm:spPr/>
      <dgm:t>
        <a:bodyPr/>
        <a:lstStyle/>
        <a:p>
          <a:r>
            <a:rPr lang="en-US" sz="1400" dirty="0"/>
            <a:t>Pre-</a:t>
          </a:r>
          <a:r>
            <a:rPr lang="en-US" sz="1400" dirty="0" err="1"/>
            <a:t>Obs</a:t>
          </a:r>
          <a:r>
            <a:rPr lang="en-US" sz="1400" dirty="0"/>
            <a:t> discussion </a:t>
          </a:r>
          <a:r>
            <a:rPr lang="en-US" sz="1200" dirty="0"/>
            <a:t>(with LP..)</a:t>
          </a:r>
        </a:p>
      </dgm:t>
    </dgm:pt>
    <dgm:pt modelId="{8F44B555-FCCD-4594-B543-83E3FFC37121}" type="parTrans" cxnId="{1F9F7E8F-AABC-47CD-84AE-D4420A19884D}">
      <dgm:prSet/>
      <dgm:spPr/>
      <dgm:t>
        <a:bodyPr/>
        <a:lstStyle/>
        <a:p>
          <a:endParaRPr lang="en-US"/>
        </a:p>
      </dgm:t>
    </dgm:pt>
    <dgm:pt modelId="{5A821395-C530-409E-B00D-8AC577CB617B}" type="sibTrans" cxnId="{1F9F7E8F-AABC-47CD-84AE-D4420A19884D}">
      <dgm:prSet/>
      <dgm:spPr/>
      <dgm:t>
        <a:bodyPr/>
        <a:lstStyle/>
        <a:p>
          <a:endParaRPr lang="en-US"/>
        </a:p>
      </dgm:t>
    </dgm:pt>
    <dgm:pt modelId="{605D3F9D-C53E-4514-AEDA-CF5DFE7A70FB}">
      <dgm:prSet phldrT="[Text]" custT="1"/>
      <dgm:spPr/>
      <dgm:t>
        <a:bodyPr/>
        <a:lstStyle/>
        <a:p>
          <a:r>
            <a:rPr lang="en-US" sz="1400" dirty="0"/>
            <a:t>‘Lesson’ Observation</a:t>
          </a:r>
        </a:p>
      </dgm:t>
    </dgm:pt>
    <dgm:pt modelId="{48DA87B5-A933-423F-9547-6E3088620D7D}" type="parTrans" cxnId="{D6C419E8-D5E5-453A-8AAE-0F3FC0A1B176}">
      <dgm:prSet/>
      <dgm:spPr/>
      <dgm:t>
        <a:bodyPr/>
        <a:lstStyle/>
        <a:p>
          <a:endParaRPr lang="en-US"/>
        </a:p>
      </dgm:t>
    </dgm:pt>
    <dgm:pt modelId="{4675D700-84EC-4D8B-8D71-974CABCB31C5}" type="sibTrans" cxnId="{D6C419E8-D5E5-453A-8AAE-0F3FC0A1B176}">
      <dgm:prSet/>
      <dgm:spPr/>
      <dgm:t>
        <a:bodyPr/>
        <a:lstStyle/>
        <a:p>
          <a:endParaRPr lang="en-US"/>
        </a:p>
      </dgm:t>
    </dgm:pt>
    <dgm:pt modelId="{BA281BCD-4619-4B84-A51F-CD52A0D2AD28}">
      <dgm:prSet phldrT="[Text]" custT="1"/>
      <dgm:spPr/>
      <dgm:t>
        <a:bodyPr/>
        <a:lstStyle/>
        <a:p>
          <a:r>
            <a:rPr lang="en-US" sz="1400" dirty="0"/>
            <a:t>Reflection</a:t>
          </a:r>
          <a:r>
            <a:rPr lang="en-US" sz="1300" dirty="0"/>
            <a:t> (write up?)</a:t>
          </a:r>
        </a:p>
      </dgm:t>
    </dgm:pt>
    <dgm:pt modelId="{47CC05F1-DA1E-44B6-8B3E-B75C58053DB0}" type="parTrans" cxnId="{40A1ADF1-736D-4159-9925-6DCC91CD4612}">
      <dgm:prSet/>
      <dgm:spPr/>
      <dgm:t>
        <a:bodyPr/>
        <a:lstStyle/>
        <a:p>
          <a:endParaRPr lang="en-US"/>
        </a:p>
      </dgm:t>
    </dgm:pt>
    <dgm:pt modelId="{B4D723BC-7791-454E-B91B-52E958811D5E}" type="sibTrans" cxnId="{40A1ADF1-736D-4159-9925-6DCC91CD4612}">
      <dgm:prSet/>
      <dgm:spPr/>
      <dgm:t>
        <a:bodyPr/>
        <a:lstStyle/>
        <a:p>
          <a:endParaRPr lang="en-US"/>
        </a:p>
      </dgm:t>
    </dgm:pt>
    <dgm:pt modelId="{67D5A30B-6C4B-4469-8040-5F12626906AD}">
      <dgm:prSet phldrT="[Text]" custT="1"/>
      <dgm:spPr/>
      <dgm:t>
        <a:bodyPr/>
        <a:lstStyle/>
        <a:p>
          <a:r>
            <a:rPr lang="en-US" sz="1400" dirty="0"/>
            <a:t>Follow-up meeting &amp; report</a:t>
          </a:r>
          <a:endParaRPr lang="en-US" sz="1300" dirty="0"/>
        </a:p>
      </dgm:t>
    </dgm:pt>
    <dgm:pt modelId="{ECF25F39-02DD-4B23-8BDC-D35D3D3D6789}" type="parTrans" cxnId="{6FF9A777-8FA2-4592-8540-9B0E5588F11E}">
      <dgm:prSet/>
      <dgm:spPr/>
      <dgm:t>
        <a:bodyPr/>
        <a:lstStyle/>
        <a:p>
          <a:endParaRPr lang="en-US"/>
        </a:p>
      </dgm:t>
    </dgm:pt>
    <dgm:pt modelId="{ABF1467C-6BF7-4D72-B435-019117A29752}" type="sibTrans" cxnId="{6FF9A777-8FA2-4592-8540-9B0E5588F11E}">
      <dgm:prSet/>
      <dgm:spPr/>
      <dgm:t>
        <a:bodyPr/>
        <a:lstStyle/>
        <a:p>
          <a:endParaRPr lang="en-US"/>
        </a:p>
      </dgm:t>
    </dgm:pt>
    <dgm:pt modelId="{E4010570-2656-4F09-AF3C-4F93252D60C4}" type="pres">
      <dgm:prSet presAssocID="{28F0F297-90F9-4B0A-9AFA-045F51D244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A9009D-2851-4403-982E-AB02F9CB386E}" type="pres">
      <dgm:prSet presAssocID="{8F05D497-6C54-4BBC-9F00-12EEBF857C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30008B-40BF-4C37-BEEE-E49AAD7024DD}" type="pres">
      <dgm:prSet presAssocID="{0AB4B601-0DF2-4497-B22E-84C77A372B9E}" presName="sibTrans" presStyleLbl="sibTrans2D1" presStyleIdx="0" presStyleCnt="5"/>
      <dgm:spPr/>
      <dgm:t>
        <a:bodyPr/>
        <a:lstStyle/>
        <a:p>
          <a:endParaRPr lang="en-GB"/>
        </a:p>
      </dgm:t>
    </dgm:pt>
    <dgm:pt modelId="{C33A87B2-37F9-4EEC-AD02-1E43907A7291}" type="pres">
      <dgm:prSet presAssocID="{0AB4B601-0DF2-4497-B22E-84C77A372B9E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009DD15-91CB-43D0-8E28-F18F54B8D520}" type="pres">
      <dgm:prSet presAssocID="{90E37731-9905-4E5D-B2BD-4CE1F2DBC4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1B08A-0497-4076-A094-E33872A5318B}" type="pres">
      <dgm:prSet presAssocID="{5A821395-C530-409E-B00D-8AC577CB617B}" presName="sibTrans" presStyleLbl="sibTrans2D1" presStyleIdx="1" presStyleCnt="5"/>
      <dgm:spPr/>
      <dgm:t>
        <a:bodyPr/>
        <a:lstStyle/>
        <a:p>
          <a:endParaRPr lang="en-GB"/>
        </a:p>
      </dgm:t>
    </dgm:pt>
    <dgm:pt modelId="{5612ED10-EFE1-49D3-B304-37146A6C5C9D}" type="pres">
      <dgm:prSet presAssocID="{5A821395-C530-409E-B00D-8AC577CB617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C71DD59-7795-4FC5-A480-600C43532E5E}" type="pres">
      <dgm:prSet presAssocID="{605D3F9D-C53E-4514-AEDA-CF5DFE7A70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EC18F9-EC19-4937-88E1-D2FA7BB867AF}" type="pres">
      <dgm:prSet presAssocID="{4675D700-84EC-4D8B-8D71-974CABCB31C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D264452-3FB6-4BC9-9EB3-5F7A7AF1B4AD}" type="pres">
      <dgm:prSet presAssocID="{4675D700-84EC-4D8B-8D71-974CABCB31C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E32B085-80E0-4EFA-97A5-9A33A5D66D52}" type="pres">
      <dgm:prSet presAssocID="{BA281BCD-4619-4B84-A51F-CD52A0D2AD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909CA-5B7E-4800-9F83-2CC77D88D10C}" type="pres">
      <dgm:prSet presAssocID="{B4D723BC-7791-454E-B91B-52E958811D5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45867EDA-6DAD-4457-8F43-4043DB651732}" type="pres">
      <dgm:prSet presAssocID="{B4D723BC-7791-454E-B91B-52E958811D5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B11571-DDB6-450E-806C-38BCD14E0503}" type="pres">
      <dgm:prSet presAssocID="{67D5A30B-6C4B-4469-8040-5F12626906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C2E5B-679F-4262-9F6D-A11DE384734E}" type="pres">
      <dgm:prSet presAssocID="{ABF1467C-6BF7-4D72-B435-019117A29752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9F6099F-92DC-4082-8E26-2871F7007147}" type="pres">
      <dgm:prSet presAssocID="{ABF1467C-6BF7-4D72-B435-019117A29752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A18505DA-012D-4549-A793-91AD9AE4FC52}" type="presOf" srcId="{0AB4B601-0DF2-4497-B22E-84C77A372B9E}" destId="{C33A87B2-37F9-4EEC-AD02-1E43907A7291}" srcOrd="1" destOrd="0" presId="urn:microsoft.com/office/officeart/2005/8/layout/cycle2"/>
    <dgm:cxn modelId="{FAC9B331-F08D-4380-AD3E-2DF543B21E1C}" type="presOf" srcId="{28F0F297-90F9-4B0A-9AFA-045F51D24443}" destId="{E4010570-2656-4F09-AF3C-4F93252D60C4}" srcOrd="0" destOrd="0" presId="urn:microsoft.com/office/officeart/2005/8/layout/cycle2"/>
    <dgm:cxn modelId="{73EEEEF0-8A3E-4670-855F-3B74391C8FB2}" type="presOf" srcId="{B4D723BC-7791-454E-B91B-52E958811D5E}" destId="{45867EDA-6DAD-4457-8F43-4043DB651732}" srcOrd="1" destOrd="0" presId="urn:microsoft.com/office/officeart/2005/8/layout/cycle2"/>
    <dgm:cxn modelId="{228A97B8-5D32-4D6E-867E-5FC149C01B52}" type="presOf" srcId="{ABF1467C-6BF7-4D72-B435-019117A29752}" destId="{527C2E5B-679F-4262-9F6D-A11DE384734E}" srcOrd="0" destOrd="0" presId="urn:microsoft.com/office/officeart/2005/8/layout/cycle2"/>
    <dgm:cxn modelId="{FB2F06C7-B2F2-4A88-95E6-BEFE8EDDCFEB}" type="presOf" srcId="{90E37731-9905-4E5D-B2BD-4CE1F2DBC4B5}" destId="{3009DD15-91CB-43D0-8E28-F18F54B8D520}" srcOrd="0" destOrd="0" presId="urn:microsoft.com/office/officeart/2005/8/layout/cycle2"/>
    <dgm:cxn modelId="{D6C419E8-D5E5-453A-8AAE-0F3FC0A1B176}" srcId="{28F0F297-90F9-4B0A-9AFA-045F51D24443}" destId="{605D3F9D-C53E-4514-AEDA-CF5DFE7A70FB}" srcOrd="2" destOrd="0" parTransId="{48DA87B5-A933-423F-9547-6E3088620D7D}" sibTransId="{4675D700-84EC-4D8B-8D71-974CABCB31C5}"/>
    <dgm:cxn modelId="{842E41BF-CFE2-4770-B9F9-6C4B82F26067}" type="presOf" srcId="{4675D700-84EC-4D8B-8D71-974CABCB31C5}" destId="{4BEC18F9-EC19-4937-88E1-D2FA7BB867AF}" srcOrd="0" destOrd="0" presId="urn:microsoft.com/office/officeart/2005/8/layout/cycle2"/>
    <dgm:cxn modelId="{EE584AD2-B045-4A91-A155-667087A36D54}" type="presOf" srcId="{5A821395-C530-409E-B00D-8AC577CB617B}" destId="{5612ED10-EFE1-49D3-B304-37146A6C5C9D}" srcOrd="1" destOrd="0" presId="urn:microsoft.com/office/officeart/2005/8/layout/cycle2"/>
    <dgm:cxn modelId="{241A92F1-2BF1-4362-B017-1F088BE81B96}" srcId="{28F0F297-90F9-4B0A-9AFA-045F51D24443}" destId="{8F05D497-6C54-4BBC-9F00-12EEBF857CC4}" srcOrd="0" destOrd="0" parTransId="{4213B9FA-11A6-4653-98C2-2924F162EC65}" sibTransId="{0AB4B601-0DF2-4497-B22E-84C77A372B9E}"/>
    <dgm:cxn modelId="{467D0B38-B7F6-47E5-9E16-D0BDC1F7DEA4}" type="presOf" srcId="{67D5A30B-6C4B-4469-8040-5F12626906AD}" destId="{68B11571-DDB6-450E-806C-38BCD14E0503}" srcOrd="0" destOrd="0" presId="urn:microsoft.com/office/officeart/2005/8/layout/cycle2"/>
    <dgm:cxn modelId="{0B94B082-B4F8-412C-83D0-88ED521DA921}" type="presOf" srcId="{4675D700-84EC-4D8B-8D71-974CABCB31C5}" destId="{BD264452-3FB6-4BC9-9EB3-5F7A7AF1B4AD}" srcOrd="1" destOrd="0" presId="urn:microsoft.com/office/officeart/2005/8/layout/cycle2"/>
    <dgm:cxn modelId="{4C876524-761D-4CA2-B095-21DC3B1BCC97}" type="presOf" srcId="{ABF1467C-6BF7-4D72-B435-019117A29752}" destId="{09F6099F-92DC-4082-8E26-2871F7007147}" srcOrd="1" destOrd="0" presId="urn:microsoft.com/office/officeart/2005/8/layout/cycle2"/>
    <dgm:cxn modelId="{A1320E34-B547-4D72-A0CA-A0B439271F78}" type="presOf" srcId="{8F05D497-6C54-4BBC-9F00-12EEBF857CC4}" destId="{66A9009D-2851-4403-982E-AB02F9CB386E}" srcOrd="0" destOrd="0" presId="urn:microsoft.com/office/officeart/2005/8/layout/cycle2"/>
    <dgm:cxn modelId="{81F1A79C-B2D1-41C7-B050-E2E98E96729D}" type="presOf" srcId="{BA281BCD-4619-4B84-A51F-CD52A0D2AD28}" destId="{5E32B085-80E0-4EFA-97A5-9A33A5D66D52}" srcOrd="0" destOrd="0" presId="urn:microsoft.com/office/officeart/2005/8/layout/cycle2"/>
    <dgm:cxn modelId="{07109948-234C-4097-9272-B797072D4C49}" type="presOf" srcId="{0AB4B601-0DF2-4497-B22E-84C77A372B9E}" destId="{FF30008B-40BF-4C37-BEEE-E49AAD7024DD}" srcOrd="0" destOrd="0" presId="urn:microsoft.com/office/officeart/2005/8/layout/cycle2"/>
    <dgm:cxn modelId="{6FF9A777-8FA2-4592-8540-9B0E5588F11E}" srcId="{28F0F297-90F9-4B0A-9AFA-045F51D24443}" destId="{67D5A30B-6C4B-4469-8040-5F12626906AD}" srcOrd="4" destOrd="0" parTransId="{ECF25F39-02DD-4B23-8BDC-D35D3D3D6789}" sibTransId="{ABF1467C-6BF7-4D72-B435-019117A29752}"/>
    <dgm:cxn modelId="{00E105C8-9AEF-46F7-A59A-875B31CBA1B5}" type="presOf" srcId="{B4D723BC-7791-454E-B91B-52E958811D5E}" destId="{A77909CA-5B7E-4800-9F83-2CC77D88D10C}" srcOrd="0" destOrd="0" presId="urn:microsoft.com/office/officeart/2005/8/layout/cycle2"/>
    <dgm:cxn modelId="{E9F210BA-EB9E-4FAE-8152-7F1F16DBEC8A}" type="presOf" srcId="{5A821395-C530-409E-B00D-8AC577CB617B}" destId="{66E1B08A-0497-4076-A094-E33872A5318B}" srcOrd="0" destOrd="0" presId="urn:microsoft.com/office/officeart/2005/8/layout/cycle2"/>
    <dgm:cxn modelId="{1F9F7E8F-AABC-47CD-84AE-D4420A19884D}" srcId="{28F0F297-90F9-4B0A-9AFA-045F51D24443}" destId="{90E37731-9905-4E5D-B2BD-4CE1F2DBC4B5}" srcOrd="1" destOrd="0" parTransId="{8F44B555-FCCD-4594-B543-83E3FFC37121}" sibTransId="{5A821395-C530-409E-B00D-8AC577CB617B}"/>
    <dgm:cxn modelId="{40A1ADF1-736D-4159-9925-6DCC91CD4612}" srcId="{28F0F297-90F9-4B0A-9AFA-045F51D24443}" destId="{BA281BCD-4619-4B84-A51F-CD52A0D2AD28}" srcOrd="3" destOrd="0" parTransId="{47CC05F1-DA1E-44B6-8B3E-B75C58053DB0}" sibTransId="{B4D723BC-7791-454E-B91B-52E958811D5E}"/>
    <dgm:cxn modelId="{81784947-7B7A-4D52-898C-03F0512B73D6}" type="presOf" srcId="{605D3F9D-C53E-4514-AEDA-CF5DFE7A70FB}" destId="{FC71DD59-7795-4FC5-A480-600C43532E5E}" srcOrd="0" destOrd="0" presId="urn:microsoft.com/office/officeart/2005/8/layout/cycle2"/>
    <dgm:cxn modelId="{50376E48-64A6-4B23-A4C5-5884C718367D}" type="presParOf" srcId="{E4010570-2656-4F09-AF3C-4F93252D60C4}" destId="{66A9009D-2851-4403-982E-AB02F9CB386E}" srcOrd="0" destOrd="0" presId="urn:microsoft.com/office/officeart/2005/8/layout/cycle2"/>
    <dgm:cxn modelId="{DBCB7BDD-1A80-4CA4-BEEA-EB78DBB7EFC4}" type="presParOf" srcId="{E4010570-2656-4F09-AF3C-4F93252D60C4}" destId="{FF30008B-40BF-4C37-BEEE-E49AAD7024DD}" srcOrd="1" destOrd="0" presId="urn:microsoft.com/office/officeart/2005/8/layout/cycle2"/>
    <dgm:cxn modelId="{C70A69C9-2267-4498-950B-46645F482816}" type="presParOf" srcId="{FF30008B-40BF-4C37-BEEE-E49AAD7024DD}" destId="{C33A87B2-37F9-4EEC-AD02-1E43907A7291}" srcOrd="0" destOrd="0" presId="urn:microsoft.com/office/officeart/2005/8/layout/cycle2"/>
    <dgm:cxn modelId="{9A1E56AE-3506-4639-9276-6193C2582994}" type="presParOf" srcId="{E4010570-2656-4F09-AF3C-4F93252D60C4}" destId="{3009DD15-91CB-43D0-8E28-F18F54B8D520}" srcOrd="2" destOrd="0" presId="urn:microsoft.com/office/officeart/2005/8/layout/cycle2"/>
    <dgm:cxn modelId="{65EF031A-8640-4851-A9E3-1343AC49874D}" type="presParOf" srcId="{E4010570-2656-4F09-AF3C-4F93252D60C4}" destId="{66E1B08A-0497-4076-A094-E33872A5318B}" srcOrd="3" destOrd="0" presId="urn:microsoft.com/office/officeart/2005/8/layout/cycle2"/>
    <dgm:cxn modelId="{9177BD81-ED3F-4327-9F52-C44516C152AC}" type="presParOf" srcId="{66E1B08A-0497-4076-A094-E33872A5318B}" destId="{5612ED10-EFE1-49D3-B304-37146A6C5C9D}" srcOrd="0" destOrd="0" presId="urn:microsoft.com/office/officeart/2005/8/layout/cycle2"/>
    <dgm:cxn modelId="{8B423EB7-DCA3-4913-861B-DB863FD18A4A}" type="presParOf" srcId="{E4010570-2656-4F09-AF3C-4F93252D60C4}" destId="{FC71DD59-7795-4FC5-A480-600C43532E5E}" srcOrd="4" destOrd="0" presId="urn:microsoft.com/office/officeart/2005/8/layout/cycle2"/>
    <dgm:cxn modelId="{438D6651-5B7A-4158-92ED-90673C634EE2}" type="presParOf" srcId="{E4010570-2656-4F09-AF3C-4F93252D60C4}" destId="{4BEC18F9-EC19-4937-88E1-D2FA7BB867AF}" srcOrd="5" destOrd="0" presId="urn:microsoft.com/office/officeart/2005/8/layout/cycle2"/>
    <dgm:cxn modelId="{F96E38E1-244E-486A-B9CE-23B5C50C5923}" type="presParOf" srcId="{4BEC18F9-EC19-4937-88E1-D2FA7BB867AF}" destId="{BD264452-3FB6-4BC9-9EB3-5F7A7AF1B4AD}" srcOrd="0" destOrd="0" presId="urn:microsoft.com/office/officeart/2005/8/layout/cycle2"/>
    <dgm:cxn modelId="{9CE18060-8B9B-4073-9CDD-CC99F1AAC572}" type="presParOf" srcId="{E4010570-2656-4F09-AF3C-4F93252D60C4}" destId="{5E32B085-80E0-4EFA-97A5-9A33A5D66D52}" srcOrd="6" destOrd="0" presId="urn:microsoft.com/office/officeart/2005/8/layout/cycle2"/>
    <dgm:cxn modelId="{037B1991-BC8D-49DB-A411-EC0AC4BD75B8}" type="presParOf" srcId="{E4010570-2656-4F09-AF3C-4F93252D60C4}" destId="{A77909CA-5B7E-4800-9F83-2CC77D88D10C}" srcOrd="7" destOrd="0" presId="urn:microsoft.com/office/officeart/2005/8/layout/cycle2"/>
    <dgm:cxn modelId="{5FDCD6BB-FB79-4E06-ADA1-22E8B26C55EF}" type="presParOf" srcId="{A77909CA-5B7E-4800-9F83-2CC77D88D10C}" destId="{45867EDA-6DAD-4457-8F43-4043DB651732}" srcOrd="0" destOrd="0" presId="urn:microsoft.com/office/officeart/2005/8/layout/cycle2"/>
    <dgm:cxn modelId="{3CD377D9-C60A-4DAA-9901-087095783741}" type="presParOf" srcId="{E4010570-2656-4F09-AF3C-4F93252D60C4}" destId="{68B11571-DDB6-450E-806C-38BCD14E0503}" srcOrd="8" destOrd="0" presId="urn:microsoft.com/office/officeart/2005/8/layout/cycle2"/>
    <dgm:cxn modelId="{69EF06F7-86E3-4B1B-8B2E-BF522F9B88FF}" type="presParOf" srcId="{E4010570-2656-4F09-AF3C-4F93252D60C4}" destId="{527C2E5B-679F-4262-9F6D-A11DE384734E}" srcOrd="9" destOrd="0" presId="urn:microsoft.com/office/officeart/2005/8/layout/cycle2"/>
    <dgm:cxn modelId="{3AC7594D-957F-4DFA-8F17-F5B5658D5DDA}" type="presParOf" srcId="{527C2E5B-679F-4262-9F6D-A11DE384734E}" destId="{09F6099F-92DC-4082-8E26-2871F70071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D8176-119F-4D05-99EC-A52EF829D2AF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57BC7-C48F-4970-A5F5-30518019F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1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6D613-2830-42AB-AAA1-68044F4EEE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1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Emotion-For both Observers and </a:t>
            </a:r>
            <a:r>
              <a:rPr lang="en-GB" dirty="0" err="1"/>
              <a:t>observees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Vulnerability ;</a:t>
            </a:r>
            <a:r>
              <a:rPr lang="en-GB" dirty="0"/>
              <a:t> judgment; anxiety; how to deal with issues  - a lot </a:t>
            </a:r>
            <a:r>
              <a:rPr lang="en-GB" b="1" dirty="0"/>
              <a:t>related to QA</a:t>
            </a:r>
          </a:p>
          <a:p>
            <a:r>
              <a:rPr lang="en-GB" dirty="0"/>
              <a:t>Previous experiences (links to expectations) – quite a lot on feeling of QA-even though we say developmental and to observes assume good tehaicng </a:t>
            </a:r>
          </a:p>
          <a:p>
            <a:endParaRPr lang="en-GB" dirty="0"/>
          </a:p>
          <a:p>
            <a:r>
              <a:rPr lang="en-GB" dirty="0"/>
              <a:t>Also</a:t>
            </a:r>
            <a:r>
              <a:rPr lang="en-GB" baseline="0" dirty="0"/>
              <a:t> related to this were about responsibility and control</a:t>
            </a:r>
          </a:p>
          <a:p>
            <a:endParaRPr lang="en-GB" baseline="0" dirty="0"/>
          </a:p>
          <a:p>
            <a:endParaRPr lang="en-GB" dirty="0"/>
          </a:p>
          <a:p>
            <a:r>
              <a:rPr lang="en-GB" dirty="0"/>
              <a:t>How others will see them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Judgment- QA or QE? (links to expectations) </a:t>
            </a:r>
          </a:p>
          <a:p>
            <a:endParaRPr lang="en-GB" dirty="0"/>
          </a:p>
          <a:p>
            <a:r>
              <a:rPr lang="en-GB" dirty="0"/>
              <a:t>Power..</a:t>
            </a:r>
          </a:p>
          <a:p>
            <a:r>
              <a:rPr lang="en-GB" dirty="0" err="1"/>
              <a:t>Postive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0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Expectations of the cycle and observations: how well prepared teachers and observers feel- leading to more positive engagement</a:t>
            </a:r>
            <a:r>
              <a:rPr lang="en-GB" b="1" baseline="0" dirty="0"/>
              <a:t> and familiarity (includes familiarity and understanding  of TEAP FB form and what is expected in lessons)  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dirty="0"/>
              <a:t>For both Observers and </a:t>
            </a:r>
            <a:r>
              <a:rPr lang="en-GB" dirty="0" err="1"/>
              <a:t>observees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Particularly on the cycle but also related to lesson and understanding</a:t>
            </a:r>
            <a:r>
              <a:rPr lang="en-GB" baseline="0" dirty="0"/>
              <a:t> expectations of lesson &amp;, criteria </a:t>
            </a:r>
          </a:p>
          <a:p>
            <a:endParaRPr lang="en-GB" baseline="0" dirty="0"/>
          </a:p>
          <a:p>
            <a:r>
              <a:rPr lang="en-GB" baseline="0" dirty="0"/>
              <a:t>Teachers and observers appreciated support- in setting out expectations- </a:t>
            </a:r>
            <a:r>
              <a:rPr lang="en-GB" baseline="0" dirty="0" err="1"/>
              <a:t>eg</a:t>
            </a:r>
            <a:r>
              <a:rPr lang="en-GB" baseline="0" dirty="0"/>
              <a:t>. Videos of lesson; familiarising with TEAP FB; for observers shadowing </a:t>
            </a:r>
          </a:p>
          <a:p>
            <a:endParaRPr lang="en-GB" baseline="0" dirty="0"/>
          </a:p>
          <a:p>
            <a:r>
              <a:rPr lang="en-GB" baseline="0" dirty="0"/>
              <a:t>This familiarity  with expectations and ‘system’ and forms was connected to positive comments (but not all –missed in some block? Some observers?) </a:t>
            </a:r>
            <a:endParaRPr lang="en-GB" dirty="0"/>
          </a:p>
          <a:p>
            <a:endParaRPr lang="en-GB" dirty="0"/>
          </a:p>
          <a:p>
            <a:r>
              <a:rPr lang="en-GB" dirty="0"/>
              <a:t>e.g. what do expect in planning; what we can offer; what</a:t>
            </a:r>
            <a:r>
              <a:rPr lang="en-GB" baseline="0" dirty="0"/>
              <a:t> can realistically be observed ; familiarity  with process and criteria </a:t>
            </a:r>
          </a:p>
          <a:p>
            <a:r>
              <a:rPr lang="en-GB" baseline="0" dirty="0"/>
              <a:t>+ shadowing for familiarity</a:t>
            </a:r>
          </a:p>
          <a:p>
            <a:r>
              <a:rPr lang="en-GB" baseline="0" dirty="0"/>
              <a:t>+ sample recorded lessons a plus to familiarity (wish for peer </a:t>
            </a:r>
            <a:r>
              <a:rPr lang="en-GB" baseline="0" dirty="0" err="1"/>
              <a:t>obs</a:t>
            </a:r>
            <a:r>
              <a:rPr lang="en-GB" baseline="0" dirty="0"/>
              <a:t>)   </a:t>
            </a:r>
          </a:p>
          <a:p>
            <a:endParaRPr lang="en-GB" baseline="0" dirty="0"/>
          </a:p>
          <a:p>
            <a:r>
              <a:rPr lang="en-GB" baseline="0" dirty="0"/>
              <a:t>TEAP CF as guide </a:t>
            </a:r>
          </a:p>
          <a:p>
            <a:endParaRPr lang="en-GB" baseline="0" dirty="0"/>
          </a:p>
          <a:p>
            <a:r>
              <a:rPr lang="en-GB" baseline="0" dirty="0"/>
              <a:t>But also- even if </a:t>
            </a:r>
            <a:r>
              <a:rPr lang="en-GB" b="1" baseline="0" dirty="0"/>
              <a:t>clear, feel possibly a performance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9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Observations</a:t>
            </a:r>
            <a:r>
              <a:rPr lang="en-GB" baseline="0" dirty="0"/>
              <a:t> as Developmental opportunities – encouraging reflection; ideally a positive experience! </a:t>
            </a:r>
          </a:p>
          <a:p>
            <a:endParaRPr lang="en-GB" baseline="0" dirty="0"/>
          </a:p>
          <a:p>
            <a:r>
              <a:rPr lang="en-GB" baseline="0" dirty="0"/>
              <a:t>A delight… </a:t>
            </a:r>
          </a:p>
          <a:p>
            <a:endParaRPr lang="en-GB" baseline="0" dirty="0"/>
          </a:p>
          <a:p>
            <a:r>
              <a:rPr lang="en-GB" baseline="0" dirty="0"/>
              <a:t>Recorded- at a distance- removes observer paradox; </a:t>
            </a:r>
            <a:r>
              <a:rPr lang="en-GB" baseline="0" dirty="0" err="1"/>
              <a:t>Ts</a:t>
            </a:r>
            <a:r>
              <a:rPr lang="en-GB" baseline="0" dirty="0"/>
              <a:t> did view selves after; </a:t>
            </a:r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Easier for observer (flexibility  felt less pressure)  </a:t>
            </a:r>
          </a:p>
          <a:p>
            <a:endParaRPr lang="en-GB" baseline="0" dirty="0"/>
          </a:p>
          <a:p>
            <a:r>
              <a:rPr lang="en-GB" baseline="0" dirty="0"/>
              <a:t>TEA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Observations</a:t>
            </a:r>
            <a:r>
              <a:rPr lang="en-GB" baseline="0" dirty="0"/>
              <a:t> as Developmental</a:t>
            </a:r>
          </a:p>
          <a:p>
            <a:endParaRPr lang="en-GB" baseline="0" dirty="0"/>
          </a:p>
          <a:p>
            <a:r>
              <a:rPr lang="en-GB" baseline="0" dirty="0"/>
              <a:t>A delight… </a:t>
            </a:r>
          </a:p>
          <a:p>
            <a:endParaRPr lang="en-GB" baseline="0" dirty="0"/>
          </a:p>
          <a:p>
            <a:r>
              <a:rPr lang="en-GB" baseline="0" dirty="0"/>
              <a:t>Recorded- at a distance- removes observer paradox; </a:t>
            </a:r>
            <a:r>
              <a:rPr lang="en-GB" baseline="0" dirty="0" err="1"/>
              <a:t>Ts</a:t>
            </a:r>
            <a:r>
              <a:rPr lang="en-GB" baseline="0" dirty="0"/>
              <a:t> did view selves after; </a:t>
            </a:r>
          </a:p>
          <a:p>
            <a:r>
              <a:rPr lang="en-GB" baseline="0" dirty="0"/>
              <a:t>Easier for observer (flexibility  felt less pressure)  </a:t>
            </a:r>
          </a:p>
          <a:p>
            <a:endParaRPr lang="en-GB" baseline="0" dirty="0"/>
          </a:p>
          <a:p>
            <a:r>
              <a:rPr lang="en-GB" baseline="0" dirty="0"/>
              <a:t>Peers </a:t>
            </a:r>
            <a:r>
              <a:rPr lang="en-GB" baseline="0" dirty="0" err="1"/>
              <a:t>dicuss</a:t>
            </a:r>
            <a:r>
              <a:rPr lang="en-GB" baseline="0" dirty="0"/>
              <a:t>…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Observations</a:t>
            </a:r>
            <a:r>
              <a:rPr lang="en-GB" baseline="0" dirty="0"/>
              <a:t> as Developmental</a:t>
            </a:r>
          </a:p>
          <a:p>
            <a:endParaRPr lang="en-GB" baseline="0" dirty="0"/>
          </a:p>
          <a:p>
            <a:r>
              <a:rPr lang="en-GB" baseline="0" dirty="0"/>
              <a:t>A delight… </a:t>
            </a:r>
          </a:p>
          <a:p>
            <a:endParaRPr lang="en-GB" baseline="0" dirty="0"/>
          </a:p>
          <a:p>
            <a:r>
              <a:rPr lang="en-GB" baseline="0" dirty="0"/>
              <a:t>Recorded- at a distance- removes observer paradox; </a:t>
            </a:r>
            <a:r>
              <a:rPr lang="en-GB" baseline="0" dirty="0" err="1"/>
              <a:t>Ts</a:t>
            </a:r>
            <a:r>
              <a:rPr lang="en-GB" baseline="0" dirty="0"/>
              <a:t> did view selves after; </a:t>
            </a:r>
          </a:p>
          <a:p>
            <a:r>
              <a:rPr lang="en-GB" baseline="0" dirty="0"/>
              <a:t>Easier for observer (flexibility  felt less pressure)  </a:t>
            </a:r>
          </a:p>
          <a:p>
            <a:endParaRPr lang="en-GB" baseline="0" dirty="0"/>
          </a:p>
          <a:p>
            <a:r>
              <a:rPr lang="en-GB" baseline="0" dirty="0"/>
              <a:t>Peers discuss…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Extra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But, you know, you have </a:t>
            </a:r>
            <a:r>
              <a:rPr lang="en-GB" sz="1200" b="1" i="1" dirty="0"/>
              <a:t>a responsibility to the student for the students </a:t>
            </a:r>
            <a:r>
              <a:rPr lang="en-GB" sz="1200" i="1" dirty="0"/>
              <a:t>to make the students are being prepared in those classes for study at the end of the block.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75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Communication- relates to dialogue between observers and </a:t>
            </a:r>
            <a:r>
              <a:rPr lang="en-GB" b="1" dirty="0" err="1"/>
              <a:t>observees</a:t>
            </a:r>
            <a:r>
              <a:rPr lang="en-GB" b="1" dirty="0"/>
              <a:t>, and</a:t>
            </a:r>
            <a:r>
              <a:rPr lang="en-GB" b="1" baseline="0" dirty="0"/>
              <a:t> sharing of knowledge and expertise and ideas</a:t>
            </a:r>
          </a:p>
          <a:p>
            <a:endParaRPr lang="en-GB" b="1" baseline="0" dirty="0"/>
          </a:p>
          <a:p>
            <a:r>
              <a:rPr lang="en-GB" dirty="0"/>
              <a:t>Observations</a:t>
            </a:r>
            <a:r>
              <a:rPr lang="en-GB" baseline="0" dirty="0"/>
              <a:t> as Developmental &amp; </a:t>
            </a:r>
            <a:r>
              <a:rPr lang="en-GB" baseline="0" dirty="0" err="1"/>
              <a:t>opp</a:t>
            </a:r>
            <a:r>
              <a:rPr lang="en-GB" baseline="0" dirty="0"/>
              <a:t> to share ideas and learn from each other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observers- learn a lot- interesting it</a:t>
            </a:r>
            <a:r>
              <a:rPr lang="en-GB" baseline="0" dirty="0"/>
              <a:t> was observers who commented most about learning from observations- of ‘typical ‘ lesson; otherwise more dialogue relates to peer </a:t>
            </a:r>
            <a:r>
              <a:rPr lang="en-GB" baseline="0" dirty="0" err="1"/>
              <a:t>obs</a:t>
            </a:r>
            <a:r>
              <a:rPr lang="en-GB" baseline="0" dirty="0"/>
              <a:t> (occasional at </a:t>
            </a:r>
            <a:r>
              <a:rPr lang="en-GB" baseline="0" dirty="0" err="1"/>
              <a:t>UofG</a:t>
            </a:r>
            <a:r>
              <a:rPr lang="en-GB" baseline="0" dirty="0"/>
              <a:t> and in other contexts) </a:t>
            </a:r>
            <a:endParaRPr lang="en-GB" dirty="0"/>
          </a:p>
          <a:p>
            <a:r>
              <a:rPr lang="en-GB" dirty="0"/>
              <a:t>Want to</a:t>
            </a:r>
            <a:r>
              <a:rPr lang="en-GB" baseline="0" dirty="0"/>
              <a:t> build  more t-t communication </a:t>
            </a:r>
          </a:p>
          <a:p>
            <a:endParaRPr lang="en-GB" dirty="0"/>
          </a:p>
          <a:p>
            <a:r>
              <a:rPr lang="en-GB" dirty="0" err="1"/>
              <a:t>Observees</a:t>
            </a:r>
            <a:r>
              <a:rPr lang="en-GB" dirty="0"/>
              <a:t>- </a:t>
            </a:r>
            <a:r>
              <a:rPr lang="en-GB" b="1" dirty="0"/>
              <a:t>want to learn-</a:t>
            </a:r>
            <a:r>
              <a:rPr lang="en-GB" b="1" baseline="0" dirty="0"/>
              <a:t> </a:t>
            </a:r>
            <a:r>
              <a:rPr lang="en-GB" baseline="0" dirty="0"/>
              <a:t>comment on values of sharing ideas ; </a:t>
            </a:r>
            <a:r>
              <a:rPr lang="en-GB" b="1" baseline="0" dirty="0"/>
              <a:t>want more peer </a:t>
            </a:r>
            <a:r>
              <a:rPr lang="en-GB" b="1" baseline="0" dirty="0" err="1"/>
              <a:t>obs</a:t>
            </a:r>
            <a:r>
              <a:rPr lang="en-GB" baseline="0" dirty="0"/>
              <a:t>; less ‘formal’ (what are we doing that make sit so formal? )</a:t>
            </a:r>
          </a:p>
          <a:p>
            <a:r>
              <a:rPr lang="en-GB" baseline="0" dirty="0"/>
              <a:t>Although a discussion (often) with observer, actually only 2 people- would like more/wider; reflected also in </a:t>
            </a:r>
            <a:r>
              <a:rPr lang="en-GB" baseline="0" dirty="0" err="1"/>
              <a:t>oser</a:t>
            </a:r>
            <a:r>
              <a:rPr lang="en-GB" baseline="0" dirty="0"/>
              <a:t> comments – a wish to enable wider /more discussion and collaboration and sharing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Observations</a:t>
            </a:r>
            <a:r>
              <a:rPr lang="en-GB" baseline="0" dirty="0"/>
              <a:t> as Developmental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observers- learn a lot- first quote from observer </a:t>
            </a:r>
          </a:p>
          <a:p>
            <a:endParaRPr lang="en-GB" dirty="0"/>
          </a:p>
          <a:p>
            <a:r>
              <a:rPr lang="en-GB" dirty="0"/>
              <a:t>Want to</a:t>
            </a:r>
            <a:r>
              <a:rPr lang="en-GB" baseline="0" dirty="0"/>
              <a:t> build  more t-t communication </a:t>
            </a:r>
          </a:p>
          <a:p>
            <a:endParaRPr lang="en-GB" dirty="0"/>
          </a:p>
          <a:p>
            <a:r>
              <a:rPr lang="en-GB" dirty="0" err="1"/>
              <a:t>Observees</a:t>
            </a:r>
            <a:r>
              <a:rPr lang="en-GB" dirty="0"/>
              <a:t>- want to learn-</a:t>
            </a:r>
            <a:r>
              <a:rPr lang="en-GB" baseline="0" dirty="0"/>
              <a:t> comment on values of sharing ideas ; want more peer </a:t>
            </a:r>
            <a:r>
              <a:rPr lang="en-GB" baseline="0" dirty="0" err="1"/>
              <a:t>obs</a:t>
            </a:r>
            <a:r>
              <a:rPr lang="en-GB" baseline="0" dirty="0"/>
              <a:t>; less ‘formal’ (what are we doing that make sit so formal?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Also- note on focus-</a:t>
            </a:r>
          </a:p>
          <a:p>
            <a:endParaRPr lang="en-GB" dirty="0"/>
          </a:p>
          <a:p>
            <a:r>
              <a:rPr lang="en-GB" dirty="0"/>
              <a:t>Same conversation ‘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the dynamic is the same 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sn't it you know you're  …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O1: But that's interesting, because maybe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of the conversation is slightly different. But the conversation in a way is similar in that you're asking the teacher to reflect on potential changes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what can they shift?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from watching others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Recoded- more relaxed, flexible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have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fulfilled this objectives that objective  I think</a:t>
            </a:r>
            <a:endParaRPr lang="en-GB" dirty="0"/>
          </a:p>
          <a:p>
            <a:r>
              <a:rPr lang="en-GB" dirty="0"/>
              <a:t>Recording</a:t>
            </a:r>
            <a:r>
              <a:rPr lang="en-GB" baseline="0" dirty="0"/>
              <a:t> </a:t>
            </a:r>
            <a:r>
              <a:rPr lang="en-GB" dirty="0"/>
              <a:t> less tress, more natural</a:t>
            </a:r>
          </a:p>
          <a:p>
            <a:endParaRPr lang="en-GB" dirty="0"/>
          </a:p>
          <a:p>
            <a:r>
              <a:rPr lang="en-GB" dirty="0"/>
              <a:t>Want more peer/dialogue  </a:t>
            </a:r>
            <a:r>
              <a:rPr lang="en-GB" b="1" dirty="0"/>
              <a:t>– how to build</a:t>
            </a:r>
            <a:r>
              <a:rPr lang="en-GB" b="1" baseline="0" dirty="0"/>
              <a:t> in? co-planning?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55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task is to reduce planning- paper work demands; keep pre</a:t>
            </a:r>
            <a:r>
              <a:rPr lang="en-GB" baseline="0" dirty="0"/>
              <a:t> discussion but </a:t>
            </a:r>
            <a:r>
              <a:rPr lang="en-GB" baseline="0" dirty="0" err="1"/>
              <a:t>Ts</a:t>
            </a:r>
            <a:r>
              <a:rPr lang="en-GB" baseline="0" dirty="0"/>
              <a:t> can bring notes/</a:t>
            </a:r>
            <a:r>
              <a:rPr lang="en-GB" baseline="0" dirty="0" err="1"/>
              <a:t>postits</a:t>
            </a:r>
            <a:r>
              <a:rPr lang="en-GB" baseline="0" dirty="0"/>
              <a:t>/PPT</a:t>
            </a:r>
          </a:p>
          <a:p>
            <a:r>
              <a:rPr lang="en-GB" baseline="0" dirty="0"/>
              <a:t>Building in planning for </a:t>
            </a:r>
            <a:r>
              <a:rPr lang="en-GB" baseline="0" dirty="0" err="1"/>
              <a:t>obs</a:t>
            </a:r>
            <a:r>
              <a:rPr lang="en-GB" baseline="0" dirty="0"/>
              <a:t> in induction  in see if team leaders can build in to weekly meeting</a:t>
            </a:r>
          </a:p>
          <a:p>
            <a:endParaRPr lang="en-GB" baseline="0" dirty="0"/>
          </a:p>
          <a:p>
            <a:r>
              <a:rPr lang="en-GB" baseline="0" dirty="0"/>
              <a:t>Pre-plan </a:t>
            </a:r>
            <a:r>
              <a:rPr lang="en-GB" baseline="0" dirty="0" err="1"/>
              <a:t>obs</a:t>
            </a:r>
            <a:r>
              <a:rPr lang="en-GB" baseline="0" dirty="0"/>
              <a:t> (some TLs come for PS)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7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(all commented on;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Vast</a:t>
            </a:r>
            <a:r>
              <a:rPr lang="en-GB" baseline="0" dirty="0"/>
              <a:t> majority very positive in content </a:t>
            </a:r>
          </a:p>
          <a:p>
            <a:endParaRPr lang="en-GB" baseline="0" dirty="0"/>
          </a:p>
          <a:p>
            <a:r>
              <a:rPr lang="en-GB" baseline="0" dirty="0"/>
              <a:t>a helpful guide overall; not </a:t>
            </a:r>
            <a:r>
              <a:rPr lang="en-GB" baseline="0" dirty="0" err="1"/>
              <a:t>bable</a:t>
            </a:r>
            <a:r>
              <a:rPr lang="en-GB" baseline="0" dirty="0"/>
              <a:t>!!</a:t>
            </a:r>
          </a:p>
          <a:p>
            <a:endParaRPr lang="en-GB" baseline="0" dirty="0"/>
          </a:p>
          <a:p>
            <a:r>
              <a:rPr lang="en-GB" baseline="0" dirty="0"/>
              <a:t>Suggestion on layout /format </a:t>
            </a:r>
          </a:p>
          <a:p>
            <a:r>
              <a:rPr lang="en-GB" baseline="0" dirty="0"/>
              <a:t>Some on wording </a:t>
            </a:r>
          </a:p>
          <a:p>
            <a:r>
              <a:rPr lang="en-GB" baseline="0" dirty="0"/>
              <a:t>Carry on familiarization tasks (for observers shadowing and teachers) </a:t>
            </a:r>
          </a:p>
          <a:p>
            <a:r>
              <a:rPr lang="en-GB" baseline="0" dirty="0"/>
              <a:t>Limit focus – e.g. select for lessons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93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to increase peer-</a:t>
            </a:r>
            <a:r>
              <a:rPr lang="en-GB" dirty="0" err="1"/>
              <a:t>obs</a:t>
            </a:r>
            <a:r>
              <a:rPr lang="en-GB" dirty="0"/>
              <a:t> &amp; group planning on PS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e.g. co-plan, teach, observer- part of each lesson (and /or</a:t>
            </a:r>
            <a:r>
              <a:rPr lang="en-GB" baseline="0" dirty="0"/>
              <a:t> with observer?)- 3 way.. Group plan, all teach/1 observer  (over 2 hours)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00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Mainly QE (with a bit of QA)</a:t>
            </a:r>
          </a:p>
          <a:p>
            <a:endParaRPr lang="en-GB" dirty="0"/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TEAP CF framework (FB form) as an aid to development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7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Themes: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constraints: limiting factors e.g.,  affect on engagement with process; with what one can do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1.Constraints/restrictions- (timeframe to complete cycle/paperwork)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b) lesson planning as constraint-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(9. TEAP CF b) constraint 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expressly talking about feelings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(vulnerability…; feelings of judgement; QA/control ) ?)/ QA (is QA always negative?)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Vulnerability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Judgement/assessment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positive emotions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Expectations: understanding of process/expectations/cycle/criteria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(Guidance on Process clarity of process; preparedness /feelings; understanding of criteria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include based on previous experiences- how different from 11?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Expectations of observations (clarity of process; preparedness 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Observation as performance/artificiality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Developmental opportunities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on how it supports reflection/development) /guidance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Focus of attention in observation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Observations as CPD (developmental/reflection)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a) Lesson plans as guide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TEAP CF a) as guide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-related to development but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expressly about opportunities to share ideas/knowledge/learning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/with observers/-includes relationship rapport with Observer-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Value of communication /dialogue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3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This was a major theme from both the observers’ and </a:t>
            </a:r>
            <a:r>
              <a:rPr lang="en-GB" b="0" dirty="0" err="1"/>
              <a:t>observees</a:t>
            </a:r>
            <a:r>
              <a:rPr lang="en-GB" b="0" dirty="0"/>
              <a:t>’</a:t>
            </a:r>
            <a:r>
              <a:rPr lang="en-GB" b="0" baseline="0" dirty="0"/>
              <a:t> point of views.</a:t>
            </a:r>
          </a:p>
          <a:p>
            <a:endParaRPr lang="en-GB" b="0" baseline="0" dirty="0"/>
          </a:p>
          <a:p>
            <a:r>
              <a:rPr lang="en-GB" b="0" baseline="0" dirty="0"/>
              <a:t>The timeframe to complete the cycle (getting familiar with a class, head round the work/course etc and then organising pre and post and lesson </a:t>
            </a:r>
            <a:r>
              <a:rPr lang="en-GB" b="0" baseline="0" dirty="0" err="1"/>
              <a:t>obs</a:t>
            </a:r>
            <a:r>
              <a:rPr lang="en-GB" b="0" baseline="0" dirty="0"/>
              <a:t> was a challenge; following up paper work also)- for most (not all though)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(TEAP Fb form included here for some, feeling they need to squeeze everything in or it limits what you can discuss (observer)  /related to expectations also though)</a:t>
            </a:r>
          </a:p>
          <a:p>
            <a:endParaRPr lang="en-GB" b="1" baseline="0" dirty="0"/>
          </a:p>
          <a:p>
            <a:r>
              <a:rPr lang="en-GB" b="1" dirty="0"/>
              <a:t>Constraints/ to development to engagement: limit the engaging with process; barriers</a:t>
            </a:r>
          </a:p>
          <a:p>
            <a:endParaRPr lang="en-GB" dirty="0"/>
          </a:p>
          <a:p>
            <a:r>
              <a:rPr lang="en-GB" dirty="0"/>
              <a:t>Fitting</a:t>
            </a:r>
            <a:r>
              <a:rPr lang="en-GB" baseline="0" dirty="0"/>
              <a:t> the cycle (seen as positive) into the time frame a real challenge (implication- change paper work/</a:t>
            </a:r>
            <a:r>
              <a:rPr lang="en-GB" baseline="0" dirty="0" err="1"/>
              <a:t>esp</a:t>
            </a:r>
            <a:r>
              <a:rPr lang="en-GB" baseline="0" dirty="0"/>
              <a:t> LP format – what do we need?) </a:t>
            </a:r>
          </a:p>
          <a:p>
            <a:endParaRPr lang="en-GB" baseline="0" dirty="0"/>
          </a:p>
          <a:p>
            <a:r>
              <a:rPr lang="en-GB" baseline="0" dirty="0"/>
              <a:t>For most this was – (3 though less so, one- not for me but for </a:t>
            </a:r>
            <a:r>
              <a:rPr lang="en-GB" baseline="0" dirty="0" err="1"/>
              <a:t>Ts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But what do we need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Fitting</a:t>
            </a:r>
            <a:r>
              <a:rPr lang="en-GB" baseline="0" dirty="0"/>
              <a:t> the cycle (seen as positive) into the time frame a real challenge (implication- change paper work/</a:t>
            </a:r>
            <a:r>
              <a:rPr lang="en-GB" baseline="0" dirty="0" err="1"/>
              <a:t>esp</a:t>
            </a:r>
            <a:r>
              <a:rPr lang="en-GB" baseline="0" dirty="0"/>
              <a:t> LP format – what do we need?) </a:t>
            </a:r>
          </a:p>
          <a:p>
            <a:endParaRPr lang="en-GB" baseline="0" dirty="0"/>
          </a:p>
          <a:p>
            <a:r>
              <a:rPr lang="en-GB" baseline="0" dirty="0"/>
              <a:t>For most this was – (3 though less so, one- not for me but for </a:t>
            </a:r>
            <a:r>
              <a:rPr lang="en-GB" baseline="0" dirty="0" err="1"/>
              <a:t>Ts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But what do we need and why?</a:t>
            </a:r>
          </a:p>
          <a:p>
            <a:endParaRPr lang="en-GB" baseline="0" dirty="0"/>
          </a:p>
          <a:p>
            <a:r>
              <a:rPr lang="en-GB" b="1" dirty="0"/>
              <a:t>On LP &amp; Cycle</a:t>
            </a:r>
          </a:p>
          <a:p>
            <a:r>
              <a:rPr lang="en-GB" dirty="0"/>
              <a:t>but as it is </a:t>
            </a:r>
            <a:r>
              <a:rPr lang="en-GB" b="1" dirty="0"/>
              <a:t>it's very squeezed for</a:t>
            </a:r>
            <a:r>
              <a:rPr lang="en-GB" dirty="0"/>
              <a:t> me for the tutors and yeah that compromises perhaps the value of the experience. </a:t>
            </a:r>
            <a:endParaRPr lang="en-GB" b="1" dirty="0"/>
          </a:p>
          <a:p>
            <a:r>
              <a:rPr lang="en-GB" sz="1200" dirty="0"/>
              <a:t> </a:t>
            </a:r>
            <a:r>
              <a:rPr lang="en-GB" sz="1200" b="1" dirty="0"/>
              <a:t>it's something </a:t>
            </a:r>
            <a:r>
              <a:rPr lang="en-GB" sz="1200" b="1" dirty="0" err="1"/>
              <a:t>i</a:t>
            </a:r>
            <a:r>
              <a:rPr lang="en-GB" sz="1200" b="1" dirty="0"/>
              <a:t> quite resent doing to be honest</a:t>
            </a:r>
            <a:r>
              <a:rPr lang="en-GB" sz="1200" dirty="0"/>
              <a:t> it's just like </a:t>
            </a:r>
            <a:r>
              <a:rPr lang="en-GB" sz="1200" b="1" dirty="0" err="1"/>
              <a:t>i</a:t>
            </a:r>
            <a:r>
              <a:rPr lang="en-GB" sz="1200" b="1" dirty="0"/>
              <a:t> kind of think it's a valuable; exercise to be observed and to articulat</a:t>
            </a:r>
            <a:r>
              <a:rPr lang="en-GB" sz="1200" dirty="0"/>
              <a:t>e </a:t>
            </a:r>
            <a:endParaRPr lang="en-GB" sz="1200" b="1" dirty="0"/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Fitting</a:t>
            </a:r>
            <a:r>
              <a:rPr lang="en-GB" baseline="0" dirty="0"/>
              <a:t> the cycle (seen as positive) into the time frame a real challenge (implication- change paper work/</a:t>
            </a:r>
            <a:r>
              <a:rPr lang="en-GB" baseline="0" dirty="0" err="1"/>
              <a:t>esp</a:t>
            </a:r>
            <a:r>
              <a:rPr lang="en-GB" baseline="0" dirty="0"/>
              <a:t> LP format – what do we need?) </a:t>
            </a:r>
          </a:p>
          <a:p>
            <a:endParaRPr lang="en-GB" baseline="0" dirty="0"/>
          </a:p>
          <a:p>
            <a:r>
              <a:rPr lang="en-GB" baseline="0" dirty="0"/>
              <a:t>For most this was – (3 though less so, one- not for me but for </a:t>
            </a:r>
            <a:r>
              <a:rPr lang="en-GB" baseline="0" dirty="0" err="1"/>
              <a:t>Ts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But what do we need and why?</a:t>
            </a:r>
          </a:p>
          <a:p>
            <a:endParaRPr lang="en-GB" baseline="0" dirty="0"/>
          </a:p>
          <a:p>
            <a:r>
              <a:rPr lang="en-GB" b="1" dirty="0"/>
              <a:t>On LP &amp; Cycle</a:t>
            </a:r>
          </a:p>
          <a:p>
            <a:r>
              <a:rPr lang="en-GB" dirty="0"/>
              <a:t>but as it is </a:t>
            </a:r>
            <a:r>
              <a:rPr lang="en-GB" b="1" dirty="0"/>
              <a:t>it's very squeezed for</a:t>
            </a:r>
            <a:r>
              <a:rPr lang="en-GB" dirty="0"/>
              <a:t> me for the tutors and yeah that compromises perhaps the value of the experience. </a:t>
            </a:r>
            <a:endParaRPr lang="en-GB" b="1" dirty="0"/>
          </a:p>
          <a:p>
            <a:r>
              <a:rPr lang="en-GB" sz="1200" dirty="0"/>
              <a:t> </a:t>
            </a:r>
            <a:r>
              <a:rPr lang="en-GB" sz="1200" b="1" dirty="0"/>
              <a:t>it's something </a:t>
            </a:r>
            <a:r>
              <a:rPr lang="en-GB" sz="1200" b="1" dirty="0" err="1"/>
              <a:t>i</a:t>
            </a:r>
            <a:r>
              <a:rPr lang="en-GB" sz="1200" b="1" dirty="0"/>
              <a:t> quite resent doing to be honest</a:t>
            </a:r>
            <a:r>
              <a:rPr lang="en-GB" sz="1200" dirty="0"/>
              <a:t> it's just like </a:t>
            </a:r>
            <a:r>
              <a:rPr lang="en-GB" sz="1200" b="1" dirty="0" err="1"/>
              <a:t>i</a:t>
            </a:r>
            <a:r>
              <a:rPr lang="en-GB" sz="1200" b="1" dirty="0"/>
              <a:t> kind of think it's a valuable; exercise to be observed and to articulat</a:t>
            </a:r>
            <a:r>
              <a:rPr lang="en-GB" sz="1200" dirty="0"/>
              <a:t>e </a:t>
            </a:r>
            <a:endParaRPr lang="en-GB" sz="1200" b="1" dirty="0"/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7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Emotion</a:t>
            </a:r>
            <a:r>
              <a:rPr lang="en-GB" dirty="0"/>
              <a:t>-For both Observers and </a:t>
            </a:r>
            <a:r>
              <a:rPr lang="en-GB" dirty="0" err="1"/>
              <a:t>observees</a:t>
            </a:r>
            <a:r>
              <a:rPr lang="en-GB" dirty="0"/>
              <a:t>; talking expressly about their feelings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Vulnerability ; judgment; anxiety; - this appears related a lot to Previous experiences (links to expectations) </a:t>
            </a:r>
          </a:p>
          <a:p>
            <a:r>
              <a:rPr lang="en-GB" dirty="0"/>
              <a:t>and hence the QA/control and checking aspect</a:t>
            </a:r>
          </a:p>
          <a:p>
            <a:r>
              <a:rPr lang="en-GB" dirty="0"/>
              <a:t>Also</a:t>
            </a:r>
            <a:r>
              <a:rPr lang="en-GB" baseline="0" dirty="0"/>
              <a:t> though awareness of new teachers and responsibility  to students (calibrate; new courses for </a:t>
            </a:r>
            <a:r>
              <a:rPr lang="en-GB" baseline="0" dirty="0" err="1"/>
              <a:t>Ts</a:t>
            </a:r>
            <a:r>
              <a:rPr lang="en-GB" baseline="0" dirty="0"/>
              <a:t>; </a:t>
            </a:r>
            <a:r>
              <a:rPr lang="en-GB" baseline="0" dirty="0" err="1"/>
              <a:t>ss</a:t>
            </a:r>
            <a:r>
              <a:rPr lang="en-GB" baseline="0" dirty="0"/>
              <a:t> compare) ; </a:t>
            </a:r>
          </a:p>
          <a:p>
            <a:r>
              <a:rPr lang="en-GB" dirty="0"/>
              <a:t> or  to expectations ; also to  possibly need to ‘normalise’ more</a:t>
            </a:r>
            <a:r>
              <a:rPr lang="en-GB" baseline="0" dirty="0"/>
              <a:t>  for teachers </a:t>
            </a:r>
            <a:r>
              <a:rPr lang="en-GB" dirty="0"/>
              <a:t> ; </a:t>
            </a:r>
          </a:p>
          <a:p>
            <a:endParaRPr lang="en-GB" dirty="0"/>
          </a:p>
          <a:p>
            <a:r>
              <a:rPr lang="en-GB" dirty="0"/>
              <a:t>how to deal with issues  for observers </a:t>
            </a:r>
          </a:p>
          <a:p>
            <a:endParaRPr lang="en-GB" dirty="0"/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others will see them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Judgment- QA or QE? (links to expectations)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Power..</a:t>
            </a:r>
            <a:r>
              <a:rPr lang="en-GB" baseline="0" dirty="0"/>
              <a:t> also observers may be materials writers (or vice versa)</a:t>
            </a:r>
          </a:p>
          <a:p>
            <a:endParaRPr lang="en-GB" dirty="0"/>
          </a:p>
          <a:p>
            <a:r>
              <a:rPr lang="en-GB" dirty="0"/>
              <a:t>Not all negative though- along with usefulness comments, some actively Positive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Emotion-For both Observers and </a:t>
            </a:r>
            <a:r>
              <a:rPr lang="en-GB" dirty="0" err="1"/>
              <a:t>observees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Vulnerability ;</a:t>
            </a:r>
            <a:r>
              <a:rPr lang="en-GB" dirty="0"/>
              <a:t> judgment; anxiety; how to deal with issues  - a lot </a:t>
            </a:r>
            <a:r>
              <a:rPr lang="en-GB" b="1" dirty="0"/>
              <a:t>related to QA</a:t>
            </a:r>
          </a:p>
          <a:p>
            <a:r>
              <a:rPr lang="en-GB" dirty="0"/>
              <a:t>Previous experiences (links to expectations) – quite a lot on feeling of QA-even though we say developmental and to observes assume good tehaicng </a:t>
            </a:r>
          </a:p>
          <a:p>
            <a:endParaRPr lang="en-GB" dirty="0"/>
          </a:p>
          <a:p>
            <a:r>
              <a:rPr lang="en-GB" dirty="0"/>
              <a:t>Also</a:t>
            </a:r>
            <a:r>
              <a:rPr lang="en-GB" baseline="0" dirty="0"/>
              <a:t> related to this were about responsibility and control</a:t>
            </a:r>
          </a:p>
          <a:p>
            <a:endParaRPr lang="en-GB" baseline="0" dirty="0"/>
          </a:p>
          <a:p>
            <a:endParaRPr lang="en-GB" dirty="0"/>
          </a:p>
          <a:p>
            <a:r>
              <a:rPr lang="en-GB" dirty="0"/>
              <a:t>How others will see them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Judgment- QA or QE? (links to expectations) </a:t>
            </a:r>
          </a:p>
          <a:p>
            <a:endParaRPr lang="en-GB" dirty="0"/>
          </a:p>
          <a:p>
            <a:r>
              <a:rPr lang="en-GB" dirty="0"/>
              <a:t>Power..</a:t>
            </a:r>
          </a:p>
          <a:p>
            <a:r>
              <a:rPr lang="en-GB" dirty="0" err="1"/>
              <a:t>Postive</a:t>
            </a:r>
            <a:r>
              <a:rPr lang="en-GB" baseline="0" dirty="0"/>
              <a:t> </a:t>
            </a:r>
          </a:p>
          <a:p>
            <a:endParaRPr lang="en-GB" baseline="0" dirty="0"/>
          </a:p>
          <a:p>
            <a:r>
              <a:rPr lang="en-GB" sz="1200" b="1" i="1" dirty="0"/>
              <a:t>a responsibility to the student for the students </a:t>
            </a:r>
            <a:r>
              <a:rPr lang="en-GB" sz="1200" i="1" dirty="0"/>
              <a:t>to make the students – related to a discussion</a:t>
            </a:r>
            <a:r>
              <a:rPr lang="en-GB" sz="1200" i="1" baseline="0" dirty="0"/>
              <a:t> about development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BC7-C48F-4970-A5F5-30518019F0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1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604799"/>
            <a:ext cx="3719094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604800"/>
            <a:ext cx="3744417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2468896"/>
            <a:ext cx="3744417" cy="412845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84338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7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9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45BC-EB6F-4F24-9171-EAE2CD1247EB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528E-C65D-4B0D-9ADD-2B17311A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6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ole.MacDiarmid@Glasgow.ac.uk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tter.ai/" TargetMode="External"/><Relationship Id="rId2" Type="http://schemas.openxmlformats.org/officeDocument/2006/relationships/hyperlink" Target="https://www.baleap.org/wp-content/uploads/2016/04/teap-competency-framework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ru.org/us/en/train-and-grow/share-the-gospel/outreach-strategies/soularium.htm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Carole.MacDiarmid@Glagow.ac.uk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hyperlink" Target="https://www.gla.ac.uk/schools/mlc/eas/te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" y="0"/>
            <a:ext cx="9144000" cy="6858000"/>
          </a:xfrm>
          <a:prstGeom prst="rect">
            <a:avLst/>
          </a:prstGeom>
        </p:spPr>
      </p:pic>
      <p:pic>
        <p:nvPicPr>
          <p:cNvPr id="23554" name="Picture 10" descr="UoG_keyline_regular_locku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438"/>
            <a:ext cx="1838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" y="5013177"/>
            <a:ext cx="1835151" cy="81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5760639" cy="208823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Exploring approaches to teacher observation on a pre-sessional…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400" b="0" dirty="0">
                <a:solidFill>
                  <a:schemeClr val="bg1"/>
                </a:solidFill>
                <a:hlinkClick r:id="rId6"/>
              </a:rPr>
              <a:t>Carole.MacDiarmid@Glasgow.ac.uk</a:t>
            </a:r>
            <a:r>
              <a:rPr lang="en-GB" sz="2400" b="0" dirty="0">
                <a:solidFill>
                  <a:schemeClr val="bg1"/>
                </a:solidFill>
              </a:rPr>
              <a:t/>
            </a:r>
            <a:br>
              <a:rPr lang="en-GB" sz="2400" b="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Pressures/Constraints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24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i="1" dirty="0"/>
              <a:t>Yeah, </a:t>
            </a:r>
            <a:r>
              <a:rPr lang="en-GB" sz="2400" b="1" i="1" dirty="0"/>
              <a:t>I don't find the paperwork, a problem </a:t>
            </a:r>
            <a:r>
              <a:rPr lang="en-GB" sz="2400" i="1" dirty="0"/>
              <a:t>(either). </a:t>
            </a:r>
            <a:r>
              <a:rPr lang="en-GB" sz="2400" b="1" i="1" dirty="0"/>
              <a:t>But I think that lots of the teachers do, and then that causes a problem for me.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24627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Emotion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Vulnerability</a:t>
            </a:r>
          </a:p>
          <a:p>
            <a:r>
              <a:rPr lang="en-GB" dirty="0"/>
              <a:t>QA, judgement &amp; power </a:t>
            </a:r>
          </a:p>
          <a:p>
            <a:endParaRPr lang="en-GB" dirty="0"/>
          </a:p>
          <a:p>
            <a:r>
              <a:rPr lang="en-GB" i="1" dirty="0"/>
              <a:t>A delight; a positive experience 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0509E3-DFBE-42B0-BFC0-10F0D22C9B89}"/>
              </a:ext>
            </a:extLst>
          </p:cNvPr>
          <p:cNvSpPr txBox="1"/>
          <p:nvPr/>
        </p:nvSpPr>
        <p:spPr>
          <a:xfrm>
            <a:off x="1187624" y="213285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Visual: half face/eye (</a:t>
            </a:r>
            <a:r>
              <a:rPr lang="en-GB" sz="2800" dirty="0" err="1"/>
              <a:t>Soularium</a:t>
            </a:r>
            <a:r>
              <a:rPr lang="en-GB" sz="2800" dirty="0"/>
              <a:t> card 10)</a:t>
            </a:r>
          </a:p>
        </p:txBody>
      </p:sp>
    </p:spTree>
    <p:extLst>
      <p:ext uri="{BB962C8B-B14F-4D97-AF65-F5344CB8AC3E}">
        <p14:creationId xmlns:p14="http://schemas.microsoft.com/office/powerpoint/2010/main" val="5209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Emotion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55576" y="1417638"/>
            <a:ext cx="7776864" cy="470852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2200" i="1" dirty="0"/>
              <a:t>I mean, </a:t>
            </a:r>
            <a:r>
              <a:rPr lang="en-GB" sz="2200" b="1" i="1" dirty="0"/>
              <a:t>ultimately, you're always in a position of being judged and no matter how confident you are, no matter how experienced you are, as a teacher</a:t>
            </a:r>
          </a:p>
          <a:p>
            <a:pPr>
              <a:lnSpc>
                <a:spcPct val="170000"/>
              </a:lnSpc>
            </a:pPr>
            <a:r>
              <a:rPr lang="en-GB" sz="2200" b="1" i="1" dirty="0"/>
              <a:t>(LP) it's something </a:t>
            </a:r>
            <a:r>
              <a:rPr lang="en-GB" sz="2200" b="1" i="1" dirty="0" err="1"/>
              <a:t>i</a:t>
            </a:r>
            <a:r>
              <a:rPr lang="en-GB" sz="2200" b="1" i="1" dirty="0"/>
              <a:t> quite resent doing to be honest</a:t>
            </a:r>
            <a:r>
              <a:rPr lang="en-GB" sz="2200" i="1" dirty="0"/>
              <a:t> it's just like </a:t>
            </a:r>
            <a:r>
              <a:rPr lang="en-GB" sz="2200" i="1" dirty="0" err="1"/>
              <a:t>i</a:t>
            </a:r>
            <a:r>
              <a:rPr lang="en-GB" sz="2200" b="1" i="1" dirty="0"/>
              <a:t> </a:t>
            </a:r>
            <a:r>
              <a:rPr lang="en-GB" sz="2200" i="1" dirty="0"/>
              <a:t>kind of think it's a valuable exercise to be observed …</a:t>
            </a:r>
          </a:p>
          <a:p>
            <a:pPr>
              <a:lnSpc>
                <a:spcPct val="170000"/>
              </a:lnSpc>
            </a:pPr>
            <a:r>
              <a:rPr lang="en-GB" sz="2200" dirty="0"/>
              <a:t> </a:t>
            </a:r>
            <a:r>
              <a:rPr lang="en-GB" sz="2200" i="1" dirty="0"/>
              <a:t>it was </a:t>
            </a:r>
            <a:r>
              <a:rPr lang="en-GB" sz="2200" b="1" i="1" dirty="0"/>
              <a:t>quite an insight for me to see how people </a:t>
            </a:r>
            <a:r>
              <a:rPr lang="en-GB" sz="2200" i="1" dirty="0"/>
              <a:t>that have been there for </a:t>
            </a:r>
            <a:r>
              <a:rPr lang="en-GB" sz="2200" i="1" dirty="0" err="1"/>
              <a:t>for</a:t>
            </a:r>
            <a:r>
              <a:rPr lang="en-GB" sz="2200" i="1" dirty="0"/>
              <a:t> several years </a:t>
            </a:r>
            <a:r>
              <a:rPr lang="en-GB" sz="2200" b="1" i="1" dirty="0"/>
              <a:t>still worry about being observed</a:t>
            </a:r>
            <a:r>
              <a:rPr lang="en-GB" sz="2200" i="1" dirty="0"/>
              <a:t> (O)</a:t>
            </a:r>
          </a:p>
          <a:p>
            <a:pPr marL="0" indent="0">
              <a:buNone/>
            </a:pP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409361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Emotion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55576" y="1417638"/>
            <a:ext cx="7776864" cy="4708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i="1" dirty="0"/>
              <a:t>So I felt that </a:t>
            </a:r>
            <a:r>
              <a:rPr lang="en-GB" sz="2200" b="1" i="1" dirty="0"/>
              <a:t>I had a good experience</a:t>
            </a:r>
          </a:p>
          <a:p>
            <a:pPr>
              <a:lnSpc>
                <a:spcPct val="150000"/>
              </a:lnSpc>
            </a:pPr>
            <a:r>
              <a:rPr lang="en-GB" sz="2200" b="1" i="1" dirty="0"/>
              <a:t>And I felt a sense of freedom, </a:t>
            </a:r>
            <a:r>
              <a:rPr lang="en-GB" sz="2200" i="1" dirty="0"/>
              <a:t>you know, to perform and experiment and </a:t>
            </a:r>
            <a:r>
              <a:rPr lang="en-GB" sz="2200" b="1" i="1" dirty="0"/>
              <a:t>enjoy the whole thing. And I thought it was a positive experience .</a:t>
            </a:r>
          </a:p>
          <a:p>
            <a:pPr>
              <a:lnSpc>
                <a:spcPct val="150000"/>
              </a:lnSpc>
            </a:pPr>
            <a:endParaRPr lang="en-GB" sz="2200" b="1" i="1" dirty="0"/>
          </a:p>
          <a:p>
            <a:pPr>
              <a:lnSpc>
                <a:spcPct val="150000"/>
              </a:lnSpc>
            </a:pPr>
            <a:r>
              <a:rPr lang="en-GB" sz="2200" b="1" i="1" dirty="0"/>
              <a:t>I got observed so many times I don't care anymore</a:t>
            </a:r>
          </a:p>
          <a:p>
            <a:endParaRPr lang="en-GB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Expectations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Clarity &amp; Support</a:t>
            </a:r>
          </a:p>
          <a:p>
            <a:r>
              <a:rPr lang="en-GB" dirty="0"/>
              <a:t>Scaffolding</a:t>
            </a:r>
          </a:p>
          <a:p>
            <a:r>
              <a:rPr lang="en-GB" dirty="0"/>
              <a:t>Familiarity</a:t>
            </a:r>
          </a:p>
          <a:p>
            <a:r>
              <a:rPr lang="en-GB" dirty="0"/>
              <a:t>LP and TEAP CF as a guide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A2F01B-7396-41DB-9F03-47F61F157407}"/>
              </a:ext>
            </a:extLst>
          </p:cNvPr>
          <p:cNvSpPr txBox="1"/>
          <p:nvPr/>
        </p:nvSpPr>
        <p:spPr>
          <a:xfrm>
            <a:off x="1259632" y="206084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Visual: 1 person helping another rock climbing</a:t>
            </a:r>
          </a:p>
        </p:txBody>
      </p:sp>
    </p:spTree>
    <p:extLst>
      <p:ext uri="{BB962C8B-B14F-4D97-AF65-F5344CB8AC3E}">
        <p14:creationId xmlns:p14="http://schemas.microsoft.com/office/powerpoint/2010/main" val="331402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b="1" i="1" dirty="0"/>
              <a:t>It was very clear what I had to do and that was nice.</a:t>
            </a:r>
            <a:r>
              <a:rPr lang="en-GB" sz="2200" i="1" dirty="0"/>
              <a:t> But you know, because your observations are </a:t>
            </a:r>
            <a:r>
              <a:rPr lang="en-GB" sz="2200" i="1" dirty="0" err="1"/>
              <a:t>colored</a:t>
            </a:r>
            <a:r>
              <a:rPr lang="en-GB" sz="2200" i="1" dirty="0"/>
              <a:t> by previous observations. You never know if there's a bear trap that you haven't seen, you know, but no, it was just like, that's what was clear. ….That's what they expected to achieve. So that was nice. And </a:t>
            </a:r>
            <a:r>
              <a:rPr lang="en-GB" sz="2200" b="1" i="1" dirty="0"/>
              <a:t>they've shown us that video of someone on a previous summer school teaching. And so I was like, Oh, yeah, they really just want you to teach a regular lesson. And that</a:t>
            </a:r>
            <a:r>
              <a:rPr lang="en-GB" sz="2200" i="1" dirty="0"/>
              <a:t> was </a:t>
            </a:r>
            <a:r>
              <a:rPr lang="en-GB" sz="2200" b="1" i="1" dirty="0"/>
              <a:t>so reassuring</a:t>
            </a:r>
            <a:r>
              <a:rPr lang="en-GB" sz="2200" i="1" dirty="0"/>
              <a:t>. So I was a lot less anxious and stressed than I would have been.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2998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i="1" dirty="0"/>
              <a:t>…</a:t>
            </a:r>
            <a:r>
              <a:rPr lang="en-GB" sz="2400" i="1" dirty="0"/>
              <a:t>showed like </a:t>
            </a:r>
            <a:r>
              <a:rPr lang="en-GB" sz="2400" b="1" i="1" dirty="0"/>
              <a:t>a clear framework, you know, where you're going</a:t>
            </a:r>
            <a:endParaRPr lang="en-GB" sz="2400" i="1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i="1" dirty="0"/>
              <a:t>…that the person who observed me recently </a:t>
            </a:r>
            <a:r>
              <a:rPr lang="en-GB" sz="2400" b="1" i="1" dirty="0"/>
              <a:t>supported </a:t>
            </a:r>
            <a:r>
              <a:rPr lang="en-GB" sz="2400" i="1" dirty="0"/>
              <a:t>me </a:t>
            </a:r>
            <a:r>
              <a:rPr lang="en-GB" sz="2400" b="1" i="1" dirty="0"/>
              <a:t>making clear what I was supposed to do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i="1" dirty="0"/>
              <a:t>…Yeah, I chose </a:t>
            </a:r>
            <a:r>
              <a:rPr lang="en-GB" sz="2400" b="1" i="1" dirty="0"/>
              <a:t>the man performing at piano </a:t>
            </a:r>
            <a:r>
              <a:rPr lang="en-GB" sz="2400" i="1" dirty="0"/>
              <a:t>I because, because for me,</a:t>
            </a:r>
            <a:r>
              <a:rPr lang="en-GB" sz="2400" b="1" i="1" dirty="0"/>
              <a:t> while I think it's a positive thing to be observed, </a:t>
            </a:r>
            <a:r>
              <a:rPr lang="en-GB" sz="2400" i="1" dirty="0"/>
              <a:t>and for me,</a:t>
            </a:r>
            <a:r>
              <a:rPr lang="en-GB" sz="2400" b="1" i="1" dirty="0"/>
              <a:t> the biggest thing has always been the observer paradox </a:t>
            </a:r>
            <a:endParaRPr lang="en-GB" sz="2400" i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Developmental 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Useful</a:t>
            </a:r>
          </a:p>
          <a:p>
            <a:r>
              <a:rPr lang="en-GB" dirty="0"/>
              <a:t>Encourages reflection</a:t>
            </a:r>
          </a:p>
          <a:p>
            <a:r>
              <a:rPr lang="en-GB" dirty="0"/>
              <a:t>Peer &amp; dialogue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0124DB-0E77-4382-B669-21723FF95EE1}"/>
              </a:ext>
            </a:extLst>
          </p:cNvPr>
          <p:cNvSpPr txBox="1"/>
          <p:nvPr/>
        </p:nvSpPr>
        <p:spPr>
          <a:xfrm>
            <a:off x="1112832" y="1772816"/>
            <a:ext cx="2739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Dancing in the rain (</a:t>
            </a:r>
            <a:r>
              <a:rPr lang="en-GB" sz="2800" dirty="0" err="1"/>
              <a:t>Soularium</a:t>
            </a:r>
            <a:r>
              <a:rPr lang="en-GB" sz="2800" dirty="0"/>
              <a:t> card 02)</a:t>
            </a:r>
          </a:p>
        </p:txBody>
      </p:sp>
    </p:spTree>
    <p:extLst>
      <p:ext uri="{BB962C8B-B14F-4D97-AF65-F5344CB8AC3E}">
        <p14:creationId xmlns:p14="http://schemas.microsoft.com/office/powerpoint/2010/main" val="299255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Developmental 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899592" y="1417638"/>
            <a:ext cx="7488832" cy="4708525"/>
          </a:xfrm>
        </p:spPr>
        <p:txBody>
          <a:bodyPr>
            <a:normAutofit fontScale="40000" lnSpcReduction="20000"/>
          </a:bodyPr>
          <a:lstStyle/>
          <a:p>
            <a:endParaRPr lang="en-GB" b="1" dirty="0"/>
          </a:p>
          <a:p>
            <a:pPr>
              <a:lnSpc>
                <a:spcPct val="170000"/>
              </a:lnSpc>
            </a:pPr>
            <a:r>
              <a:rPr lang="en-GB" sz="4600" i="1" dirty="0"/>
              <a:t>I think having observations </a:t>
            </a:r>
            <a:r>
              <a:rPr lang="en-GB" sz="4600" b="1" i="1" dirty="0"/>
              <a:t>helps us to become more aware of what we're doing [?the exercise of] of talking about what we're doing and accounti</a:t>
            </a:r>
            <a:r>
              <a:rPr lang="en-GB" sz="4600" i="1" dirty="0"/>
              <a:t>ng for what we're doing.. I </a:t>
            </a:r>
            <a:r>
              <a:rPr lang="en-GB" sz="4600" b="1" i="1" dirty="0"/>
              <a:t>think is very useful</a:t>
            </a:r>
            <a:r>
              <a:rPr lang="en-GB" sz="4600" i="1" dirty="0"/>
              <a:t>…. Otherwise, I think, you know, sometimes I find that, you know, get it does get of a treadmill</a:t>
            </a:r>
            <a:endParaRPr lang="en-GB" sz="4600" b="1" i="1" dirty="0"/>
          </a:p>
          <a:p>
            <a:pPr>
              <a:lnSpc>
                <a:spcPct val="170000"/>
              </a:lnSpc>
            </a:pPr>
            <a:r>
              <a:rPr lang="en-GB" sz="4600" i="1" dirty="0"/>
              <a:t>When you're being observed</a:t>
            </a:r>
            <a:r>
              <a:rPr lang="en-GB" sz="4600" b="1" i="1" dirty="0"/>
              <a:t>, you do actually have to go through that process prepare, present, reflect that, that happens in observation. And it's very, very useful</a:t>
            </a:r>
            <a:r>
              <a:rPr lang="en-GB" sz="4600" i="1" dirty="0"/>
              <a:t>, but an everyday teaching, I don't go through that process</a:t>
            </a:r>
          </a:p>
          <a:p>
            <a:pPr>
              <a:lnSpc>
                <a:spcPct val="170000"/>
              </a:lnSpc>
            </a:pPr>
            <a:r>
              <a:rPr lang="en-GB" sz="4600" i="1" dirty="0"/>
              <a:t>I find the, the </a:t>
            </a:r>
            <a:r>
              <a:rPr lang="en-GB" sz="4600" b="1" i="1" dirty="0"/>
              <a:t>feedback here is very relevant for the entire 80 hours.</a:t>
            </a:r>
          </a:p>
        </p:txBody>
      </p:sp>
    </p:spTree>
    <p:extLst>
      <p:ext uri="{BB962C8B-B14F-4D97-AF65-F5344CB8AC3E}">
        <p14:creationId xmlns:p14="http://schemas.microsoft.com/office/powerpoint/2010/main" val="270128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Developmental 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899592" y="1600200"/>
            <a:ext cx="748883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i="1" dirty="0"/>
              <a:t>and </a:t>
            </a:r>
            <a:r>
              <a:rPr lang="en-GB" sz="2200" b="1" i="1" dirty="0"/>
              <a:t>they were much more relaxed than if the observer was there. And I found the same thing</a:t>
            </a:r>
            <a:r>
              <a:rPr lang="en-GB" sz="2200" i="1" dirty="0"/>
              <a:t> ….. that </a:t>
            </a:r>
            <a:r>
              <a:rPr lang="en-GB" sz="2200" b="1" i="1" dirty="0"/>
              <a:t>was an advantage of the </a:t>
            </a:r>
            <a:r>
              <a:rPr lang="en-GB" sz="2200" b="1" i="1" dirty="0" err="1"/>
              <a:t>Swivl</a:t>
            </a:r>
            <a:r>
              <a:rPr lang="en-GB" sz="2200" b="1" i="1" dirty="0"/>
              <a:t>, actually, yeah, you know, I did watch it. </a:t>
            </a:r>
            <a:r>
              <a:rPr lang="en-GB" sz="2200" i="1" dirty="0"/>
              <a:t>And fortunately</a:t>
            </a:r>
          </a:p>
          <a:p>
            <a:pPr>
              <a:lnSpc>
                <a:spcPct val="150000"/>
              </a:lnSpc>
            </a:pPr>
            <a:endParaRPr lang="en-GB" sz="2200" i="1" dirty="0"/>
          </a:p>
          <a:p>
            <a:pPr>
              <a:lnSpc>
                <a:spcPct val="150000"/>
              </a:lnSpc>
            </a:pPr>
            <a:r>
              <a:rPr lang="en-GB" sz="2200" b="1" i="1" dirty="0"/>
              <a:t>when I did the peer one  it didn't feel that way, because</a:t>
            </a:r>
            <a:r>
              <a:rPr lang="en-GB" sz="2200" i="1" dirty="0"/>
              <a:t> my colleague was not checking the... we were </a:t>
            </a:r>
            <a:r>
              <a:rPr lang="en-GB" sz="2200" b="1" i="1" dirty="0"/>
              <a:t>actually discussing, you know how </a:t>
            </a:r>
          </a:p>
        </p:txBody>
      </p:sp>
    </p:spTree>
    <p:extLst>
      <p:ext uri="{BB962C8B-B14F-4D97-AF65-F5344CB8AC3E}">
        <p14:creationId xmlns:p14="http://schemas.microsoft.com/office/powerpoint/2010/main" val="356622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Observations are…</a:t>
            </a:r>
          </a:p>
          <a:p>
            <a:r>
              <a:rPr lang="en-GB" dirty="0"/>
              <a:t>a delight</a:t>
            </a:r>
          </a:p>
          <a:p>
            <a:r>
              <a:rPr lang="en-GB" dirty="0"/>
              <a:t>a hoop to jump through </a:t>
            </a:r>
          </a:p>
          <a:p>
            <a:r>
              <a:rPr lang="en-GB" dirty="0"/>
              <a:t>a performance </a:t>
            </a:r>
          </a:p>
          <a:p>
            <a:r>
              <a:rPr lang="en-GB" dirty="0"/>
              <a:t>stressful</a:t>
            </a:r>
          </a:p>
          <a:p>
            <a:r>
              <a:rPr lang="en-GB" dirty="0"/>
              <a:t>developmental (QE)</a:t>
            </a:r>
          </a:p>
          <a:p>
            <a:r>
              <a:rPr lang="en-GB" dirty="0"/>
              <a:t>a hassle </a:t>
            </a:r>
          </a:p>
          <a:p>
            <a:r>
              <a:rPr lang="en-GB" dirty="0"/>
              <a:t>judgemental (QA)</a:t>
            </a:r>
          </a:p>
        </p:txBody>
      </p:sp>
    </p:spTree>
    <p:extLst>
      <p:ext uri="{BB962C8B-B14F-4D97-AF65-F5344CB8AC3E}">
        <p14:creationId xmlns:p14="http://schemas.microsoft.com/office/powerpoint/2010/main" val="241964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Communication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Observers</a:t>
            </a:r>
          </a:p>
          <a:p>
            <a:r>
              <a:rPr lang="en-GB" dirty="0"/>
              <a:t>Teachers</a:t>
            </a:r>
          </a:p>
          <a:p>
            <a:r>
              <a:rPr lang="en-GB" dirty="0"/>
              <a:t>Sharing ideas/knowledge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E5958-4F0C-47EA-9F0D-BB8435000769}"/>
              </a:ext>
            </a:extLst>
          </p:cNvPr>
          <p:cNvSpPr txBox="1"/>
          <p:nvPr/>
        </p:nvSpPr>
        <p:spPr>
          <a:xfrm>
            <a:off x="930687" y="1621503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Visual: 3 people having coffee</a:t>
            </a:r>
          </a:p>
        </p:txBody>
      </p:sp>
    </p:spTree>
    <p:extLst>
      <p:ext uri="{BB962C8B-B14F-4D97-AF65-F5344CB8AC3E}">
        <p14:creationId xmlns:p14="http://schemas.microsoft.com/office/powerpoint/2010/main" val="332861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Communication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87624" y="1417638"/>
            <a:ext cx="7200800" cy="47085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i="1" dirty="0"/>
              <a:t>you can learn a lot so it's I find observing different people it's </a:t>
            </a:r>
            <a:r>
              <a:rPr lang="en-GB" i="1" dirty="0" err="1"/>
              <a:t>it's</a:t>
            </a:r>
            <a:r>
              <a:rPr lang="en-GB" i="1" dirty="0"/>
              <a:t> good for me </a:t>
            </a:r>
            <a:r>
              <a:rPr lang="en-GB" b="1" i="1" dirty="0"/>
              <a:t>because I can learn a lot from it </a:t>
            </a:r>
          </a:p>
          <a:p>
            <a:pPr>
              <a:lnSpc>
                <a:spcPct val="170000"/>
              </a:lnSpc>
            </a:pPr>
            <a:r>
              <a:rPr lang="en-GB" i="1" dirty="0"/>
              <a:t>Yes, I felt so </a:t>
            </a:r>
            <a:r>
              <a:rPr lang="en-GB" b="1" i="1" dirty="0"/>
              <a:t>drawn to go and talk to my observers </a:t>
            </a:r>
            <a:r>
              <a:rPr lang="en-GB" i="1" dirty="0"/>
              <a:t>several times and initiate conversation. But then I realized I was not supposed to be this way.</a:t>
            </a:r>
          </a:p>
          <a:p>
            <a:pPr>
              <a:lnSpc>
                <a:spcPct val="170000"/>
              </a:lnSpc>
            </a:pPr>
            <a:r>
              <a:rPr lang="en-GB" i="1" dirty="0"/>
              <a:t>that's the thing you  </a:t>
            </a:r>
            <a:r>
              <a:rPr lang="en-GB" b="1" i="1" dirty="0"/>
              <a:t>can actually share idea and you know  challenges yourself to think in different </a:t>
            </a:r>
            <a:r>
              <a:rPr lang="en-GB" i="1" dirty="0"/>
              <a:t>ways. that kind of discussion rather than have </a:t>
            </a:r>
            <a:r>
              <a:rPr lang="en-GB" i="1" dirty="0" err="1"/>
              <a:t>i</a:t>
            </a:r>
            <a:r>
              <a:rPr lang="en-GB" i="1" dirty="0"/>
              <a:t> fulfilled this objectives that objective  I think </a:t>
            </a:r>
            <a:r>
              <a:rPr lang="en-GB" dirty="0"/>
              <a:t>(on peer &amp; co-teaching) </a:t>
            </a:r>
          </a:p>
        </p:txBody>
      </p:sp>
    </p:spTree>
    <p:extLst>
      <p:ext uri="{BB962C8B-B14F-4D97-AF65-F5344CB8AC3E}">
        <p14:creationId xmlns:p14="http://schemas.microsoft.com/office/powerpoint/2010/main" val="111595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points: Observations types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Same dynamic/content different  </a:t>
            </a:r>
          </a:p>
          <a:p>
            <a:r>
              <a:rPr lang="en-GB" dirty="0"/>
              <a:t>Developmental esp. peer</a:t>
            </a:r>
          </a:p>
          <a:p>
            <a:r>
              <a:rPr lang="en-GB" dirty="0"/>
              <a:t>Recorded .. more relaxed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&gt; recording?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&gt; Peer..(?)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C9D8E8-AF47-4857-8741-89B9F4A39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Visual 1: </a:t>
            </a:r>
          </a:p>
          <a:p>
            <a:r>
              <a:rPr lang="en-GB" dirty="0"/>
              <a:t>Piano concert  performance</a:t>
            </a:r>
          </a:p>
          <a:p>
            <a:r>
              <a:rPr lang="en-GB" dirty="0"/>
              <a:t>Visual 2</a:t>
            </a:r>
          </a:p>
          <a:p>
            <a:r>
              <a:rPr lang="en-GB" dirty="0"/>
              <a:t>3 people having coffee</a:t>
            </a:r>
          </a:p>
        </p:txBody>
      </p:sp>
    </p:spTree>
    <p:extLst>
      <p:ext uri="{BB962C8B-B14F-4D97-AF65-F5344CB8AC3E}">
        <p14:creationId xmlns:p14="http://schemas.microsoft.com/office/powerpoint/2010/main" val="22419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Findings: Observation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Useful/good</a:t>
            </a:r>
          </a:p>
          <a:p>
            <a:r>
              <a:rPr lang="en-GB" dirty="0"/>
              <a:t>Time constraints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Reduce paperwork; earlier planning &amp; more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47B03-324C-4A07-B717-2A87DDB55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37730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Visual 1: traffic/ street scene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Soularium</a:t>
            </a:r>
            <a:r>
              <a:rPr lang="en-GB" dirty="0"/>
              <a:t> card 38) </a:t>
            </a:r>
          </a:p>
          <a:p>
            <a:pPr marL="0" indent="0">
              <a:buNone/>
            </a:pPr>
            <a:r>
              <a:rPr lang="en-GB" dirty="0"/>
              <a:t>Visual 2: small insect between fingers (</a:t>
            </a:r>
            <a:r>
              <a:rPr lang="en-GB" dirty="0" err="1"/>
              <a:t>Soularium</a:t>
            </a:r>
            <a:r>
              <a:rPr lang="en-GB" dirty="0"/>
              <a:t> card 03)</a:t>
            </a:r>
          </a:p>
        </p:txBody>
      </p:sp>
    </p:spTree>
    <p:extLst>
      <p:ext uri="{BB962C8B-B14F-4D97-AF65-F5344CB8AC3E}">
        <p14:creationId xmlns:p14="http://schemas.microsoft.com/office/powerpoint/2010/main" val="36180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TEAP CF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‘a clear framework, you know, where you're going’</a:t>
            </a:r>
          </a:p>
          <a:p>
            <a:pPr marL="0" indent="0">
              <a:buNone/>
            </a:pPr>
            <a:r>
              <a:rPr lang="en-GB" dirty="0"/>
              <a:t>‘Ugly but effective’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Review Layout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Select &amp; focus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30029-93D5-4CBF-8359-9EADF62E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3490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/>
              <a:t>Visual 1: iron frame bridge</a:t>
            </a:r>
          </a:p>
          <a:p>
            <a:pPr marL="0" indent="0">
              <a:buNone/>
            </a:pPr>
            <a:r>
              <a:rPr lang="en-GB" sz="3300" dirty="0"/>
              <a:t>(</a:t>
            </a:r>
            <a:r>
              <a:rPr lang="en-GB" sz="3300" dirty="0" err="1"/>
              <a:t>Soularium</a:t>
            </a:r>
            <a:r>
              <a:rPr lang="en-GB" sz="3300" dirty="0"/>
              <a:t> card 21) </a:t>
            </a:r>
          </a:p>
          <a:p>
            <a:pPr marL="0" indent="0">
              <a:buNone/>
            </a:pPr>
            <a:r>
              <a:rPr lang="en-GB" sz="3300" dirty="0"/>
              <a:t>Visual 2: fence with barbed  wire (</a:t>
            </a:r>
            <a:r>
              <a:rPr lang="en-GB" sz="3300" dirty="0" err="1"/>
              <a:t>Soularium</a:t>
            </a:r>
            <a:r>
              <a:rPr lang="en-GB" sz="3300" dirty="0"/>
              <a:t> card 01)</a:t>
            </a:r>
          </a:p>
          <a:p>
            <a:pPr marL="0" indent="0">
              <a:buNone/>
            </a:pPr>
            <a:r>
              <a:rPr lang="en-GB" sz="3300" dirty="0"/>
              <a:t>Visual 1: traffic/ street scene</a:t>
            </a:r>
          </a:p>
          <a:p>
            <a:pPr marL="0" indent="0">
              <a:buNone/>
            </a:pPr>
            <a:r>
              <a:rPr lang="en-GB" sz="3300" dirty="0"/>
              <a:t>(</a:t>
            </a:r>
            <a:r>
              <a:rPr lang="en-GB" sz="3300" dirty="0" err="1"/>
              <a:t>Soularium</a:t>
            </a:r>
            <a:r>
              <a:rPr lang="en-GB" sz="3300" dirty="0"/>
              <a:t> card 38) </a:t>
            </a:r>
          </a:p>
          <a:p>
            <a:pPr marL="0" indent="0">
              <a:buNone/>
            </a:pPr>
            <a:r>
              <a:rPr lang="en-GB" sz="3300" dirty="0"/>
              <a:t>Visual 3: cutlery tray (</a:t>
            </a:r>
            <a:r>
              <a:rPr lang="en-GB" sz="3300" dirty="0" err="1"/>
              <a:t>Soularium</a:t>
            </a:r>
            <a:r>
              <a:rPr lang="en-GB" sz="3300" dirty="0"/>
              <a:t> card 28)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explore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increase peer-</a:t>
            </a:r>
            <a:r>
              <a:rPr lang="en-GB" dirty="0" err="1"/>
              <a:t>obs</a:t>
            </a:r>
            <a:r>
              <a:rPr lang="en-GB" dirty="0"/>
              <a:t> &amp; group planning on PS</a:t>
            </a:r>
          </a:p>
          <a:p>
            <a:pPr lvl="1"/>
            <a:r>
              <a:rPr lang="en-GB" dirty="0"/>
              <a:t>co-plan and teach?</a:t>
            </a:r>
          </a:p>
          <a:p>
            <a:pPr lvl="1"/>
            <a:r>
              <a:rPr lang="en-GB" dirty="0"/>
              <a:t>peer review recordings? </a:t>
            </a:r>
          </a:p>
          <a:p>
            <a:r>
              <a:rPr lang="en-GB" dirty="0"/>
              <a:t>QA at some point…?</a:t>
            </a:r>
          </a:p>
          <a:p>
            <a:r>
              <a:rPr lang="en-GB" dirty="0"/>
              <a:t>No Obs..? Ever…?</a:t>
            </a:r>
          </a:p>
        </p:txBody>
      </p:sp>
    </p:spTree>
    <p:extLst>
      <p:ext uri="{BB962C8B-B14F-4D97-AF65-F5344CB8AC3E}">
        <p14:creationId xmlns:p14="http://schemas.microsoft.com/office/powerpoint/2010/main" val="195636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Questions, comments….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7"/>
          <a:stretch/>
        </p:blipFill>
        <p:spPr>
          <a:xfrm>
            <a:off x="0" y="-19955"/>
            <a:ext cx="914400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/>
              <a:t>Selected References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416824" cy="379397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>
                <a:solidFill>
                  <a:schemeClr val="tx1"/>
                </a:solidFill>
              </a:rPr>
              <a:t>BALEAP. (2008). </a:t>
            </a:r>
            <a:r>
              <a:rPr lang="en-GB" sz="2200" i="1" dirty="0">
                <a:solidFill>
                  <a:schemeClr val="tx1"/>
                </a:solidFill>
              </a:rPr>
              <a:t>Competency Framework for  Teachers of English for Academic Purposes</a:t>
            </a:r>
            <a:r>
              <a:rPr lang="en-GB" sz="2200" dirty="0">
                <a:solidFill>
                  <a:schemeClr val="tx1"/>
                </a:solidFill>
              </a:rPr>
              <a:t>. Available at </a:t>
            </a:r>
            <a:r>
              <a:rPr lang="en-GB" sz="2200" u="sng" dirty="0">
                <a:solidFill>
                  <a:schemeClr val="tx1"/>
                </a:solidFill>
                <a:hlinkClick r:id="rId2"/>
              </a:rPr>
              <a:t>https://www.baleap.org/wp-content/uploads/2016/04/teap-competency-framework.pdf</a:t>
            </a:r>
            <a:r>
              <a:rPr lang="en-GB" sz="2200" dirty="0">
                <a:solidFill>
                  <a:schemeClr val="tx1"/>
                </a:solidFill>
              </a:rPr>
              <a:t> (09/04/2019).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>
                <a:solidFill>
                  <a:schemeClr val="tx1"/>
                </a:solidFill>
              </a:rPr>
              <a:t>Clarke, V., &amp;  Braun, V. (2013). Teaching thematic analysis: Overcoming challenges and developing strategies for effective learning. </a:t>
            </a:r>
            <a:r>
              <a:rPr lang="en-GB" sz="2200" i="1" dirty="0">
                <a:solidFill>
                  <a:schemeClr val="tx1"/>
                </a:solidFill>
              </a:rPr>
              <a:t>The Psychologist</a:t>
            </a:r>
            <a:r>
              <a:rPr lang="en-GB" sz="2200" dirty="0">
                <a:solidFill>
                  <a:schemeClr val="tx1"/>
                </a:solidFill>
              </a:rPr>
              <a:t>, 26 (2). pp. 120-123. ISSN 0952-8229 Available from: http://eprints.uwe.ac.uk/21155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>
                <a:solidFill>
                  <a:schemeClr val="tx1"/>
                </a:solidFill>
              </a:rPr>
              <a:t>Margolis, E., &amp; </a:t>
            </a:r>
            <a:r>
              <a:rPr lang="en-GB" sz="2200" dirty="0" err="1">
                <a:solidFill>
                  <a:schemeClr val="tx1"/>
                </a:solidFill>
              </a:rPr>
              <a:t>Pauwels</a:t>
            </a:r>
            <a:r>
              <a:rPr lang="en-GB" sz="2200" dirty="0">
                <a:solidFill>
                  <a:schemeClr val="tx1"/>
                </a:solidFill>
              </a:rPr>
              <a:t>, L. (2011). </a:t>
            </a:r>
            <a:r>
              <a:rPr lang="en-GB" sz="2200" i="1" dirty="0">
                <a:solidFill>
                  <a:schemeClr val="tx1"/>
                </a:solidFill>
              </a:rPr>
              <a:t>The SAGE handbook of visual research methods</a:t>
            </a:r>
            <a:r>
              <a:rPr lang="en-GB" sz="2200" dirty="0">
                <a:solidFill>
                  <a:schemeClr val="tx1"/>
                </a:solidFill>
              </a:rPr>
              <a:t>. London: SAGE.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it-IT" sz="2200" dirty="0">
                <a:solidFill>
                  <a:schemeClr val="tx1"/>
                </a:solidFill>
              </a:rPr>
              <a:t>Vaismoradi, M., Turunen, H., &amp; Bondas, T. (2013). </a:t>
            </a:r>
            <a:r>
              <a:rPr lang="en-GB" sz="2200" dirty="0">
                <a:solidFill>
                  <a:schemeClr val="tx1"/>
                </a:solidFill>
              </a:rPr>
              <a:t>Content analysis and thematic analysis: Implications for conducting a qualitative descriptive study.</a:t>
            </a:r>
            <a:r>
              <a:rPr lang="en-GB" sz="2200" i="1" dirty="0">
                <a:solidFill>
                  <a:schemeClr val="tx1"/>
                </a:solidFill>
              </a:rPr>
              <a:t> Nursing &amp; Health Sciences, 15</a:t>
            </a:r>
            <a:r>
              <a:rPr lang="en-GB" sz="2200" dirty="0">
                <a:solidFill>
                  <a:schemeClr val="tx1"/>
                </a:solidFill>
              </a:rPr>
              <a:t>(3), 398-405.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en-GB" sz="22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>
                <a:solidFill>
                  <a:schemeClr val="tx1"/>
                </a:solidFill>
              </a:rPr>
              <a:t>Otter voice notes: </a:t>
            </a:r>
            <a:r>
              <a:rPr lang="en-GB" sz="2200" dirty="0">
                <a:solidFill>
                  <a:schemeClr val="tx1"/>
                </a:solidFill>
                <a:hlinkClick r:id="rId3"/>
              </a:rPr>
              <a:t>https://otter.ai</a:t>
            </a:r>
            <a:endParaRPr lang="en-GB" sz="22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 err="1">
                <a:solidFill>
                  <a:schemeClr val="tx1"/>
                </a:solidFill>
                <a:hlinkClick r:id="rId4"/>
              </a:rPr>
              <a:t>Souralarium</a:t>
            </a:r>
            <a:r>
              <a:rPr lang="en-GB" sz="2200" dirty="0">
                <a:solidFill>
                  <a:schemeClr val="tx1"/>
                </a:solidFill>
                <a:hlinkClick r:id="rId4"/>
              </a:rPr>
              <a:t> cards</a:t>
            </a:r>
            <a:endParaRPr lang="en-GB" sz="22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GB" sz="2200" dirty="0">
                <a:solidFill>
                  <a:schemeClr val="tx1"/>
                </a:solidFill>
              </a:rPr>
              <a:t>Zoom: https://zoom.us/</a:t>
            </a:r>
          </a:p>
          <a:p>
            <a:pPr algn="l"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2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96152" y="5761379"/>
            <a:ext cx="2584360" cy="819678"/>
            <a:chOff x="6596152" y="4321035"/>
            <a:chExt cx="2584360" cy="614759"/>
          </a:xfrm>
        </p:grpSpPr>
        <p:sp>
          <p:nvSpPr>
            <p:cNvPr id="37" name="TextBox 36"/>
            <p:cNvSpPr txBox="1"/>
            <p:nvPr/>
          </p:nvSpPr>
          <p:spPr>
            <a:xfrm>
              <a:off x="6596152" y="4321035"/>
              <a:ext cx="2584360" cy="276999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#</a:t>
              </a:r>
              <a:r>
                <a:rPr lang="en-US" sz="1800" b="1" dirty="0" err="1">
                  <a:solidFill>
                    <a:schemeClr val="bg1"/>
                  </a:solidFill>
                </a:rPr>
                <a:t>UofGWorldChangers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732240" y="4713989"/>
              <a:ext cx="2127863" cy="221805"/>
              <a:chOff x="6372200" y="4380462"/>
              <a:chExt cx="2127863" cy="22180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380312" y="4380462"/>
                <a:ext cx="111975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@</a:t>
                </a:r>
                <a:r>
                  <a:rPr lang="en-US" sz="1000" b="1" dirty="0" err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UofGlasgow</a:t>
                </a:r>
                <a:endParaRPr lang="en-US" sz="1000" b="1" dirty="0">
                  <a:solidFill>
                    <a:schemeClr val="bg1"/>
                  </a:solidFill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372200" y="4400085"/>
                <a:ext cx="986878" cy="202182"/>
                <a:chOff x="5868219" y="4773800"/>
                <a:chExt cx="986878" cy="2021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2200" y="4773800"/>
                  <a:ext cx="242653" cy="201600"/>
                </a:xfrm>
                <a:prstGeom prst="rect">
                  <a:avLst/>
                </a:prstGeom>
              </p:spPr>
            </p:pic>
            <p:pic>
              <p:nvPicPr>
                <p:cNvPr id="42" name="Picture 4" descr="C:\Users\am384c\Desktop\snapchat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6326" y="4773800"/>
                  <a:ext cx="202181" cy="202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3497" y="4773800"/>
                  <a:ext cx="201600" cy="2016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8219" y="4778594"/>
                  <a:ext cx="197388" cy="19738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7" y="1626811"/>
            <a:ext cx="5184775" cy="6500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2D4A"/>
                </a:solidFill>
              </a:rPr>
              <a:t>Thank you!</a:t>
            </a:r>
            <a:endParaRPr lang="en-US" dirty="0">
              <a:solidFill>
                <a:srgbClr val="002D4A"/>
              </a:solidFill>
              <a:ea typeface="+mj-ea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2420888"/>
            <a:ext cx="6462084" cy="13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8"/>
              </a:rPr>
              <a:t>Carole.MacDiarmid@Glagow.ac.uk</a:t>
            </a:r>
            <a:endParaRPr lang="en-GB" sz="2000" dirty="0"/>
          </a:p>
          <a:p>
            <a:pPr marL="0" indent="0">
              <a:buNone/>
            </a:pPr>
            <a:r>
              <a:rPr lang="en-GB" sz="1800" dirty="0">
                <a:solidFill>
                  <a:srgbClr val="002D4A"/>
                </a:solidFill>
                <a:latin typeface="Arial" charset="0"/>
                <a:ea typeface="Arial" charset="0"/>
                <a:cs typeface="Arial" charset="0"/>
              </a:rPr>
              <a:t>TEAP Online: </a:t>
            </a:r>
            <a:r>
              <a:rPr lang="en-GB" sz="1800" dirty="0">
                <a:hlinkClick r:id="rId9"/>
              </a:rPr>
              <a:t>https://www.gla.ac.uk/schools/mlc/eas/teap/</a:t>
            </a:r>
            <a:r>
              <a:rPr lang="en-GB" sz="1800" dirty="0"/>
              <a:t> </a:t>
            </a: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60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&amp; Investigation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 cycle 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995064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4041775" cy="428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/>
              <a:t>Types of observations</a:t>
            </a:r>
          </a:p>
          <a:p>
            <a:endParaRPr lang="en-GB" dirty="0"/>
          </a:p>
          <a:p>
            <a:r>
              <a:rPr lang="en-GB" dirty="0"/>
              <a:t>Observation of</a:t>
            </a:r>
            <a:r>
              <a:rPr lang="en-GB" b="1" dirty="0"/>
              <a:t>  lesson </a:t>
            </a:r>
            <a:r>
              <a:rPr lang="en-GB" dirty="0"/>
              <a:t>or</a:t>
            </a:r>
            <a:r>
              <a:rPr lang="en-GB" b="1" dirty="0"/>
              <a:t> lecture</a:t>
            </a:r>
          </a:p>
          <a:p>
            <a:r>
              <a:rPr lang="en-GB" dirty="0"/>
              <a:t>Observation of </a:t>
            </a:r>
            <a:r>
              <a:rPr lang="en-GB" b="1" dirty="0"/>
              <a:t>Consultation</a:t>
            </a:r>
            <a:r>
              <a:rPr lang="en-GB" dirty="0"/>
              <a:t> (1-to-1)</a:t>
            </a:r>
          </a:p>
          <a:p>
            <a:r>
              <a:rPr lang="en-GB" dirty="0"/>
              <a:t>Observation at a distance- </a:t>
            </a:r>
            <a:r>
              <a:rPr lang="en-GB" b="1" dirty="0"/>
              <a:t>recorded</a:t>
            </a:r>
          </a:p>
          <a:p>
            <a:r>
              <a:rPr lang="en-GB" b="1" dirty="0"/>
              <a:t>Peer </a:t>
            </a:r>
            <a:r>
              <a:rPr lang="en-GB" dirty="0"/>
              <a:t>Observation</a:t>
            </a:r>
          </a:p>
          <a:p>
            <a:r>
              <a:rPr lang="en-GB" b="1" dirty="0"/>
              <a:t>‘Blind</a:t>
            </a:r>
            <a:r>
              <a:rPr lang="en-GB" dirty="0"/>
              <a:t>’ Observation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[‘Flash </a:t>
            </a:r>
            <a:r>
              <a:rPr lang="en-GB" dirty="0" err="1"/>
              <a:t>Obs’</a:t>
            </a:r>
            <a:r>
              <a:rPr lang="en-GB" dirty="0"/>
              <a:t> (implementation of course)]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0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Turning a problem into an 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/>
              <a:t>What do our team really think about:</a:t>
            </a:r>
          </a:p>
          <a:p>
            <a:r>
              <a:rPr lang="en-GB" dirty="0"/>
              <a:t>the different </a:t>
            </a:r>
            <a:r>
              <a:rPr lang="en-GB" i="1" dirty="0"/>
              <a:t>types</a:t>
            </a:r>
            <a:r>
              <a:rPr lang="en-GB" dirty="0"/>
              <a:t> offered</a:t>
            </a:r>
          </a:p>
          <a:p>
            <a:r>
              <a:rPr lang="en-GB" dirty="0"/>
              <a:t>the observation </a:t>
            </a:r>
            <a:r>
              <a:rPr lang="en-GB" i="1" dirty="0"/>
              <a:t>cycle</a:t>
            </a:r>
          </a:p>
          <a:p>
            <a:r>
              <a:rPr lang="en-GB" dirty="0"/>
              <a:t>the </a:t>
            </a:r>
            <a:r>
              <a:rPr lang="en-GB" i="1" dirty="0"/>
              <a:t>TEAP CF </a:t>
            </a:r>
            <a:r>
              <a:rPr lang="en-GB" dirty="0"/>
              <a:t>framework (FB form)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308043"/>
            <a:ext cx="2670249" cy="18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Methodology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dirty="0"/>
              <a:t>‘Photo’ elicitation (</a:t>
            </a:r>
            <a:r>
              <a:rPr lang="en-GB" sz="2800" dirty="0"/>
              <a:t>Margolis &amp; </a:t>
            </a:r>
            <a:r>
              <a:rPr lang="en-GB" sz="2800" dirty="0" err="1"/>
              <a:t>Pauwels</a:t>
            </a:r>
            <a:r>
              <a:rPr lang="en-GB" sz="2800" dirty="0"/>
              <a:t>, 2011).</a:t>
            </a:r>
          </a:p>
          <a:p>
            <a:r>
              <a:rPr lang="en-GB" dirty="0"/>
              <a:t>Focus groups:</a:t>
            </a:r>
          </a:p>
          <a:p>
            <a:pPr lvl="1"/>
            <a:r>
              <a:rPr lang="en-GB" dirty="0"/>
              <a:t>Observers (#2); </a:t>
            </a:r>
            <a:r>
              <a:rPr lang="en-GB" dirty="0" err="1"/>
              <a:t>Observees</a:t>
            </a:r>
            <a:r>
              <a:rPr lang="en-GB" dirty="0"/>
              <a:t>  (#2)</a:t>
            </a:r>
          </a:p>
          <a:p>
            <a:pPr lvl="1"/>
            <a:r>
              <a:rPr lang="en-GB" dirty="0"/>
              <a:t>F2F (#2); &amp; online (#2; Zoom)</a:t>
            </a:r>
          </a:p>
          <a:p>
            <a:r>
              <a:rPr lang="en-GB" dirty="0"/>
              <a:t>Recorded and transcribed (Otter voice notes) </a:t>
            </a:r>
          </a:p>
          <a:p>
            <a:r>
              <a:rPr lang="en-GB" dirty="0"/>
              <a:t>Thematic analysis (</a:t>
            </a:r>
            <a:r>
              <a:rPr lang="en-GB" sz="2800" dirty="0"/>
              <a:t>e.g., Clarke &amp;  Braun, 2013).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39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Visuals: Pick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7638"/>
            <a:ext cx="67492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Codes &amp; Themes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66965"/>
              </p:ext>
            </p:extLst>
          </p:nvPr>
        </p:nvGraphicFramePr>
        <p:xfrm>
          <a:off x="971600" y="1052736"/>
          <a:ext cx="6984776" cy="51879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232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effectLst/>
                        </a:rPr>
                        <a:t>Emerging Themes</a:t>
                      </a:r>
                      <a:endParaRPr lang="en-GB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</a:rPr>
                        <a:t>Related Codes </a:t>
                      </a: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2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None/>
                      </a:pPr>
                      <a:r>
                        <a:rPr lang="en-GB" sz="1800" b="1" dirty="0">
                          <a:effectLst/>
                        </a:rPr>
                        <a:t>Pressure/constraints</a:t>
                      </a:r>
                      <a:endParaRPr lang="en-GB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1.Constraints/restrictions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(timeframe/paperwork)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7. B) lesson planning as constraint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(9. TEAP CF</a:t>
                      </a:r>
                      <a:r>
                        <a:rPr lang="en-GB" sz="1600" baseline="0" dirty="0">
                          <a:effectLst/>
                        </a:rPr>
                        <a:t> F</a:t>
                      </a:r>
                      <a:r>
                        <a:rPr lang="en-GB" sz="1600" dirty="0">
                          <a:effectLst/>
                        </a:rPr>
                        <a:t>B) constraint 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800" b="1" dirty="0">
                          <a:effectLst/>
                        </a:rPr>
                        <a:t>Emotion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 Vulnerability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11. Judgement/assessment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4.</a:t>
                      </a:r>
                      <a:r>
                        <a:rPr lang="en-GB" sz="1600" baseline="0" dirty="0">
                          <a:effectLst/>
                        </a:rPr>
                        <a:t> Po</a:t>
                      </a:r>
                      <a:r>
                        <a:rPr lang="en-GB" sz="1600" dirty="0">
                          <a:effectLst/>
                        </a:rPr>
                        <a:t>sitive emotions </a:t>
                      </a: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None/>
                      </a:pPr>
                      <a:r>
                        <a:rPr lang="en-GB" sz="1800" b="1" dirty="0">
                          <a:effectLst/>
                        </a:rPr>
                        <a:t>Expectations </a:t>
                      </a: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10. Expectations of observations (clarity of process; preparedness; criteria 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>
                          <a:effectLst/>
                        </a:rPr>
                        <a:t>8. Observation as performance/artificiality </a:t>
                      </a: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3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800" b="1" dirty="0">
                          <a:effectLst/>
                        </a:rPr>
                        <a:t>Developmental opportunities </a:t>
                      </a: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3. Focus of attention/FB in observation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5. Observations as CPD (developmental/reflection)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7. A) lesson plans as guide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9. TEAP CF a) as guide </a:t>
                      </a: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None/>
                      </a:pPr>
                      <a:r>
                        <a:rPr lang="en-GB" sz="1800" b="1" dirty="0">
                          <a:effectLst/>
                        </a:rPr>
                        <a:t>Communication</a:t>
                      </a:r>
                    </a:p>
                  </a:txBody>
                  <a:tcPr marL="56184" marR="56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6. Value of communication/dialogue/</a:t>
                      </a:r>
                      <a:r>
                        <a:rPr lang="en-GB" sz="1600" baseline="0" dirty="0">
                          <a:effectLst/>
                        </a:rPr>
                        <a:t>sharing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84" marR="5618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Pressures/Constraints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Visual Man with </a:t>
            </a:r>
            <a:r>
              <a:rPr lang="en-GB" dirty="0" err="1"/>
              <a:t>postits</a:t>
            </a:r>
            <a:r>
              <a:rPr lang="en-GB" dirty="0"/>
              <a:t> on head (</a:t>
            </a:r>
            <a:r>
              <a:rPr lang="en-GB" dirty="0" err="1"/>
              <a:t>Soularium</a:t>
            </a:r>
            <a:r>
              <a:rPr lang="en-GB" dirty="0"/>
              <a:t> card 06)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Timeframe</a:t>
            </a:r>
          </a:p>
          <a:p>
            <a:r>
              <a:rPr lang="en-GB" dirty="0"/>
              <a:t>Paperwork</a:t>
            </a:r>
          </a:p>
          <a:p>
            <a:r>
              <a:rPr lang="en-GB" dirty="0"/>
              <a:t>Lesson plans/</a:t>
            </a:r>
            <a:r>
              <a:rPr lang="en-GB" dirty="0" err="1"/>
              <a:t>ing</a:t>
            </a:r>
            <a:endParaRPr lang="en-GB" dirty="0"/>
          </a:p>
          <a:p>
            <a:r>
              <a:rPr lang="en-GB" dirty="0"/>
              <a:t>(TEAP FB form)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4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Pressures/Constraints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i="1" dirty="0"/>
              <a:t>but as it is </a:t>
            </a:r>
            <a:r>
              <a:rPr lang="en-GB" sz="2400" b="1" i="1" dirty="0"/>
              <a:t>it's very squeezed for</a:t>
            </a:r>
            <a:r>
              <a:rPr lang="en-GB" sz="2400" i="1" dirty="0"/>
              <a:t> me for the tutors and yeah that </a:t>
            </a:r>
            <a:r>
              <a:rPr lang="en-GB" sz="2400" b="1" i="1" dirty="0"/>
              <a:t>compromises perhaps the value of the experience</a:t>
            </a:r>
            <a:r>
              <a:rPr lang="en-GB" sz="2400" dirty="0"/>
              <a:t>. </a:t>
            </a:r>
            <a:endParaRPr lang="en-GB" sz="2400" b="1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200" i="1" dirty="0"/>
              <a:t>you are kind of </a:t>
            </a:r>
            <a:r>
              <a:rPr lang="en-GB" sz="2200" b="1" i="1" dirty="0"/>
              <a:t>duplicating that for the meeting and the discussion anyway</a:t>
            </a:r>
            <a:r>
              <a:rPr lang="en-GB" sz="2200" i="1" dirty="0"/>
              <a:t> so it seems even just typing it up seems  like a lot of work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i="1" dirty="0"/>
              <a:t>I think I </a:t>
            </a:r>
            <a:r>
              <a:rPr lang="en-GB" sz="2400" b="1" i="1" dirty="0"/>
              <a:t>don't think all of it is realistic</a:t>
            </a:r>
            <a:r>
              <a:rPr lang="en-GB" sz="2400" i="1" dirty="0"/>
              <a:t>. I think that some of the things we ask  teachers to do for the observation, they're </a:t>
            </a:r>
            <a:r>
              <a:rPr lang="en-GB" sz="2400" b="1" i="1" dirty="0"/>
              <a:t>not doing for their every </a:t>
            </a:r>
            <a:r>
              <a:rPr lang="en-GB" sz="2400" b="1" i="1" dirty="0" err="1"/>
              <a:t>every</a:t>
            </a:r>
            <a:r>
              <a:rPr lang="en-GB" sz="2400" b="1" i="1" dirty="0"/>
              <a:t> other lesson</a:t>
            </a:r>
            <a:r>
              <a:rPr lang="en-GB" sz="2400" i="1" dirty="0"/>
              <a:t>, especially not in a </a:t>
            </a:r>
            <a:r>
              <a:rPr lang="en-GB" sz="2400" b="1" i="1" dirty="0"/>
              <a:t>the pre-sessional when things are planned for them.</a:t>
            </a:r>
            <a:r>
              <a:rPr lang="en-GB" sz="2400" i="1" dirty="0"/>
              <a:t> So that would be my answer. I </a:t>
            </a:r>
            <a:r>
              <a:rPr lang="en-GB" sz="2400" b="1" i="1" dirty="0"/>
              <a:t>thought it was a little excessive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73485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2860</Words>
  <Application>Microsoft Office PowerPoint</Application>
  <PresentationFormat>On-screen Show (4:3)</PresentationFormat>
  <Paragraphs>403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MS Mincho</vt:lpstr>
      <vt:lpstr>Symbol</vt:lpstr>
      <vt:lpstr>Times New Roman</vt:lpstr>
      <vt:lpstr>Wingdings</vt:lpstr>
      <vt:lpstr>ヒラギノ角ゴ Pro W3</vt:lpstr>
      <vt:lpstr>Office Theme</vt:lpstr>
      <vt:lpstr> Exploring approaches to teacher observation on a pre-sessional… Carole.MacDiarmid@Glasgow.ac.uk </vt:lpstr>
      <vt:lpstr>True for you?</vt:lpstr>
      <vt:lpstr>Context &amp; Investigation </vt:lpstr>
      <vt:lpstr>Turning a problem into an investigation </vt:lpstr>
      <vt:lpstr>Methodology </vt:lpstr>
      <vt:lpstr>Visuals: Pick 3</vt:lpstr>
      <vt:lpstr>Codes &amp; Themes </vt:lpstr>
      <vt:lpstr>Pressures/Constraints </vt:lpstr>
      <vt:lpstr>Pressures/Constraints </vt:lpstr>
      <vt:lpstr>Pressures/Constraints </vt:lpstr>
      <vt:lpstr>Emotion </vt:lpstr>
      <vt:lpstr>Emotion </vt:lpstr>
      <vt:lpstr>Emotion </vt:lpstr>
      <vt:lpstr>Expectations </vt:lpstr>
      <vt:lpstr>Expectations </vt:lpstr>
      <vt:lpstr>Expectations </vt:lpstr>
      <vt:lpstr>Developmental  </vt:lpstr>
      <vt:lpstr>Developmental  </vt:lpstr>
      <vt:lpstr>Developmental  </vt:lpstr>
      <vt:lpstr>Communication</vt:lpstr>
      <vt:lpstr>Communication</vt:lpstr>
      <vt:lpstr>Summary points: Observations types </vt:lpstr>
      <vt:lpstr>Findings: Observation Cycle</vt:lpstr>
      <vt:lpstr>Summary: TEAP CF</vt:lpstr>
      <vt:lpstr>Questions to explore </vt:lpstr>
      <vt:lpstr>PowerPoint Presentation</vt:lpstr>
      <vt:lpstr>Selected References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approaches to teacher observation… Carole.MacDiarmid@Glasgow.ac.uk</dc:title>
  <dc:creator>wtt</dc:creator>
  <cp:lastModifiedBy>Rachael Briggs</cp:lastModifiedBy>
  <cp:revision>46</cp:revision>
  <dcterms:created xsi:type="dcterms:W3CDTF">2019-04-09T18:13:26Z</dcterms:created>
  <dcterms:modified xsi:type="dcterms:W3CDTF">2020-12-14T12:08:14Z</dcterms:modified>
</cp:coreProperties>
</file>