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paolo Pellicori" initials="PP" lastIdx="11" clrIdx="0">
    <p:extLst>
      <p:ext uri="{19B8F6BF-5375-455C-9EA6-DF929625EA0E}">
        <p15:presenceInfo xmlns:p15="http://schemas.microsoft.com/office/powerpoint/2012/main" userId="S-1-5-21-220523388-117609710-725345543-88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38F69E-D963-4040-AA3F-389FFD353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790B0C2-3D1B-458D-8C95-127907EB4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0A74A8-AA86-46E4-8327-CCA0199D5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7550EA-85A1-4F20-A77F-B333C0C05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CE3E1B-C678-4B2F-98E5-DB8D2778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09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E2D994-A218-4FA9-A35F-7CD015EF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7B9F925-1D81-473B-A055-8D6881E40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2BD727-5FC5-4D27-8892-975F4A0F5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FEEB47-DCF7-4BD7-B682-5D3BEDF3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C2AECA-DFC5-402E-BAEB-8D71F5FC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48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D7B713C-AEF1-4747-B7B4-BF8DF76D9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3FDEDA1-79B0-4D9D-AC1B-3A70C47F6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6DFE5-483B-4DE1-B5A1-965F42A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1907EB-6EB3-431A-AA4B-274BF227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DCC53A-697F-477B-B575-E2EA09779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7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5A2A33-8D1F-4133-922C-97B402F23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9341C-619B-40D3-B361-6EF6F1CAD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74EA0C-9D0E-493B-922B-7F7EBD691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25B212-D854-4B1C-9363-2D616568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ADBF0D-5848-47B0-8447-105DD5A9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07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FFD23-33C9-403B-90A8-FD853D3A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78A329-DC2E-46FD-BC42-9DDCB3309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DCFF74-5EDF-4F03-97F7-02513FD1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513298-E3AC-4E8E-B217-860298C3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7D34B7-8E77-43F9-A792-AFEA84AF0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04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73CB8D-8B38-43A8-8621-EA3AECAE9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A02071-3325-4A19-90D2-58F1A1320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4D7A68-BABF-4E59-AFC6-813240453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A689A3-8C5D-4506-89AB-81814F82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EB9667-089D-4A8D-9A15-8DC02606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5D1407-F2A2-4C4B-93D9-D4A6E915B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9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FD17E1-A42A-4615-8780-3A2B15038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04003A-C40E-4837-80F3-D84B802B7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219D45-2F82-492C-AFE4-5731F020E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1D889F-2744-4618-BE17-22EC0D1D4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3EB383B-5654-485A-A51D-683087702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9AEF1D8-923B-4E7E-87F8-C6C6A2EA7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0DD4DC7-B37A-41EE-9135-45CE3BDA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3783957-0890-4BF3-A0F3-F211DC3F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56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8C654-CFE5-4537-98FA-2CF28B62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BC29321-4AC2-4097-8606-8319637F3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240C91E-8B6B-407E-B03E-AAC02823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04761E1-4888-4BA8-BACA-634C6098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8BBD78-E40E-40D0-A003-4FDD1BA85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6138294-DA60-40C3-A80A-19F911B7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1F0D69-16E9-482A-BA2E-8EF3268B2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2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D12CD9-8BD2-4D40-93C3-6AA158CD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900EFE-8887-4B8F-AE2E-C05DEF09A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BF7612C-135C-4CA1-92C1-5C0370167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0905749-F6C3-445B-805D-61A7FF92E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70AA2B-EDA1-47B1-8953-F28EE6F7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D2443C-3FF4-43A7-B752-5CAC8FEE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5898C0-A76E-422C-8368-BFB171C3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00304B8-35A5-40EE-97CD-B8D5353B8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207D77-82EB-41C4-85FC-1D8D8DC58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23D6A2-CD59-4A31-AE98-9B4CC829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B4DC69-142A-484F-A809-510EC3C4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4FDD91-3E8D-49FA-B4B9-2BBD04D7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2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71264C3-F4B5-4816-9537-2ACDBD13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6C2511-8E67-46D7-A33D-46176F2C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E636C6-501F-48AE-B318-CCC624263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2E4D1-2AE1-498A-A559-1910C8D8FE9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63DED1-5834-4230-84FC-EB022E155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FE6BBD-14E3-4CCE-A69E-73CE8AC37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3660-9BAE-4642-B479-B003A0E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30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275828"/>
              </p:ext>
            </p:extLst>
          </p:nvPr>
        </p:nvGraphicFramePr>
        <p:xfrm>
          <a:off x="609600" y="233309"/>
          <a:ext cx="10804272" cy="52730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3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22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3986813502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9940">
                  <a:extLst>
                    <a:ext uri="{9D8B030D-6E8A-4147-A177-3AD203B41FA5}">
                      <a16:colId xmlns:a16="http://schemas.microsoft.com/office/drawing/2014/main" xmlns="" val="3222005373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3169488581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1530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848837">
                <a:tc>
                  <a:txBody>
                    <a:bodyPr/>
                    <a:lstStyle/>
                    <a:p>
                      <a:endParaRPr lang="en-GB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SOB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Oedema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Weight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QRS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BP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Congest-ion*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Haemo</a:t>
                      </a:r>
                      <a:r>
                        <a:rPr lang="en-GB" sz="12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-globin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GB" sz="12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GB" sz="12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GFR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BNP#</a:t>
                      </a:r>
                    </a:p>
                  </a:txBody>
                  <a:tcPr marL="121920" marR="121920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Echo</a:t>
                      </a:r>
                    </a:p>
                  </a:txBody>
                  <a:tcPr marL="121920" marR="121920" vert="vert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Diuretics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ACEi/ARB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668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ARNI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109">
                <a:tc>
                  <a:txBody>
                    <a:bodyPr/>
                    <a:lstStyle/>
                    <a:p>
                      <a:r>
                        <a:rPr lang="el-G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-Blocker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R?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R?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MRA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SGLT2i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785113531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Vericiguat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2764375940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Ivabradine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Digoxin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885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OAC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R?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ICD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CRT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Revascularisation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585458421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Valve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3155974601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 Binders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2928939948"/>
                  </a:ext>
                </a:extLst>
              </a:tr>
              <a:tr h="24746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Intravenous Iron</a:t>
                      </a:r>
                      <a:endPara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GB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3866991395"/>
                  </a:ext>
                </a:extLst>
              </a:tr>
            </a:tbl>
          </a:graphicData>
        </a:graphic>
      </p:graphicFrame>
      <p:sp>
        <p:nvSpPr>
          <p:cNvPr id="205827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233309"/>
          </a:xfrm>
        </p:spPr>
        <p:txBody>
          <a:bodyPr>
            <a:noAutofit/>
          </a:bodyPr>
          <a:lstStyle/>
          <a:p>
            <a:r>
              <a:rPr lang="en-GB" alt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Actionable Measurements and Interventions Required for Care of Patients with Heart Failure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1BF342F-34F0-492E-ADB0-3BBB7C6C0792}"/>
              </a:ext>
            </a:extLst>
          </p:cNvPr>
          <p:cNvSpPr txBox="1"/>
          <p:nvPr/>
        </p:nvSpPr>
        <p:spPr>
          <a:xfrm>
            <a:off x="121920" y="5602257"/>
            <a:ext cx="120004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required for monitoring during follow-up. I = mainly for deciding on initiation or investigation. R? = consider reducing or temporarily stopping. </a:t>
            </a: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Black = currently widely available technologies (eg:- ECG/sphygmomanometer). Blue = technology with limited availability for use at home (eg:- bio-impedance, blood tests). Echo is in purple, because although home monitoring is unlikely in the near-future, it plays an essential role in identifying reduced left ventricular ejection fraction and valve disease and therefore in treatment selection.</a:t>
            </a: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SOB = short of breath; HR = heart rate; AF = atrial fibrillation; QRS = QRS width on electrocardiogram; BP = blood pressure; K+ = serum potassium; GFR = glomerular filtration rate; </a:t>
            </a: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BNP = B-type natriuretic peptides; BNP# is a useful marker of poorly controlled congestion / heart failure and the need for further investigation/treatment. Echo = echocardiography.</a:t>
            </a: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ACEi = angiotensin converting-enzyme inhibitor; ARB = angiotensin receptor blocker: ARNI = angiotensin receptor </a:t>
            </a:r>
            <a:r>
              <a:rPr lang="en-GB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neprilysin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inhibitor; MRA = </a:t>
            </a:r>
            <a:r>
              <a:rPr lang="en-GB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mineralo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-corticoid receptor antagonist; SGLT2i = Sodium-glucose cotransporter-2 inhibitors. OAC = oral anti-coagulant; ICD = implantable cardioverter defibrillator; CRT = cardiac resynchronisation therapy; Revascularisation = coronary revascularisation; Valve = valve procedure – mitral or aortic</a:t>
            </a:r>
          </a:p>
        </p:txBody>
      </p:sp>
    </p:spTree>
    <p:extLst>
      <p:ext uri="{BB962C8B-B14F-4D97-AF65-F5344CB8AC3E}">
        <p14:creationId xmlns:p14="http://schemas.microsoft.com/office/powerpoint/2010/main" val="124155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330</Words>
  <Application>Microsoft Office PowerPoint</Application>
  <PresentationFormat>Widescreen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Actionable Measurements and Interventions Required for Care of Patients with Heart Failure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Actionable Measurements and Interventions Required for Care of Patients with Heart Failure</dc:title>
  <dc:creator>John Cleland</dc:creator>
  <cp:lastModifiedBy>Rachael Briggs</cp:lastModifiedBy>
  <cp:revision>19</cp:revision>
  <dcterms:created xsi:type="dcterms:W3CDTF">2020-04-21T14:38:59Z</dcterms:created>
  <dcterms:modified xsi:type="dcterms:W3CDTF">2020-05-05T13:46:14Z</dcterms:modified>
</cp:coreProperties>
</file>