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8" r:id="rId24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91" autoAdjust="0"/>
  </p:normalViewPr>
  <p:slideViewPr>
    <p:cSldViewPr snapToGrid="0">
      <p:cViewPr varScale="1">
        <p:scale>
          <a:sx n="58" d="100"/>
          <a:sy n="58" d="100"/>
        </p:scale>
        <p:origin x="16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This is our form. Multiple rounds of testing to refine fields</a:t>
            </a:r>
          </a:p>
          <a:p>
            <a:pPr marL="305593" indent="-305593">
              <a:buSzPct val="145000"/>
              <a:buChar char="-"/>
            </a:pPr>
            <a:r>
              <a:rPr dirty="0"/>
              <a:t>Right fields</a:t>
            </a:r>
          </a:p>
          <a:p>
            <a:pPr marL="305593" indent="-305593">
              <a:buSzPct val="145000"/>
              <a:buChar char="-"/>
            </a:pPr>
            <a:r>
              <a:rPr dirty="0"/>
              <a:t>Asked in the right way</a:t>
            </a:r>
          </a:p>
          <a:p>
            <a:endParaRPr dirty="0"/>
          </a:p>
          <a:p>
            <a:r>
              <a:rPr dirty="0"/>
              <a:t>Approval workflow, and other features.</a:t>
            </a:r>
          </a:p>
          <a:p>
            <a:endParaRPr dirty="0"/>
          </a:p>
          <a:p>
            <a:r>
              <a:rPr dirty="0"/>
              <a:t>X HEIs to understand requirements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Reduced context shifting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if we set everything to the same…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don’t SHOUT.</a:t>
            </a:r>
          </a:p>
          <a:p>
            <a:r>
              <a:t>We notify</a:t>
            </a:r>
          </a:p>
          <a:p>
            <a:r>
              <a:t>And HELP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Less-clicks fallacy</a:t>
            </a:r>
          </a:p>
          <a:p>
            <a:r>
              <a:t>Making this stuff visible is key to encouraging engagement. Metadata is a black hole.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‘Relationship’</a:t>
            </a:r>
          </a:p>
          <a:p>
            <a:r>
              <a:t>Addressing that imbalance of knowledge and motivation. </a:t>
            </a:r>
          </a:p>
          <a:p>
            <a:r>
              <a:t>Making the ‘system’ actively facilitate resolution (not through workarounds)</a:t>
            </a:r>
          </a:p>
          <a:p>
            <a:r>
              <a:t>Empower all parties - submitters, approvers, discovery users.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‘Relationship’</a:t>
            </a:r>
          </a:p>
          <a:p>
            <a:r>
              <a:rPr dirty="0"/>
              <a:t>Addressing that imbalance of knowledge and motivation. </a:t>
            </a:r>
          </a:p>
          <a:p>
            <a:r>
              <a:rPr dirty="0"/>
              <a:t>Making the ‘system’ actively facilitate resolution (not through workarounds)</a:t>
            </a:r>
          </a:p>
          <a:p>
            <a:r>
              <a:rPr dirty="0"/>
              <a:t>Empower all parties - submitters, approvers, discovery users.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31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“What do I mean by UX”</a:t>
            </a:r>
          </a:p>
          <a:p>
            <a:r>
              <a:t>Visual - clean, hard to read, intimidating</a:t>
            </a:r>
          </a:p>
          <a:p>
            <a:r>
              <a:t>Weight, clunkiness</a:t>
            </a:r>
          </a:p>
          <a:p>
            <a:r>
              <a:t>Workflows - slow fast, meaningful</a:t>
            </a:r>
          </a:p>
          <a:p>
            <a:r>
              <a:t>Learning curve, accessibility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Not about selling devices.</a:t>
            </a:r>
          </a:p>
          <a:p>
            <a:r>
              <a:rPr dirty="0"/>
              <a:t>But we are about products that achieve outcomes.</a:t>
            </a:r>
          </a:p>
          <a:p>
            <a:r>
              <a:rPr dirty="0"/>
              <a:t>[describe systems]</a:t>
            </a:r>
          </a:p>
          <a:p>
            <a:r>
              <a:rPr dirty="0"/>
              <a:t>Which of these systems do we want to engage to use the computer, and which for our real task (research)?</a:t>
            </a:r>
          </a:p>
          <a:p>
            <a:r>
              <a:rPr dirty="0"/>
              <a:t>This is why UX matters in </a:t>
            </a:r>
            <a:r>
              <a:rPr dirty="0" err="1"/>
              <a:t>edtech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Worked with Glasgow to produce guidance for Researchers and Consumers</a:t>
            </a:r>
          </a:p>
          <a:p>
            <a:r>
              <a:t>Hit this issue</a:t>
            </a:r>
          </a:p>
          <a:p>
            <a:r>
              <a:t>Not an edge case.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Metadata is always Open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If we solve this badly people won’t use it.</a:t>
            </a:r>
          </a:p>
          <a:p>
            <a:r>
              <a:rPr dirty="0"/>
              <a:t>If we don’t solve it people have to work around</a:t>
            </a:r>
          </a:p>
          <a:p>
            <a:endParaRPr dirty="0"/>
          </a:p>
          <a:p>
            <a:r>
              <a:rPr dirty="0"/>
              <a:t>The repository is in tension with what is needed. So we </a:t>
            </a:r>
          </a:p>
          <a:p>
            <a:r>
              <a:rPr dirty="0"/>
              <a:t>* use the wrong field to try and get this info captured</a:t>
            </a:r>
          </a:p>
          <a:p>
            <a:pPr marL="305593" indent="-305593">
              <a:buSzPct val="145000"/>
              <a:buChar char="*"/>
            </a:pPr>
            <a:r>
              <a:rPr dirty="0"/>
              <a:t>upload multiple instances</a:t>
            </a:r>
          </a:p>
          <a:p>
            <a:pPr marL="305593" indent="-305593">
              <a:buSzPct val="145000"/>
              <a:buChar char="*"/>
            </a:pPr>
            <a:r>
              <a:rPr dirty="0"/>
              <a:t>Deposit things under the most restrictive access, even if some of it is open.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There’s real gotchas like this.</a:t>
            </a:r>
          </a:p>
          <a:p>
            <a:r>
              <a:t>It’s complex, intimidating territory.</a:t>
            </a:r>
          </a:p>
          <a:p>
            <a:r>
              <a:t>How do we do this without shouting at people for getting things wrong?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30 teams around the world gave their insight.</a:t>
            </a:r>
          </a:p>
          <a:p>
            <a:r>
              <a:t>Turn our learning into user stories, and then designing solutions.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take our Licence section… and add the control there for ‘mixed’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>
            <a:lvl1pPr>
              <a:defRPr sz="5200" b="0"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indent="0">
              <a:spcBef>
                <a:spcPts val="0"/>
              </a:spcBef>
              <a:buSzTx/>
              <a:buNone/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indent="0">
              <a:spcBef>
                <a:spcPts val="0"/>
              </a:spcBef>
              <a:buSzTx/>
              <a:buNone/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indent="0">
              <a:spcBef>
                <a:spcPts val="0"/>
              </a:spcBef>
              <a:buSzTx/>
              <a:buNone/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indent="0">
              <a:spcBef>
                <a:spcPts val="0"/>
              </a:spcBef>
              <a:buSzTx/>
              <a:buNone/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ezgif.com-gif-mak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511" y="614603"/>
            <a:ext cx="897384" cy="89738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Mixed Licence and Access - a UX challenge">
            <a:extLst>
              <a:ext uri="{FF2B5EF4-FFF2-40B4-BE49-F238E27FC236}">
                <a16:creationId xmlns:a16="http://schemas.microsoft.com/office/drawing/2014/main" id="{A8481964-5482-44F6-9FF8-BD914DDD0629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4" name="ezgif.com-gif-mak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1007" y="8855670"/>
            <a:ext cx="585044" cy="58504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Mixed Licence and Access - a UX challenge">
            <a:extLst>
              <a:ext uri="{FF2B5EF4-FFF2-40B4-BE49-F238E27FC236}">
                <a16:creationId xmlns:a16="http://schemas.microsoft.com/office/drawing/2014/main" id="{1CAC36E5-E7AD-45FA-ADD3-3E155057A504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Image"/>
          <p:cNvSpPr>
            <a:spLocks noGrp="1"/>
          </p:cNvSpPr>
          <p:nvPr>
            <p:ph type="pic" idx="13"/>
          </p:nvPr>
        </p:nvSpPr>
        <p:spPr>
          <a:xfrm>
            <a:off x="5448466" y="2586567"/>
            <a:ext cx="12573384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5200" b="0">
                <a:latin typeface="+mn-lt"/>
                <a:ea typeface="+mn-ea"/>
                <a:cs typeface="+mn-cs"/>
                <a:sym typeface="Stag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indent="-342900">
              <a:spcBef>
                <a:spcPts val="3200"/>
              </a:spcBef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8484" y="9296400"/>
            <a:ext cx="354264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ezgif.com-gif-maker.png">
            <a:extLst>
              <a:ext uri="{FF2B5EF4-FFF2-40B4-BE49-F238E27FC236}">
                <a16:creationId xmlns:a16="http://schemas.microsoft.com/office/drawing/2014/main" id="{6E033D84-DEFC-41F6-A676-EE3BC6F22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1007" y="8855670"/>
            <a:ext cx="585044" cy="5850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ixed Licence and Access - a UX challenge">
            <a:extLst>
              <a:ext uri="{FF2B5EF4-FFF2-40B4-BE49-F238E27FC236}">
                <a16:creationId xmlns:a16="http://schemas.microsoft.com/office/drawing/2014/main" id="{C0D5DC6D-36D0-4818-8880-343F38F4F9D5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ezgif.com-gif-maker.png">
            <a:extLst>
              <a:ext uri="{FF2B5EF4-FFF2-40B4-BE49-F238E27FC236}">
                <a16:creationId xmlns:a16="http://schemas.microsoft.com/office/drawing/2014/main" id="{E4C77399-BA88-4C83-818D-D5309A921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1007" y="8855670"/>
            <a:ext cx="585044" cy="5850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ixed Licence and Access - a UX challenge">
            <a:extLst>
              <a:ext uri="{FF2B5EF4-FFF2-40B4-BE49-F238E27FC236}">
                <a16:creationId xmlns:a16="http://schemas.microsoft.com/office/drawing/2014/main" id="{44DD4326-EBA8-4FD6-873B-FDBAD0F7CD52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5839444" y="3921257"/>
            <a:ext cx="5661376" cy="191108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lnSpc>
                <a:spcPct val="130000"/>
              </a:lnSpc>
              <a:defRPr sz="2400" b="0"/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ezgif.com-gif-maker.png">
            <a:extLst>
              <a:ext uri="{FF2B5EF4-FFF2-40B4-BE49-F238E27FC236}">
                <a16:creationId xmlns:a16="http://schemas.microsoft.com/office/drawing/2014/main" id="{0DE55744-55C4-4E18-AEC8-1F23D081B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25" y="393629"/>
            <a:ext cx="585044" cy="5850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ixed Licence and Access - a UX challenge">
            <a:extLst>
              <a:ext uri="{FF2B5EF4-FFF2-40B4-BE49-F238E27FC236}">
                <a16:creationId xmlns:a16="http://schemas.microsoft.com/office/drawing/2014/main" id="{1E90013D-B70D-4040-8AC4-BD8903FF3BAA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ezgif.com-gif-mak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1007" y="8855670"/>
            <a:ext cx="585044" cy="5850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8484" y="9296400"/>
            <a:ext cx="35426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Mixed Licence and Access - a UX challenge">
            <a:extLst>
              <a:ext uri="{FF2B5EF4-FFF2-40B4-BE49-F238E27FC236}">
                <a16:creationId xmlns:a16="http://schemas.microsoft.com/office/drawing/2014/main" id="{22E2441B-BEEE-404B-B59B-9BD04DDCD8CB}"/>
              </a:ext>
            </a:extLst>
          </p:cNvPr>
          <p:cNvSpPr txBox="1"/>
          <p:nvPr userDrawn="1"/>
        </p:nvSpPr>
        <p:spPr>
          <a:xfrm>
            <a:off x="532416" y="9191872"/>
            <a:ext cx="5708708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300">
                <a:solidFill>
                  <a:srgbClr val="929292"/>
                </a:solidFill>
              </a:defRPr>
            </a:lvl1pPr>
          </a:lstStyle>
          <a:p>
            <a:r>
              <a:rPr sz="1300" dirty="0"/>
              <a:t>Mixed </a:t>
            </a:r>
            <a:r>
              <a:rPr lang="en-GB" sz="1300" noProof="0" dirty="0"/>
              <a:t>Licence</a:t>
            </a:r>
            <a:r>
              <a:rPr sz="1300" dirty="0"/>
              <a:t> and Access - a UX </a:t>
            </a:r>
            <a:r>
              <a:rPr lang="en-GB" sz="1300" dirty="0"/>
              <a:t>and comprehension </a:t>
            </a:r>
            <a:r>
              <a:rPr sz="1300" dirty="0"/>
              <a:t>challenge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64" r:id="rId4"/>
    <p:sldLayoutId id="2147483665" r:id="rId5"/>
    <p:sldLayoutId id="2147483666" r:id="rId6"/>
  </p:sldLayoutIdLst>
  <p:transition spd="med"/>
  <p:hf sldNum="0" hdr="0" dt="0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3611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8056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12501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16946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21391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25836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30281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34726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3917156" marR="0" indent="-361156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jisc.ac.uk/open-research-hub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iny.cc/jisc-mixed-licence" TargetMode="External"/><Relationship Id="rId4" Type="http://schemas.openxmlformats.org/officeDocument/2006/relationships/hyperlink" Target="http://datasetlicencing.wordpres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"/>
          <p:cNvSpPr/>
          <p:nvPr/>
        </p:nvSpPr>
        <p:spPr>
          <a:xfrm>
            <a:off x="3573561" y="4997450"/>
            <a:ext cx="8057081" cy="82351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03" name="Rectangle"/>
          <p:cNvSpPr/>
          <p:nvPr/>
        </p:nvSpPr>
        <p:spPr>
          <a:xfrm>
            <a:off x="3573560" y="3526976"/>
            <a:ext cx="8457112" cy="73417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04" name="Rectangle"/>
          <p:cNvSpPr/>
          <p:nvPr/>
        </p:nvSpPr>
        <p:spPr>
          <a:xfrm>
            <a:off x="3573560" y="4205720"/>
            <a:ext cx="8892400" cy="73417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06" name="Mixed licences &amp; access types in repository-based research outputs"/>
          <p:cNvSpPr txBox="1">
            <a:spLocks noGrp="1"/>
          </p:cNvSpPr>
          <p:nvPr>
            <p:ph type="ctrTitle"/>
          </p:nvPr>
        </p:nvSpPr>
        <p:spPr>
          <a:xfrm>
            <a:off x="3704431" y="1638300"/>
            <a:ext cx="8786874" cy="3302000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Mixed </a:t>
            </a:r>
            <a:r>
              <a:rPr i="1">
                <a:latin typeface="Roboto"/>
                <a:ea typeface="Roboto"/>
                <a:cs typeface="Roboto"/>
                <a:sym typeface="Roboto"/>
              </a:rPr>
              <a:t>licences</a:t>
            </a:r>
            <a:r>
              <a:t> &amp; </a:t>
            </a:r>
            <a:r>
              <a:rPr i="1">
                <a:latin typeface="Roboto"/>
                <a:ea typeface="Roboto"/>
                <a:cs typeface="Roboto"/>
                <a:sym typeface="Roboto"/>
              </a:rPr>
              <a:t>access types</a:t>
            </a:r>
            <a:r>
              <a:t> in repository-based research outputs</a:t>
            </a:r>
          </a:p>
        </p:txBody>
      </p:sp>
      <p:sp>
        <p:nvSpPr>
          <p:cNvPr id="207" name="A UX Challenge"/>
          <p:cNvSpPr txBox="1">
            <a:spLocks noGrp="1"/>
          </p:cNvSpPr>
          <p:nvPr>
            <p:ph type="subTitle" sz="quarter" idx="1"/>
          </p:nvPr>
        </p:nvSpPr>
        <p:spPr>
          <a:xfrm>
            <a:off x="3704431" y="503555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66FFC5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dirty="0"/>
              <a:t>A UX </a:t>
            </a:r>
            <a:r>
              <a:rPr lang="en-GB" dirty="0"/>
              <a:t>and comprehension challenge</a:t>
            </a:r>
            <a:endParaRPr dirty="0"/>
          </a:p>
        </p:txBody>
      </p:sp>
      <p:grpSp>
        <p:nvGrpSpPr>
          <p:cNvPr id="210" name="Group"/>
          <p:cNvGrpSpPr/>
          <p:nvPr/>
        </p:nvGrpSpPr>
        <p:grpSpPr>
          <a:xfrm>
            <a:off x="3704431" y="7832673"/>
            <a:ext cx="2084361" cy="600648"/>
            <a:chOff x="0" y="0"/>
            <a:chExt cx="2084359" cy="600647"/>
          </a:xfrm>
        </p:grpSpPr>
        <p:pic>
          <p:nvPicPr>
            <p:cNvPr id="208" name="23681.png" descr="2368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32442" cy="532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@dorebank"/>
            <p:cNvSpPr txBox="1"/>
            <p:nvPr/>
          </p:nvSpPr>
          <p:spPr>
            <a:xfrm>
              <a:off x="620987" y="68205"/>
              <a:ext cx="1463373" cy="53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2000"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rPr dirty="0"/>
                <a:t>@</a:t>
              </a:r>
              <a:r>
                <a:rPr dirty="0" err="1"/>
                <a:t>dorebank</a:t>
              </a:r>
              <a:endParaRPr dirty="0"/>
            </a:p>
          </p:txBody>
        </p:sp>
      </p:grpSp>
      <p:sp>
        <p:nvSpPr>
          <p:cNvPr id="211" name="Tom Davey, UX specialist @ Jisc"/>
          <p:cNvSpPr txBox="1"/>
          <p:nvPr/>
        </p:nvSpPr>
        <p:spPr>
          <a:xfrm>
            <a:off x="3704431" y="7377577"/>
            <a:ext cx="3905768" cy="82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2000"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Tom Davey, UX specialist @ Jisc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1 - Hard to deposi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1 - Hard to deposit</a:t>
            </a:r>
          </a:p>
          <a:p>
            <a:r>
              <a:t>… Tension</a:t>
            </a:r>
          </a:p>
        </p:txBody>
      </p:sp>
      <p:sp>
        <p:nvSpPr>
          <p:cNvPr id="278" name="We want robust, rich, accurate metadata…"/>
          <p:cNvSpPr txBox="1">
            <a:spLocks noGrp="1"/>
          </p:cNvSpPr>
          <p:nvPr>
            <p:ph type="body" idx="1"/>
          </p:nvPr>
        </p:nvSpPr>
        <p:spPr>
          <a:xfrm>
            <a:off x="3120231" y="2893224"/>
            <a:ext cx="11099800" cy="5984077"/>
          </a:xfrm>
          <a:prstGeom prst="rect">
            <a:avLst/>
          </a:prstGeom>
        </p:spPr>
        <p:txBody>
          <a:bodyPr/>
          <a:lstStyle/>
          <a:p>
            <a:r>
              <a:t>We want robust, rich, accurate metadata</a:t>
            </a:r>
          </a:p>
          <a:p>
            <a:r>
              <a:t>Users can only do stuff if the question is meaningful and they know the answer</a:t>
            </a:r>
          </a:p>
          <a:p>
            <a:endParaRPr/>
          </a:p>
          <a:p>
            <a:r>
              <a:t>Being ⚠️ </a:t>
            </a:r>
            <a:r>
              <a:rPr b="1">
                <a:solidFill>
                  <a:schemeClr val="accent5">
                    <a:lumOff val="-29866"/>
                  </a:schemeClr>
                </a:solidFill>
              </a:rPr>
              <a:t>strict and shouty ⚠️</a:t>
            </a:r>
            <a:r>
              <a:t> will not help engagement</a:t>
            </a:r>
          </a:p>
          <a:p>
            <a:r>
              <a:t>Box-ticking exercises aren’t engaging &amp; don’t help our ultimate cause</a:t>
            </a:r>
          </a:p>
        </p:txBody>
      </p:sp>
      <p:sp>
        <p:nvSpPr>
          <p:cNvPr id="279" name="89% talked about support being manual (email, phone)"/>
          <p:cNvSpPr txBox="1"/>
          <p:nvPr/>
        </p:nvSpPr>
        <p:spPr>
          <a:xfrm>
            <a:off x="4246797" y="5512410"/>
            <a:ext cx="8846668" cy="745704"/>
          </a:xfrm>
          <a:prstGeom prst="rect">
            <a:avLst/>
          </a:prstGeom>
          <a:solidFill>
            <a:srgbClr val="FFDD66"/>
          </a:solidFill>
          <a:ln w="12700">
            <a:miter lim="400000"/>
          </a:ln>
          <a:effectLst>
            <a:outerShdw blurRad="190500" rotWithShape="0">
              <a:srgbClr val="000000">
                <a:alpha val="8897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130000"/>
              </a:lnSpc>
              <a:defRPr sz="2700"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89% talked about support being manual (email, phone)</a:t>
            </a:r>
          </a:p>
        </p:txBody>
      </p:sp>
      <p:sp>
        <p:nvSpPr>
          <p:cNvPr id="280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1 - Hard to deposi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1 - Hard to deposit</a:t>
            </a:r>
          </a:p>
          <a:p>
            <a:r>
              <a:t>… Workarounds galore</a:t>
            </a:r>
          </a:p>
        </p:txBody>
      </p:sp>
      <p:sp>
        <p:nvSpPr>
          <p:cNvPr id="283" name="57% of respondents talked about workarounds."/>
          <p:cNvSpPr txBox="1"/>
          <p:nvPr/>
        </p:nvSpPr>
        <p:spPr>
          <a:xfrm>
            <a:off x="4893261" y="2842137"/>
            <a:ext cx="7887890" cy="745704"/>
          </a:xfrm>
          <a:prstGeom prst="rect">
            <a:avLst/>
          </a:prstGeom>
          <a:solidFill>
            <a:srgbClr val="FFDD66"/>
          </a:solidFill>
          <a:ln w="12700">
            <a:miter lim="400000"/>
          </a:ln>
          <a:effectLst>
            <a:outerShdw blurRad="190500" rotWithShape="0">
              <a:srgbClr val="000000">
                <a:alpha val="8897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130000"/>
              </a:lnSpc>
              <a:defRPr sz="2700" b="1"/>
            </a:lvl1pPr>
          </a:lstStyle>
          <a:p>
            <a:pPr>
              <a:defRPr b="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57% of respondents talked about workarounds.</a:t>
            </a:r>
          </a:p>
        </p:txBody>
      </p:sp>
      <p:sp>
        <p:nvSpPr>
          <p:cNvPr id="284" name="“We currently only have one license field, so end up having to define licenses in text files or elsewhere in the repository”"/>
          <p:cNvSpPr txBox="1"/>
          <p:nvPr/>
        </p:nvSpPr>
        <p:spPr>
          <a:xfrm>
            <a:off x="5529289" y="4260430"/>
            <a:ext cx="8871862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4200"/>
              </a:spcBef>
              <a:defRPr sz="2600" i="1"/>
            </a:lvl1pPr>
          </a:lstStyle>
          <a:p>
            <a:r>
              <a:t>“We currently only have one license field, so end up having to define licenses in text files or elsewhere in the repository”</a:t>
            </a:r>
          </a:p>
        </p:txBody>
      </p:sp>
      <p:sp>
        <p:nvSpPr>
          <p:cNvPr id="285" name="“Current system forces us to create separate records for each licence type and/or access type, putting data away from the associated code, for example”"/>
          <p:cNvSpPr txBox="1"/>
          <p:nvPr/>
        </p:nvSpPr>
        <p:spPr>
          <a:xfrm>
            <a:off x="2783650" y="6296977"/>
            <a:ext cx="928680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4200"/>
              </a:spcBef>
              <a:defRPr sz="2600" i="1"/>
            </a:lvl1pPr>
          </a:lstStyle>
          <a:p>
            <a:r>
              <a:t>“Current system forces us to create separate records for each licence type and/or access type, putting data away from the associated code, for example”</a:t>
            </a:r>
          </a:p>
        </p:txBody>
      </p:sp>
      <p:sp>
        <p:nvSpPr>
          <p:cNvPr id="286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"/>
          <p:cNvSpPr/>
          <p:nvPr/>
        </p:nvSpPr>
        <p:spPr>
          <a:xfrm>
            <a:off x="2395882" y="2771923"/>
            <a:ext cx="5644351" cy="1725283"/>
          </a:xfrm>
          <a:prstGeom prst="rect">
            <a:avLst/>
          </a:prstGeom>
          <a:solidFill>
            <a:srgbClr val="D6D5D5">
              <a:alpha val="7320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91" name="2 - Risk of contradi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2 - Risk of contradictions</a:t>
            </a:r>
          </a:p>
        </p:txBody>
      </p:sp>
      <p:sp>
        <p:nvSpPr>
          <p:cNvPr id="292" name="Set the access for the files:"/>
          <p:cNvSpPr txBox="1"/>
          <p:nvPr/>
        </p:nvSpPr>
        <p:spPr>
          <a:xfrm>
            <a:off x="2668562" y="3016340"/>
            <a:ext cx="509899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t>Set the access for the files:</a:t>
            </a:r>
          </a:p>
        </p:txBody>
      </p:sp>
      <p:sp>
        <p:nvSpPr>
          <p:cNvPr id="293" name="▾"/>
          <p:cNvSpPr/>
          <p:nvPr/>
        </p:nvSpPr>
        <p:spPr>
          <a:xfrm>
            <a:off x="2691126" y="3695685"/>
            <a:ext cx="2736843" cy="5207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lvl="3" indent="0" algn="r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200"/>
              <a:t>▾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2395881" y="4495796"/>
            <a:ext cx="5644352" cy="3669492"/>
            <a:chOff x="0" y="0"/>
            <a:chExt cx="5644351" cy="3669490"/>
          </a:xfrm>
        </p:grpSpPr>
        <p:sp>
          <p:nvSpPr>
            <p:cNvPr id="294" name="Rectangle"/>
            <p:cNvSpPr/>
            <p:nvPr/>
          </p:nvSpPr>
          <p:spPr>
            <a:xfrm>
              <a:off x="0" y="0"/>
              <a:ext cx="5644351" cy="3669490"/>
            </a:xfrm>
            <a:prstGeom prst="rect">
              <a:avLst/>
            </a:prstGeom>
            <a:solidFill>
              <a:srgbClr val="D6D5D5">
                <a:alpha val="732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295" name="Set the access for each file:"/>
            <p:cNvSpPr txBox="1"/>
            <p:nvPr/>
          </p:nvSpPr>
          <p:spPr>
            <a:xfrm>
              <a:off x="272680" y="228853"/>
              <a:ext cx="4917561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 b="1"/>
              </a:lvl1pPr>
            </a:lstStyle>
            <a:p>
              <a:r>
                <a:t>Set the access for each file:</a:t>
              </a:r>
            </a:p>
          </p:txBody>
        </p:sp>
        <p:sp>
          <p:nvSpPr>
            <p:cNvPr id="296" name="file1.csv"/>
            <p:cNvSpPr txBox="1"/>
            <p:nvPr/>
          </p:nvSpPr>
          <p:spPr>
            <a:xfrm>
              <a:off x="272680" y="792838"/>
              <a:ext cx="164176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t>file1.csv</a:t>
              </a:r>
            </a:p>
          </p:txBody>
        </p:sp>
        <p:sp>
          <p:nvSpPr>
            <p:cNvPr id="297" name="file2.pdf"/>
            <p:cNvSpPr txBox="1"/>
            <p:nvPr/>
          </p:nvSpPr>
          <p:spPr>
            <a:xfrm>
              <a:off x="272680" y="1450405"/>
              <a:ext cx="164176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t>file2.pdf</a:t>
              </a:r>
            </a:p>
          </p:txBody>
        </p:sp>
        <p:sp>
          <p:nvSpPr>
            <p:cNvPr id="298" name="file3.pdf"/>
            <p:cNvSpPr txBox="1"/>
            <p:nvPr/>
          </p:nvSpPr>
          <p:spPr>
            <a:xfrm>
              <a:off x="272680" y="2107971"/>
              <a:ext cx="164176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t>file3.pdf</a:t>
              </a:r>
            </a:p>
          </p:txBody>
        </p:sp>
        <p:sp>
          <p:nvSpPr>
            <p:cNvPr id="299" name="file4.pdf"/>
            <p:cNvSpPr txBox="1"/>
            <p:nvPr/>
          </p:nvSpPr>
          <p:spPr>
            <a:xfrm>
              <a:off x="272680" y="2765538"/>
              <a:ext cx="164176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t>file4.pdf</a:t>
              </a:r>
            </a:p>
          </p:txBody>
        </p:sp>
        <p:sp>
          <p:nvSpPr>
            <p:cNvPr id="300" name="▾"/>
            <p:cNvSpPr/>
            <p:nvPr/>
          </p:nvSpPr>
          <p:spPr>
            <a:xfrm>
              <a:off x="1561198" y="799851"/>
              <a:ext cx="2736843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                             ▾</a:t>
              </a:r>
            </a:p>
          </p:txBody>
        </p:sp>
        <p:sp>
          <p:nvSpPr>
            <p:cNvPr id="301" name="▾"/>
            <p:cNvSpPr/>
            <p:nvPr/>
          </p:nvSpPr>
          <p:spPr>
            <a:xfrm>
              <a:off x="1561198" y="1474127"/>
              <a:ext cx="2736843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                             ▾</a:t>
              </a:r>
            </a:p>
          </p:txBody>
        </p:sp>
        <p:sp>
          <p:nvSpPr>
            <p:cNvPr id="302" name="▾"/>
            <p:cNvSpPr/>
            <p:nvPr/>
          </p:nvSpPr>
          <p:spPr>
            <a:xfrm>
              <a:off x="1561198" y="2148403"/>
              <a:ext cx="2736843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                             ▾</a:t>
              </a:r>
            </a:p>
          </p:txBody>
        </p:sp>
        <p:sp>
          <p:nvSpPr>
            <p:cNvPr id="303" name="▾"/>
            <p:cNvSpPr/>
            <p:nvPr/>
          </p:nvSpPr>
          <p:spPr>
            <a:xfrm>
              <a:off x="1561198" y="2789260"/>
              <a:ext cx="2736843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                             ▾</a:t>
              </a:r>
            </a:p>
          </p:txBody>
        </p:sp>
      </p:grpSp>
      <p:sp>
        <p:nvSpPr>
          <p:cNvPr id="305" name="Mixed                    ▾"/>
          <p:cNvSpPr/>
          <p:nvPr/>
        </p:nvSpPr>
        <p:spPr>
          <a:xfrm>
            <a:off x="2736724" y="3760607"/>
            <a:ext cx="2645647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lvl="1" indent="0" algn="just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200"/>
              <a:t>Mixed                    ▾</a:t>
            </a:r>
          </a:p>
        </p:txBody>
      </p:sp>
      <p:grpSp>
        <p:nvGrpSpPr>
          <p:cNvPr id="310" name="Group"/>
          <p:cNvGrpSpPr/>
          <p:nvPr/>
        </p:nvGrpSpPr>
        <p:grpSpPr>
          <a:xfrm>
            <a:off x="3951236" y="5299657"/>
            <a:ext cx="2736843" cy="2510111"/>
            <a:chOff x="0" y="0"/>
            <a:chExt cx="2736841" cy="2510109"/>
          </a:xfrm>
        </p:grpSpPr>
        <p:sp>
          <p:nvSpPr>
            <p:cNvPr id="306" name="Open                    ▾"/>
            <p:cNvSpPr/>
            <p:nvPr/>
          </p:nvSpPr>
          <p:spPr>
            <a:xfrm>
              <a:off x="0" y="0"/>
              <a:ext cx="2736842" cy="5207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Open                    ▾</a:t>
              </a:r>
            </a:p>
          </p:txBody>
        </p:sp>
        <p:sp>
          <p:nvSpPr>
            <p:cNvPr id="307" name="Open                    ▾"/>
            <p:cNvSpPr/>
            <p:nvPr/>
          </p:nvSpPr>
          <p:spPr>
            <a:xfrm>
              <a:off x="0" y="674276"/>
              <a:ext cx="2736842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Open                    ▾</a:t>
              </a:r>
            </a:p>
          </p:txBody>
        </p:sp>
        <p:sp>
          <p:nvSpPr>
            <p:cNvPr id="308" name="Open                    ▾"/>
            <p:cNvSpPr/>
            <p:nvPr/>
          </p:nvSpPr>
          <p:spPr>
            <a:xfrm>
              <a:off x="0" y="1348552"/>
              <a:ext cx="2736842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Open                    ▾</a:t>
              </a:r>
            </a:p>
          </p:txBody>
        </p:sp>
        <p:sp>
          <p:nvSpPr>
            <p:cNvPr id="309" name="Open                    ▾"/>
            <p:cNvSpPr/>
            <p:nvPr/>
          </p:nvSpPr>
          <p:spPr>
            <a:xfrm>
              <a:off x="0" y="1989409"/>
              <a:ext cx="2736842" cy="5207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1" indent="0" algn="just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2200"/>
                <a:t>Open                    ▾</a:t>
              </a:r>
            </a:p>
          </p:txBody>
        </p:sp>
      </p:grpSp>
      <p:sp>
        <p:nvSpPr>
          <p:cNvPr id="311" name="69% of respondents said contradictions not acceptable"/>
          <p:cNvSpPr txBox="1"/>
          <p:nvPr/>
        </p:nvSpPr>
        <p:spPr>
          <a:xfrm>
            <a:off x="5212832" y="1894954"/>
            <a:ext cx="9512270" cy="74570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>
              <a:spcBef>
                <a:spcPts val="4200"/>
              </a:spcBef>
              <a:defRPr sz="2900" b="1" i="1">
                <a:solidFill>
                  <a:srgbClr val="FFFFFF"/>
                </a:solidFill>
              </a:defRPr>
            </a:lvl1pPr>
          </a:lstStyle>
          <a:p>
            <a:pPr>
              <a:defRPr b="0"/>
            </a:pPr>
            <a:r>
              <a:t>69% of respondents said contradictions not acceptable</a:t>
            </a:r>
          </a:p>
        </p:txBody>
      </p:sp>
      <p:sp>
        <p:nvSpPr>
          <p:cNvPr id="312" name="Rectangle"/>
          <p:cNvSpPr/>
          <p:nvPr/>
        </p:nvSpPr>
        <p:spPr>
          <a:xfrm>
            <a:off x="-1" y="32"/>
            <a:ext cx="306000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5" grpId="0" animBg="1" advAuto="0"/>
      <p:bldP spid="31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3 - Tends towards a messy discovery experi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3 - Tends towards a messy discovery experience</a:t>
            </a:r>
          </a:p>
        </p:txBody>
      </p:sp>
      <p:pic>
        <p:nvPicPr>
          <p:cNvPr id="317" name="Screen Shot 2019-10-03 at 12.55.32.png" descr="Screen Shot 2019-10-03 at 12.55.32.png"/>
          <p:cNvPicPr>
            <a:picLocks noChangeAspect="1"/>
          </p:cNvPicPr>
          <p:nvPr/>
        </p:nvPicPr>
        <p:blipFill>
          <a:blip r:embed="rId2"/>
          <a:srcRect t="19258"/>
          <a:stretch>
            <a:fillRect/>
          </a:stretch>
        </p:blipFill>
        <p:spPr>
          <a:xfrm>
            <a:off x="4360465" y="2683471"/>
            <a:ext cx="8619332" cy="610133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/>
          <p:cNvSpPr/>
          <p:nvPr/>
        </p:nvSpPr>
        <p:spPr>
          <a:xfrm>
            <a:off x="6769176" y="6823031"/>
            <a:ext cx="5827744" cy="215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319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What we’re doing about it"/>
          <p:cNvSpPr txBox="1">
            <a:spLocks noGrp="1"/>
          </p:cNvSpPr>
          <p:nvPr>
            <p:ph type="title"/>
          </p:nvPr>
        </p:nvSpPr>
        <p:spPr>
          <a:xfrm>
            <a:off x="3120231" y="3556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What we’re doing about it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1 - Simplify ing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1 - Simplify ingest</a:t>
            </a:r>
          </a:p>
        </p:txBody>
      </p:sp>
      <p:pic>
        <p:nvPicPr>
          <p:cNvPr id="326" name="Screenshot 2019-10-04 at 12.49.12.png" descr="Screenshot 2019-10-04 at 12.49.12.png"/>
          <p:cNvPicPr>
            <a:picLocks noChangeAspect="1"/>
          </p:cNvPicPr>
          <p:nvPr/>
        </p:nvPicPr>
        <p:blipFill>
          <a:blip r:embed="rId3"/>
          <a:srcRect l="3805" t="8765" r="3805" b="8765"/>
          <a:stretch>
            <a:fillRect/>
          </a:stretch>
        </p:blipFill>
        <p:spPr>
          <a:xfrm>
            <a:off x="4932145" y="2791664"/>
            <a:ext cx="7476104" cy="3366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1 - Simplify ing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1 - Simplify ingest</a:t>
            </a:r>
          </a:p>
        </p:txBody>
      </p:sp>
      <p:pic>
        <p:nvPicPr>
          <p:cNvPr id="331" name="Screenshot 2019-10-04 at 12.51.44.png" descr="Screenshot 2019-10-04 at 12.51.44.png"/>
          <p:cNvPicPr>
            <a:picLocks noChangeAspect="1"/>
          </p:cNvPicPr>
          <p:nvPr/>
        </p:nvPicPr>
        <p:blipFill>
          <a:blip r:embed="rId3"/>
          <a:srcRect l="1716" t="24513" r="1716"/>
          <a:stretch>
            <a:fillRect/>
          </a:stretch>
        </p:blipFill>
        <p:spPr>
          <a:xfrm>
            <a:off x="4517818" y="2100494"/>
            <a:ext cx="8304701" cy="584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2 - Force no-contradi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2 - Force no-contradictions</a:t>
            </a:r>
          </a:p>
        </p:txBody>
      </p:sp>
      <p:pic>
        <p:nvPicPr>
          <p:cNvPr id="336" name="Screenshot 2019-10-07 at 14.04.04.png" descr="Screenshot 2019-10-07 at 14.04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950" y="2134161"/>
            <a:ext cx="7254362" cy="5485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2 - Force no-contradi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2 - Force no-contradictions</a:t>
            </a:r>
          </a:p>
        </p:txBody>
      </p:sp>
      <p:pic>
        <p:nvPicPr>
          <p:cNvPr id="341" name="Screenshot 2019-10-07 at 14.03.05.png" descr="Screenshot 2019-10-07 at 14.03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84" y="2241282"/>
            <a:ext cx="7696094" cy="6998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3 - Allow ‘I don’t know’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3 - Allow ‘I don’t know’</a:t>
            </a:r>
          </a:p>
        </p:txBody>
      </p:sp>
      <p:pic>
        <p:nvPicPr>
          <p:cNvPr id="346" name="Screenshot 2019-10-07 at 14.14.53.png" descr="Screenshot 2019-10-07 at 14.14.53.png"/>
          <p:cNvPicPr>
            <a:picLocks noChangeAspect="1"/>
          </p:cNvPicPr>
          <p:nvPr/>
        </p:nvPicPr>
        <p:blipFill>
          <a:blip r:embed="rId2"/>
          <a:srcRect b="3093"/>
          <a:stretch>
            <a:fillRect/>
          </a:stretch>
        </p:blipFill>
        <p:spPr>
          <a:xfrm>
            <a:off x="4460081" y="2063750"/>
            <a:ext cx="8420100" cy="7125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3395677" y="5411772"/>
            <a:ext cx="2428009" cy="559507"/>
          </a:xfrm>
          <a:prstGeom prst="rect">
            <a:avLst/>
          </a:prstGeom>
          <a:solidFill>
            <a:srgbClr val="FFDD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16" name="Jisc Open Research Hub"/>
          <p:cNvSpPr txBox="1"/>
          <p:nvPr/>
        </p:nvSpPr>
        <p:spPr>
          <a:xfrm>
            <a:off x="2704460" y="1048842"/>
            <a:ext cx="4527704" cy="74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 defTabSz="543305">
              <a:lnSpc>
                <a:spcPct val="130000"/>
              </a:lnSpc>
              <a:defRPr sz="3162" b="1"/>
            </a:lvl1pPr>
          </a:lstStyle>
          <a:p>
            <a:r>
              <a:t>Jisc Open Research Hub</a:t>
            </a:r>
          </a:p>
        </p:txBody>
      </p:sp>
      <p:sp>
        <p:nvSpPr>
          <p:cNvPr id="217" name="&quot;A single interoperable system for managing, preserving and sharing institutional digital research data.”"/>
          <p:cNvSpPr txBox="1"/>
          <p:nvPr/>
        </p:nvSpPr>
        <p:spPr>
          <a:xfrm>
            <a:off x="2806467" y="2017362"/>
            <a:ext cx="4007703" cy="2909423"/>
          </a:xfrm>
          <a:prstGeom prst="rect">
            <a:avLst/>
          </a:prstGeom>
          <a:solidFill>
            <a:srgbClr val="FFDD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 anchor="ctr">
            <a:normAutofit lnSpcReduction="10000"/>
          </a:bodyPr>
          <a:lstStyle/>
          <a:p>
            <a:pPr defTabSz="467359">
              <a:lnSpc>
                <a:spcPct val="130000"/>
              </a:lnSpc>
              <a:defRPr sz="264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2640"/>
              <a:t>"A single interoperable system for </a:t>
            </a:r>
            <a:r>
              <a:rPr sz="2640" b="1"/>
              <a:t>managing</a:t>
            </a:r>
            <a:r>
              <a:rPr sz="2640"/>
              <a:t>, </a:t>
            </a:r>
            <a:r>
              <a:rPr sz="2640" b="1"/>
              <a:t>preserving</a:t>
            </a:r>
            <a:r>
              <a:rPr sz="2640"/>
              <a:t> and </a:t>
            </a:r>
            <a:r>
              <a:rPr sz="2640" b="1"/>
              <a:t>sharing</a:t>
            </a:r>
            <a:r>
              <a:rPr sz="2640"/>
              <a:t> institutional digital research data.”</a:t>
            </a:r>
          </a:p>
        </p:txBody>
      </p:sp>
      <p:sp>
        <p:nvSpPr>
          <p:cNvPr id="218" name="Repository…"/>
          <p:cNvSpPr txBox="1">
            <a:spLocks noGrp="1"/>
          </p:cNvSpPr>
          <p:nvPr>
            <p:ph type="body" sz="half" idx="1"/>
          </p:nvPr>
        </p:nvSpPr>
        <p:spPr>
          <a:xfrm>
            <a:off x="3592689" y="3791633"/>
            <a:ext cx="7112217" cy="6286500"/>
          </a:xfrm>
          <a:prstGeom prst="rect">
            <a:avLst/>
          </a:prstGeom>
        </p:spPr>
        <p:txBody>
          <a:bodyPr/>
          <a:lstStyle/>
          <a:p>
            <a:r>
              <a:rPr dirty="0"/>
              <a:t>Repository</a:t>
            </a:r>
          </a:p>
          <a:p>
            <a:r>
              <a:rPr dirty="0"/>
              <a:t>Reporting</a:t>
            </a:r>
          </a:p>
          <a:p>
            <a:r>
              <a:rPr dirty="0"/>
              <a:t>Preservation</a:t>
            </a:r>
          </a:p>
          <a:p>
            <a:r>
              <a:rPr dirty="0"/>
              <a:t>Integrations</a:t>
            </a:r>
          </a:p>
        </p:txBody>
      </p:sp>
      <p:pic>
        <p:nvPicPr>
          <p:cNvPr id="219" name="Screen Shot 2019-10-03 at 11.29.22.png" descr="Screen Shot 2019-10-03 at 11.29.22.png"/>
          <p:cNvPicPr>
            <a:picLocks noChangeAspect="1"/>
          </p:cNvPicPr>
          <p:nvPr/>
        </p:nvPicPr>
        <p:blipFill>
          <a:blip r:embed="rId2"/>
          <a:srcRect l="4330" r="4330"/>
          <a:stretch>
            <a:fillRect/>
          </a:stretch>
        </p:blipFill>
        <p:spPr>
          <a:xfrm>
            <a:off x="7148798" y="2028765"/>
            <a:ext cx="7631988" cy="7325449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8638780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  <p:bldP spid="217" grpId="0" animBg="1" advAuto="0"/>
      <p:bldP spid="218" grpId="0" animBg="1" advAuto="0"/>
      <p:bldP spid="21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3 - Progressive disclosure"/>
          <p:cNvSpPr txBox="1">
            <a:spLocks noGrp="1"/>
          </p:cNvSpPr>
          <p:nvPr>
            <p:ph type="title"/>
          </p:nvPr>
        </p:nvSpPr>
        <p:spPr>
          <a:xfrm>
            <a:off x="2429711" y="153191"/>
            <a:ext cx="11099801" cy="58499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3264">
                <a:solidFill>
                  <a:srgbClr val="FFFFFF"/>
                </a:solidFill>
              </a:defRPr>
            </a:lvl1pPr>
          </a:lstStyle>
          <a:p>
            <a:r>
              <a:t>3 - Progressive disclosure</a:t>
            </a:r>
          </a:p>
        </p:txBody>
      </p:sp>
      <p:sp>
        <p:nvSpPr>
          <p:cNvPr id="349" name="All detail is available. But not at the expense of usability.…"/>
          <p:cNvSpPr txBox="1">
            <a:spLocks noGrp="1"/>
          </p:cNvSpPr>
          <p:nvPr>
            <p:ph type="body" sz="quarter" idx="1"/>
          </p:nvPr>
        </p:nvSpPr>
        <p:spPr>
          <a:xfrm>
            <a:off x="4386185" y="7604973"/>
            <a:ext cx="11099801" cy="1534485"/>
          </a:xfrm>
          <a:prstGeom prst="rect">
            <a:avLst/>
          </a:prstGeom>
        </p:spPr>
        <p:txBody>
          <a:bodyPr/>
          <a:lstStyle/>
          <a:p>
            <a:pPr marL="520700" indent="-520700">
              <a:buSzPct val="112000"/>
              <a:buChar char="👍"/>
              <a:defRPr>
                <a:solidFill>
                  <a:srgbClr val="FFFFFF"/>
                </a:solidFill>
              </a:defRPr>
            </a:pPr>
            <a:r>
              <a:t>All detail is available. But not at the expense of usability.</a:t>
            </a:r>
          </a:p>
          <a:p>
            <a:pPr marL="520700" indent="-520700">
              <a:buSzPct val="112000"/>
              <a:buChar char="👍"/>
              <a:defRPr>
                <a:solidFill>
                  <a:srgbClr val="FFFFFF"/>
                </a:solidFill>
              </a:defRPr>
            </a:pPr>
            <a:r>
              <a:t>Visibility of metadata = gives purpose = engagement</a:t>
            </a:r>
          </a:p>
        </p:txBody>
      </p:sp>
      <p:pic>
        <p:nvPicPr>
          <p:cNvPr id="350" name="Screenshot 2019-10-11 at 16.56.11.png" descr="Screenshot 2019-10-11 at 16.56.11.png"/>
          <p:cNvPicPr>
            <a:picLocks noChangeAspect="1"/>
          </p:cNvPicPr>
          <p:nvPr/>
        </p:nvPicPr>
        <p:blipFill>
          <a:blip r:embed="rId3"/>
          <a:srcRect l="1093" t="6002" r="8903"/>
          <a:stretch>
            <a:fillRect/>
          </a:stretch>
        </p:blipFill>
        <p:spPr>
          <a:xfrm>
            <a:off x="2489058" y="824290"/>
            <a:ext cx="7008497" cy="6300116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70444"/>
              </a:srgbClr>
            </a:outerShdw>
          </a:effectLst>
        </p:spPr>
      </p:pic>
      <p:pic>
        <p:nvPicPr>
          <p:cNvPr id="351" name="Screenshot 2019-10-21 at 13.02.39.png" descr="Screenshot 2019-10-21 at 13.02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37" y="776276"/>
            <a:ext cx="9650926" cy="5749677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70444"/>
              </a:srgbClr>
            </a:outerShdw>
          </a:effectLst>
        </p:spPr>
      </p:pic>
      <p:pic>
        <p:nvPicPr>
          <p:cNvPr id="352" name="Screenshot 2019-10-21 at 13.04.15.png" descr="Screenshot 2019-10-21 at 13.04.15.png"/>
          <p:cNvPicPr>
            <a:picLocks noChangeAspect="1"/>
          </p:cNvPicPr>
          <p:nvPr/>
        </p:nvPicPr>
        <p:blipFill>
          <a:blip r:embed="rId5"/>
          <a:srcRect l="6739" r="18829" b="17803"/>
          <a:stretch>
            <a:fillRect/>
          </a:stretch>
        </p:blipFill>
        <p:spPr>
          <a:xfrm>
            <a:off x="6033214" y="2444730"/>
            <a:ext cx="6735895" cy="3999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shot 2019-10-21 at 13.10.29.png" descr="Screenshot 2019-10-21 at 13.10.2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065" y="1406220"/>
            <a:ext cx="6885273" cy="3768954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70444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 advAuto="0"/>
      <p:bldP spid="352" grpId="0" animBg="1" advAuto="0"/>
      <p:bldP spid="35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In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 summary</a:t>
            </a:r>
          </a:p>
        </p:txBody>
      </p:sp>
      <p:sp>
        <p:nvSpPr>
          <p:cNvPr id="358" name="We don’t consider this problem ‘solved’ across the market…"/>
          <p:cNvSpPr txBox="1">
            <a:spLocks noGrp="1"/>
          </p:cNvSpPr>
          <p:nvPr>
            <p:ph type="body" idx="1"/>
          </p:nvPr>
        </p:nvSpPr>
        <p:spPr>
          <a:xfrm>
            <a:off x="3120231" y="1733550"/>
            <a:ext cx="9143128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We don’t consider this problem ‘solved’ across the market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Even if systems </a:t>
            </a:r>
            <a:r>
              <a:rPr i="1"/>
              <a:t>can</a:t>
            </a:r>
            <a:r>
              <a:t> ‘handle it’, it’s not ‘solved’ until we fully address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How we ask for this information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How we present the information</a:t>
            </a:r>
          </a:p>
          <a:p>
            <a:pPr lvl="1">
              <a:defRPr b="1">
                <a:solidFill>
                  <a:srgbClr val="FFFFFF"/>
                </a:solidFill>
              </a:defRPr>
            </a:pPr>
            <a:r>
              <a:t>How we handle the relationship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In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trike="sngStrike" dirty="0"/>
              <a:t>Scary</a:t>
            </a:r>
            <a:r>
              <a:rPr lang="en-GB" dirty="0"/>
              <a:t> Live demo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E9E12-8AD5-475C-9DC6-ABA393D86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6933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hank you,…"/>
          <p:cNvSpPr txBox="1">
            <a:spLocks noGrp="1"/>
          </p:cNvSpPr>
          <p:nvPr>
            <p:ph type="ctrTitle"/>
          </p:nvPr>
        </p:nvSpPr>
        <p:spPr>
          <a:xfrm>
            <a:off x="3798397" y="2728298"/>
            <a:ext cx="8786875" cy="3302001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66FFC5"/>
                </a:solidFill>
              </a:defRPr>
            </a:pPr>
            <a:r>
              <a:t>Thank you, </a:t>
            </a:r>
          </a:p>
          <a:p>
            <a:pPr>
              <a:defRPr sz="4000">
                <a:solidFill>
                  <a:srgbClr val="66FFC5"/>
                </a:solidFill>
              </a:defRPr>
            </a:pPr>
            <a:r>
              <a:t>any questions?</a:t>
            </a:r>
          </a:p>
        </p:txBody>
      </p:sp>
      <p:grpSp>
        <p:nvGrpSpPr>
          <p:cNvPr id="368" name="Group"/>
          <p:cNvGrpSpPr/>
          <p:nvPr/>
        </p:nvGrpSpPr>
        <p:grpSpPr>
          <a:xfrm>
            <a:off x="3736642" y="7330803"/>
            <a:ext cx="4167509" cy="1130301"/>
            <a:chOff x="0" y="0"/>
            <a:chExt cx="4167508" cy="1130300"/>
          </a:xfrm>
        </p:grpSpPr>
        <p:sp>
          <p:nvSpPr>
            <p:cNvPr id="363" name="Rectangle"/>
            <p:cNvSpPr/>
            <p:nvPr/>
          </p:nvSpPr>
          <p:spPr>
            <a:xfrm>
              <a:off x="0" y="0"/>
              <a:ext cx="4167509" cy="1130300"/>
            </a:xfrm>
            <a:prstGeom prst="rect">
              <a:avLst/>
            </a:prstGeom>
            <a:solidFill>
              <a:srgbClr val="D6D5D5">
                <a:alpha val="894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grpSp>
          <p:nvGrpSpPr>
            <p:cNvPr id="366" name="Group"/>
            <p:cNvGrpSpPr/>
            <p:nvPr/>
          </p:nvGrpSpPr>
          <p:grpSpPr>
            <a:xfrm>
              <a:off x="130870" y="505427"/>
              <a:ext cx="2084360" cy="600649"/>
              <a:chOff x="0" y="0"/>
              <a:chExt cx="2084359" cy="600647"/>
            </a:xfrm>
          </p:grpSpPr>
          <p:pic>
            <p:nvPicPr>
              <p:cNvPr id="364" name="23681.png" descr="23681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532442" cy="5324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5" name="@dorebank"/>
              <p:cNvSpPr txBox="1"/>
              <p:nvPr/>
            </p:nvSpPr>
            <p:spPr>
              <a:xfrm>
                <a:off x="620987" y="68205"/>
                <a:ext cx="1463373" cy="53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>
                  <a:defRPr sz="2000">
                    <a:latin typeface="Roboto Medium"/>
                    <a:ea typeface="Roboto Medium"/>
                    <a:cs typeface="Roboto Medium"/>
                    <a:sym typeface="Roboto Medium"/>
                  </a:defRPr>
                </a:lvl1pPr>
              </a:lstStyle>
              <a:p>
                <a:r>
                  <a:t>@dorebank</a:t>
                </a:r>
              </a:p>
            </p:txBody>
          </p:sp>
        </p:grpSp>
        <p:sp>
          <p:nvSpPr>
            <p:cNvPr id="367" name="Tom Davey, UX specialist @ Jisc"/>
            <p:cNvSpPr txBox="1"/>
            <p:nvPr/>
          </p:nvSpPr>
          <p:spPr>
            <a:xfrm>
              <a:off x="130870" y="50331"/>
              <a:ext cx="3905768" cy="82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2000"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Tom Davey, UX specialist @ Jisc</a:t>
              </a:r>
            </a:p>
          </p:txBody>
        </p:sp>
      </p:grpSp>
      <p:sp>
        <p:nvSpPr>
          <p:cNvPr id="369" name="Open Research Hub: jisc.ac.uk/open-research-hub…"/>
          <p:cNvSpPr txBox="1"/>
          <p:nvPr/>
        </p:nvSpPr>
        <p:spPr>
          <a:xfrm>
            <a:off x="3736642" y="2068818"/>
            <a:ext cx="9866978" cy="151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572516">
              <a:spcBef>
                <a:spcPts val="600"/>
              </a:spcBef>
              <a:defRPr sz="2744">
                <a:solidFill>
                  <a:srgbClr val="E5E6E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2744"/>
              <a:t>Open Research Hub: </a:t>
            </a:r>
            <a:r>
              <a:rPr sz="2744" u="sng">
                <a:hlinkClick r:id="rId3"/>
              </a:rPr>
              <a:t>jisc.ac.uk/open-research-hub</a:t>
            </a:r>
            <a:r>
              <a:rPr sz="2744"/>
              <a:t> </a:t>
            </a:r>
          </a:p>
          <a:p>
            <a:pPr defTabSz="572516">
              <a:spcBef>
                <a:spcPts val="600"/>
              </a:spcBef>
              <a:defRPr sz="2744">
                <a:solidFill>
                  <a:srgbClr val="E5E6E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2744"/>
              <a:t>Work by Glasgow University: </a:t>
            </a:r>
            <a:r>
              <a:rPr sz="2744" u="sng">
                <a:hlinkClick r:id="rId4"/>
              </a:rPr>
              <a:t>datasetlicencing.wordpress.com</a:t>
            </a:r>
          </a:p>
          <a:p>
            <a:pPr defTabSz="572516">
              <a:spcBef>
                <a:spcPts val="600"/>
              </a:spcBef>
              <a:defRPr sz="2744">
                <a:solidFill>
                  <a:srgbClr val="E5E6E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2744"/>
              <a:t>Survey results: </a:t>
            </a:r>
            <a:r>
              <a:rPr sz="2744" u="sng">
                <a:hlinkClick r:id="rId5"/>
              </a:rPr>
              <a:t>http://tiny.cc/jisc-mixed-licence</a:t>
            </a:r>
            <a:r>
              <a:rPr sz="2744"/>
              <a:t> 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323233B1-CCF8-400B-9DA2-8C783427AA02}"/>
              </a:ext>
            </a:extLst>
          </p:cNvPr>
          <p:cNvGrpSpPr/>
          <p:nvPr/>
        </p:nvGrpSpPr>
        <p:grpSpPr>
          <a:xfrm>
            <a:off x="8191834" y="7339284"/>
            <a:ext cx="4167510" cy="1130301"/>
            <a:chOff x="0" y="0"/>
            <a:chExt cx="4167509" cy="1130300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7450FB5-7E25-417F-9CED-0C8500AE0670}"/>
                </a:ext>
              </a:extLst>
            </p:cNvPr>
            <p:cNvSpPr/>
            <p:nvPr/>
          </p:nvSpPr>
          <p:spPr>
            <a:xfrm>
              <a:off x="0" y="0"/>
              <a:ext cx="4167509" cy="1130300"/>
            </a:xfrm>
            <a:prstGeom prst="rect">
              <a:avLst/>
            </a:prstGeom>
            <a:solidFill>
              <a:srgbClr val="D6D5D5">
                <a:alpha val="894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13" name="Tom Davey, UX specialist @ Jisc">
              <a:extLst>
                <a:ext uri="{FF2B5EF4-FFF2-40B4-BE49-F238E27FC236}">
                  <a16:creationId xmlns:a16="http://schemas.microsoft.com/office/drawing/2014/main" id="{81344DB5-8C7A-4303-8DE4-3AFDA8A61409}"/>
                </a:ext>
              </a:extLst>
            </p:cNvPr>
            <p:cNvSpPr txBox="1"/>
            <p:nvPr/>
          </p:nvSpPr>
          <p:spPr>
            <a:xfrm>
              <a:off x="130870" y="50331"/>
              <a:ext cx="3905768" cy="823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2000"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rPr lang="en-GB" dirty="0"/>
                <a:t>Paul Stokes</a:t>
              </a:r>
              <a:r>
                <a:rPr dirty="0"/>
                <a:t>,</a:t>
              </a:r>
              <a:endParaRPr lang="en-GB" dirty="0"/>
            </a:p>
            <a:p>
              <a:r>
                <a:rPr lang="en-GB" dirty="0"/>
                <a:t>paul.stokes@jisc.ac.uk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escribe-crop.pdf" descr="describe-crop.pdf"/>
          <p:cNvPicPr>
            <a:picLocks noChangeAspect="1"/>
          </p:cNvPicPr>
          <p:nvPr/>
        </p:nvPicPr>
        <p:blipFill>
          <a:blip r:embed="rId3"/>
          <a:srcRect l="7466" r="7466" b="65255"/>
          <a:stretch>
            <a:fillRect/>
          </a:stretch>
        </p:blipFill>
        <p:spPr>
          <a:xfrm>
            <a:off x="3639145" y="595907"/>
            <a:ext cx="10062110" cy="8561860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What is U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4800" b="1">
                <a:latin typeface="Roboto"/>
                <a:ea typeface="Roboto"/>
                <a:cs typeface="Roboto"/>
                <a:sym typeface="Roboto"/>
              </a:defRPr>
            </a:pPr>
            <a:r>
              <a:t>What </a:t>
            </a:r>
            <a:r>
              <a:rPr b="0"/>
              <a:t>is UX</a:t>
            </a:r>
          </a:p>
        </p:txBody>
      </p:sp>
      <p:sp>
        <p:nvSpPr>
          <p:cNvPr id="226" name="How things look 👀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How things </a:t>
            </a:r>
            <a:r>
              <a:rPr b="1"/>
              <a:t>look 👀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How things </a:t>
            </a:r>
            <a:r>
              <a:rPr b="1"/>
              <a:t>feel 🤲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How things </a:t>
            </a:r>
            <a:r>
              <a:rPr b="1"/>
              <a:t>help you achieve your goal 💪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How </a:t>
            </a:r>
            <a:r>
              <a:rPr b="1"/>
              <a:t>usable </a:t>
            </a:r>
            <a:r>
              <a:t>it is 🧠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8204203" y="2590800"/>
            <a:ext cx="6701631" cy="6286500"/>
            <a:chOff x="-161129" y="0"/>
            <a:chExt cx="6701629" cy="6286500"/>
          </a:xfrm>
        </p:grpSpPr>
        <p:sp>
          <p:nvSpPr>
            <p:cNvPr id="227" name="Useful…"/>
            <p:cNvSpPr txBox="1"/>
            <p:nvPr/>
          </p:nvSpPr>
          <p:spPr>
            <a:xfrm>
              <a:off x="1206500" y="0"/>
              <a:ext cx="5334000" cy="6286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/>
            <a:p>
              <a:pPr marL="342900" indent="-342900">
                <a:spcBef>
                  <a:spcPts val="3200"/>
                </a:spcBef>
                <a:buSzPct val="145000"/>
                <a:buChar char="•"/>
                <a:defRPr sz="2800"/>
              </a:pPr>
              <a:r>
                <a:rPr sz="2800"/>
                <a:t>Useful</a:t>
              </a:r>
            </a:p>
            <a:p>
              <a:pPr marL="342900" indent="-342900">
                <a:spcBef>
                  <a:spcPts val="3200"/>
                </a:spcBef>
                <a:buSzPct val="145000"/>
                <a:buChar char="•"/>
                <a:defRPr sz="2800"/>
              </a:pPr>
              <a:r>
                <a:rPr sz="2800"/>
                <a:t>Valuable</a:t>
              </a:r>
            </a:p>
          </p:txBody>
        </p:sp>
        <p:sp>
          <p:nvSpPr>
            <p:cNvPr id="228" name="}"/>
            <p:cNvSpPr txBox="1"/>
            <p:nvPr/>
          </p:nvSpPr>
          <p:spPr>
            <a:xfrm>
              <a:off x="-161129" y="682030"/>
              <a:ext cx="1312860" cy="471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30000">
                  <a:latin typeface="Avenir Next Condensed Ultra Lig"/>
                  <a:ea typeface="Avenir Next Condensed Ultra Lig"/>
                  <a:cs typeface="Avenir Next Condensed Ultra Lig"/>
                  <a:sym typeface="Avenir Next Condensed Ultra Lig"/>
                </a:defRPr>
              </a:lvl1pPr>
            </a:lstStyle>
            <a:p>
              <a:r>
                <a:t>}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build="p" bldLvl="5" animBg="1" advAuto="0"/>
      <p:bldP spid="22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‘System 1’…"/>
          <p:cNvSpPr txBox="1">
            <a:spLocks noGrp="1"/>
          </p:cNvSpPr>
          <p:nvPr>
            <p:ph type="body" sz="quarter" idx="1"/>
          </p:nvPr>
        </p:nvSpPr>
        <p:spPr>
          <a:xfrm>
            <a:off x="3080510" y="3784506"/>
            <a:ext cx="4504756" cy="5220349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  <a:defRPr b="1"/>
            </a:pPr>
            <a:r>
              <a:t>‘System 1’</a:t>
            </a:r>
          </a:p>
          <a:p>
            <a:r>
              <a:t>Auto-pilot</a:t>
            </a:r>
          </a:p>
          <a:p>
            <a:r>
              <a:t>Fast</a:t>
            </a:r>
          </a:p>
          <a:p>
            <a:r>
              <a:t>Instinctive</a:t>
            </a:r>
          </a:p>
          <a:p>
            <a:r>
              <a:t>Intuitive</a:t>
            </a:r>
          </a:p>
          <a:p>
            <a:r>
              <a:t>Subconscious</a:t>
            </a:r>
          </a:p>
        </p:txBody>
      </p:sp>
      <p:sp>
        <p:nvSpPr>
          <p:cNvPr id="234" name="‘System 2’…"/>
          <p:cNvSpPr txBox="1"/>
          <p:nvPr/>
        </p:nvSpPr>
        <p:spPr>
          <a:xfrm>
            <a:off x="9754996" y="3784506"/>
            <a:ext cx="4504756" cy="415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spcBef>
                <a:spcPts val="4200"/>
              </a:spcBef>
              <a:defRPr sz="2600" b="1"/>
            </a:pPr>
            <a:r>
              <a:rPr sz="2600"/>
              <a:t>‘System 2’</a:t>
            </a:r>
          </a:p>
          <a:p>
            <a:pPr marL="361156" indent="-361156">
              <a:spcBef>
                <a:spcPts val="4200"/>
              </a:spcBef>
              <a:buSzPct val="145000"/>
              <a:buChar char="•"/>
              <a:defRPr sz="2600"/>
            </a:pPr>
            <a:r>
              <a:rPr sz="2600"/>
              <a:t>Slower</a:t>
            </a:r>
          </a:p>
          <a:p>
            <a:pPr marL="361156" indent="-361156">
              <a:spcBef>
                <a:spcPts val="4200"/>
              </a:spcBef>
              <a:buSzPct val="145000"/>
              <a:buChar char="•"/>
              <a:defRPr sz="2600"/>
            </a:pPr>
            <a:r>
              <a:rPr sz="2600"/>
              <a:t>More reflective</a:t>
            </a:r>
          </a:p>
          <a:p>
            <a:pPr marL="361156" indent="-361156">
              <a:spcBef>
                <a:spcPts val="4200"/>
              </a:spcBef>
              <a:buSzPct val="145000"/>
              <a:buChar char="•"/>
              <a:defRPr sz="2600"/>
            </a:pPr>
            <a:r>
              <a:rPr sz="2600"/>
              <a:t>Conscious</a:t>
            </a:r>
          </a:p>
        </p:txBody>
      </p:sp>
      <p:grpSp>
        <p:nvGrpSpPr>
          <p:cNvPr id="238" name="Group"/>
          <p:cNvGrpSpPr/>
          <p:nvPr/>
        </p:nvGrpSpPr>
        <p:grpSpPr>
          <a:xfrm>
            <a:off x="5724665" y="3716070"/>
            <a:ext cx="1786793" cy="4719263"/>
            <a:chOff x="0" y="0"/>
            <a:chExt cx="1786791" cy="4719262"/>
          </a:xfrm>
        </p:grpSpPr>
        <p:sp>
          <p:nvSpPr>
            <p:cNvPr id="235" name="Arrow"/>
            <p:cNvSpPr/>
            <p:nvPr/>
          </p:nvSpPr>
          <p:spPr>
            <a:xfrm rot="16200000">
              <a:off x="445403" y="1735679"/>
              <a:ext cx="1270001" cy="649454"/>
            </a:xfrm>
            <a:prstGeom prst="rightArrow">
              <a:avLst>
                <a:gd name="adj1" fmla="val 24321"/>
                <a:gd name="adj2" fmla="val 7832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236" name="Brain"/>
            <p:cNvSpPr/>
            <p:nvPr/>
          </p:nvSpPr>
          <p:spPr>
            <a:xfrm>
              <a:off x="374014" y="0"/>
              <a:ext cx="1412778" cy="10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427" extrusionOk="0">
                  <a:moveTo>
                    <a:pt x="7654" y="1"/>
                  </a:moveTo>
                  <a:cubicBezTo>
                    <a:pt x="6294" y="20"/>
                    <a:pt x="4753" y="903"/>
                    <a:pt x="4110" y="2532"/>
                  </a:cubicBezTo>
                  <a:cubicBezTo>
                    <a:pt x="4110" y="2532"/>
                    <a:pt x="4104" y="2532"/>
                    <a:pt x="4104" y="2532"/>
                  </a:cubicBezTo>
                  <a:cubicBezTo>
                    <a:pt x="3722" y="3624"/>
                    <a:pt x="3929" y="4445"/>
                    <a:pt x="3945" y="4495"/>
                  </a:cubicBezTo>
                  <a:cubicBezTo>
                    <a:pt x="3976" y="4602"/>
                    <a:pt x="3935" y="4724"/>
                    <a:pt x="3855" y="4767"/>
                  </a:cubicBezTo>
                  <a:cubicBezTo>
                    <a:pt x="3839" y="4774"/>
                    <a:pt x="3828" y="4781"/>
                    <a:pt x="3812" y="4781"/>
                  </a:cubicBezTo>
                  <a:cubicBezTo>
                    <a:pt x="3743" y="4788"/>
                    <a:pt x="3679" y="4730"/>
                    <a:pt x="3653" y="4644"/>
                  </a:cubicBezTo>
                  <a:cubicBezTo>
                    <a:pt x="3642" y="4595"/>
                    <a:pt x="3430" y="3790"/>
                    <a:pt x="3722" y="2691"/>
                  </a:cubicBezTo>
                  <a:cubicBezTo>
                    <a:pt x="3754" y="2562"/>
                    <a:pt x="3690" y="2425"/>
                    <a:pt x="3590" y="2425"/>
                  </a:cubicBezTo>
                  <a:cubicBezTo>
                    <a:pt x="1950" y="2425"/>
                    <a:pt x="273" y="5524"/>
                    <a:pt x="347" y="7372"/>
                  </a:cubicBezTo>
                  <a:cubicBezTo>
                    <a:pt x="353" y="7515"/>
                    <a:pt x="475" y="7579"/>
                    <a:pt x="555" y="7493"/>
                  </a:cubicBezTo>
                  <a:cubicBezTo>
                    <a:pt x="778" y="7236"/>
                    <a:pt x="1021" y="7029"/>
                    <a:pt x="1281" y="6886"/>
                  </a:cubicBezTo>
                  <a:cubicBezTo>
                    <a:pt x="1350" y="6850"/>
                    <a:pt x="1429" y="6879"/>
                    <a:pt x="1472" y="6964"/>
                  </a:cubicBezTo>
                  <a:cubicBezTo>
                    <a:pt x="1530" y="7078"/>
                    <a:pt x="1487" y="7236"/>
                    <a:pt x="1397" y="7279"/>
                  </a:cubicBezTo>
                  <a:cubicBezTo>
                    <a:pt x="1036" y="7471"/>
                    <a:pt x="750" y="7772"/>
                    <a:pt x="516" y="8129"/>
                  </a:cubicBezTo>
                  <a:cubicBezTo>
                    <a:pt x="-529" y="10034"/>
                    <a:pt x="140" y="12853"/>
                    <a:pt x="1392" y="14423"/>
                  </a:cubicBezTo>
                  <a:cubicBezTo>
                    <a:pt x="1610" y="14680"/>
                    <a:pt x="1833" y="14902"/>
                    <a:pt x="2056" y="15088"/>
                  </a:cubicBezTo>
                  <a:cubicBezTo>
                    <a:pt x="2156" y="15166"/>
                    <a:pt x="2358" y="15310"/>
                    <a:pt x="2352" y="15324"/>
                  </a:cubicBezTo>
                  <a:cubicBezTo>
                    <a:pt x="3759" y="16381"/>
                    <a:pt x="5347" y="16295"/>
                    <a:pt x="5973" y="16216"/>
                  </a:cubicBezTo>
                  <a:cubicBezTo>
                    <a:pt x="6105" y="16202"/>
                    <a:pt x="6238" y="16244"/>
                    <a:pt x="6344" y="16344"/>
                  </a:cubicBezTo>
                  <a:cubicBezTo>
                    <a:pt x="6567" y="16543"/>
                    <a:pt x="8073" y="17950"/>
                    <a:pt x="10605" y="17872"/>
                  </a:cubicBezTo>
                  <a:cubicBezTo>
                    <a:pt x="11231" y="17850"/>
                    <a:pt x="12001" y="17751"/>
                    <a:pt x="12824" y="17401"/>
                  </a:cubicBezTo>
                  <a:cubicBezTo>
                    <a:pt x="13912" y="16937"/>
                    <a:pt x="14755" y="15760"/>
                    <a:pt x="14686" y="14325"/>
                  </a:cubicBezTo>
                  <a:cubicBezTo>
                    <a:pt x="14506" y="12369"/>
                    <a:pt x="13817" y="11205"/>
                    <a:pt x="12469" y="10377"/>
                  </a:cubicBezTo>
                  <a:cubicBezTo>
                    <a:pt x="11806" y="9970"/>
                    <a:pt x="11046" y="9898"/>
                    <a:pt x="10467" y="9926"/>
                  </a:cubicBezTo>
                  <a:cubicBezTo>
                    <a:pt x="10122" y="9948"/>
                    <a:pt x="9815" y="9999"/>
                    <a:pt x="9550" y="10056"/>
                  </a:cubicBezTo>
                  <a:lnTo>
                    <a:pt x="9512" y="10069"/>
                  </a:lnTo>
                  <a:cubicBezTo>
                    <a:pt x="8599" y="10283"/>
                    <a:pt x="8137" y="10662"/>
                    <a:pt x="8132" y="10669"/>
                  </a:cubicBezTo>
                  <a:cubicBezTo>
                    <a:pt x="8111" y="10691"/>
                    <a:pt x="8085" y="10698"/>
                    <a:pt x="8064" y="10698"/>
                  </a:cubicBezTo>
                  <a:cubicBezTo>
                    <a:pt x="8006" y="10705"/>
                    <a:pt x="7952" y="10669"/>
                    <a:pt x="7920" y="10598"/>
                  </a:cubicBezTo>
                  <a:cubicBezTo>
                    <a:pt x="7872" y="10498"/>
                    <a:pt x="7899" y="10370"/>
                    <a:pt x="7968" y="10306"/>
                  </a:cubicBezTo>
                  <a:cubicBezTo>
                    <a:pt x="7989" y="10291"/>
                    <a:pt x="8266" y="10062"/>
                    <a:pt x="8807" y="9848"/>
                  </a:cubicBezTo>
                  <a:cubicBezTo>
                    <a:pt x="8903" y="9813"/>
                    <a:pt x="8918" y="9641"/>
                    <a:pt x="8839" y="9570"/>
                  </a:cubicBezTo>
                  <a:cubicBezTo>
                    <a:pt x="8313" y="9098"/>
                    <a:pt x="7617" y="8270"/>
                    <a:pt x="7416" y="7071"/>
                  </a:cubicBezTo>
                  <a:cubicBezTo>
                    <a:pt x="7394" y="6957"/>
                    <a:pt x="7448" y="6843"/>
                    <a:pt x="7533" y="6821"/>
                  </a:cubicBezTo>
                  <a:cubicBezTo>
                    <a:pt x="7618" y="6793"/>
                    <a:pt x="7698" y="6865"/>
                    <a:pt x="7719" y="6987"/>
                  </a:cubicBezTo>
                  <a:cubicBezTo>
                    <a:pt x="7942" y="8321"/>
                    <a:pt x="8912" y="9179"/>
                    <a:pt x="9358" y="9507"/>
                  </a:cubicBezTo>
                  <a:cubicBezTo>
                    <a:pt x="9469" y="9586"/>
                    <a:pt x="9597" y="9620"/>
                    <a:pt x="9719" y="9592"/>
                  </a:cubicBezTo>
                  <a:cubicBezTo>
                    <a:pt x="10234" y="9492"/>
                    <a:pt x="11518" y="9334"/>
                    <a:pt x="12595" y="9998"/>
                  </a:cubicBezTo>
                  <a:cubicBezTo>
                    <a:pt x="12998" y="10240"/>
                    <a:pt x="13345" y="10521"/>
                    <a:pt x="13636" y="10828"/>
                  </a:cubicBezTo>
                  <a:cubicBezTo>
                    <a:pt x="13743" y="10942"/>
                    <a:pt x="13897" y="10948"/>
                    <a:pt x="14008" y="10841"/>
                  </a:cubicBezTo>
                  <a:cubicBezTo>
                    <a:pt x="14640" y="10241"/>
                    <a:pt x="15270" y="10013"/>
                    <a:pt x="15902" y="10156"/>
                  </a:cubicBezTo>
                  <a:cubicBezTo>
                    <a:pt x="16756" y="10356"/>
                    <a:pt x="17361" y="11205"/>
                    <a:pt x="17584" y="11691"/>
                  </a:cubicBezTo>
                  <a:cubicBezTo>
                    <a:pt x="17626" y="11784"/>
                    <a:pt x="17616" y="11912"/>
                    <a:pt x="17552" y="11983"/>
                  </a:cubicBezTo>
                  <a:cubicBezTo>
                    <a:pt x="17526" y="12011"/>
                    <a:pt x="17499" y="12025"/>
                    <a:pt x="17468" y="12025"/>
                  </a:cubicBezTo>
                  <a:cubicBezTo>
                    <a:pt x="17414" y="12032"/>
                    <a:pt x="17357" y="11996"/>
                    <a:pt x="17325" y="11925"/>
                  </a:cubicBezTo>
                  <a:cubicBezTo>
                    <a:pt x="17144" y="11532"/>
                    <a:pt x="16602" y="10749"/>
                    <a:pt x="15849" y="10578"/>
                  </a:cubicBezTo>
                  <a:cubicBezTo>
                    <a:pt x="15313" y="10456"/>
                    <a:pt x="14766" y="10648"/>
                    <a:pt x="14214" y="11169"/>
                  </a:cubicBezTo>
                  <a:cubicBezTo>
                    <a:pt x="14123" y="11254"/>
                    <a:pt x="14108" y="11418"/>
                    <a:pt x="14177" y="11532"/>
                  </a:cubicBezTo>
                  <a:cubicBezTo>
                    <a:pt x="14389" y="11875"/>
                    <a:pt x="14565" y="12262"/>
                    <a:pt x="14698" y="12683"/>
                  </a:cubicBezTo>
                  <a:cubicBezTo>
                    <a:pt x="14846" y="13169"/>
                    <a:pt x="14952" y="13695"/>
                    <a:pt x="15005" y="14316"/>
                  </a:cubicBezTo>
                  <a:cubicBezTo>
                    <a:pt x="16369" y="14966"/>
                    <a:pt x="19967" y="14602"/>
                    <a:pt x="20652" y="11448"/>
                  </a:cubicBezTo>
                  <a:cubicBezTo>
                    <a:pt x="21071" y="9520"/>
                    <a:pt x="20280" y="7208"/>
                    <a:pt x="19086" y="6630"/>
                  </a:cubicBezTo>
                  <a:cubicBezTo>
                    <a:pt x="18943" y="6558"/>
                    <a:pt x="18795" y="6680"/>
                    <a:pt x="18758" y="6879"/>
                  </a:cubicBezTo>
                  <a:cubicBezTo>
                    <a:pt x="18652" y="7472"/>
                    <a:pt x="18444" y="7944"/>
                    <a:pt x="18242" y="8258"/>
                  </a:cubicBezTo>
                  <a:cubicBezTo>
                    <a:pt x="18189" y="8336"/>
                    <a:pt x="18189" y="8458"/>
                    <a:pt x="18242" y="8543"/>
                  </a:cubicBezTo>
                  <a:cubicBezTo>
                    <a:pt x="18338" y="8693"/>
                    <a:pt x="18481" y="8971"/>
                    <a:pt x="18635" y="9442"/>
                  </a:cubicBezTo>
                  <a:cubicBezTo>
                    <a:pt x="18667" y="9542"/>
                    <a:pt x="18640" y="9678"/>
                    <a:pt x="18565" y="9728"/>
                  </a:cubicBezTo>
                  <a:cubicBezTo>
                    <a:pt x="18544" y="9742"/>
                    <a:pt x="18529" y="9748"/>
                    <a:pt x="18507" y="9748"/>
                  </a:cubicBezTo>
                  <a:cubicBezTo>
                    <a:pt x="18438" y="9755"/>
                    <a:pt x="18375" y="9700"/>
                    <a:pt x="18348" y="9614"/>
                  </a:cubicBezTo>
                  <a:cubicBezTo>
                    <a:pt x="18348" y="9607"/>
                    <a:pt x="18226" y="9179"/>
                    <a:pt x="17977" y="8793"/>
                  </a:cubicBezTo>
                  <a:cubicBezTo>
                    <a:pt x="17653" y="8301"/>
                    <a:pt x="17271" y="8108"/>
                    <a:pt x="16836" y="8222"/>
                  </a:cubicBezTo>
                  <a:cubicBezTo>
                    <a:pt x="16740" y="8244"/>
                    <a:pt x="16650" y="8150"/>
                    <a:pt x="16650" y="8015"/>
                  </a:cubicBezTo>
                  <a:cubicBezTo>
                    <a:pt x="16650" y="7908"/>
                    <a:pt x="16708" y="7822"/>
                    <a:pt x="16783" y="7807"/>
                  </a:cubicBezTo>
                  <a:cubicBezTo>
                    <a:pt x="17244" y="7686"/>
                    <a:pt x="17610" y="7886"/>
                    <a:pt x="17791" y="8022"/>
                  </a:cubicBezTo>
                  <a:cubicBezTo>
                    <a:pt x="17871" y="8079"/>
                    <a:pt x="17971" y="8057"/>
                    <a:pt x="18030" y="7957"/>
                  </a:cubicBezTo>
                  <a:cubicBezTo>
                    <a:pt x="18444" y="7300"/>
                    <a:pt x="18980" y="5845"/>
                    <a:pt x="18215" y="4332"/>
                  </a:cubicBezTo>
                  <a:cubicBezTo>
                    <a:pt x="17738" y="3390"/>
                    <a:pt x="16750" y="2824"/>
                    <a:pt x="15965" y="2789"/>
                  </a:cubicBezTo>
                  <a:cubicBezTo>
                    <a:pt x="15901" y="2789"/>
                    <a:pt x="15843" y="2790"/>
                    <a:pt x="15779" y="2798"/>
                  </a:cubicBezTo>
                  <a:cubicBezTo>
                    <a:pt x="15647" y="2812"/>
                    <a:pt x="15403" y="2824"/>
                    <a:pt x="15074" y="2931"/>
                  </a:cubicBezTo>
                  <a:cubicBezTo>
                    <a:pt x="14560" y="3096"/>
                    <a:pt x="14279" y="3382"/>
                    <a:pt x="14273" y="3382"/>
                  </a:cubicBezTo>
                  <a:cubicBezTo>
                    <a:pt x="14204" y="3453"/>
                    <a:pt x="14107" y="3433"/>
                    <a:pt x="14054" y="3333"/>
                  </a:cubicBezTo>
                  <a:cubicBezTo>
                    <a:pt x="14007" y="3240"/>
                    <a:pt x="14019" y="3103"/>
                    <a:pt x="14088" y="3039"/>
                  </a:cubicBezTo>
                  <a:cubicBezTo>
                    <a:pt x="14114" y="3010"/>
                    <a:pt x="14470" y="2669"/>
                    <a:pt x="15096" y="2483"/>
                  </a:cubicBezTo>
                  <a:cubicBezTo>
                    <a:pt x="15186" y="2455"/>
                    <a:pt x="15227" y="2304"/>
                    <a:pt x="15169" y="2204"/>
                  </a:cubicBezTo>
                  <a:cubicBezTo>
                    <a:pt x="14341" y="648"/>
                    <a:pt x="11471" y="-173"/>
                    <a:pt x="10170" y="641"/>
                  </a:cubicBezTo>
                  <a:cubicBezTo>
                    <a:pt x="10048" y="719"/>
                    <a:pt x="9996" y="919"/>
                    <a:pt x="10059" y="1076"/>
                  </a:cubicBezTo>
                  <a:cubicBezTo>
                    <a:pt x="10203" y="1461"/>
                    <a:pt x="10265" y="1904"/>
                    <a:pt x="10233" y="2325"/>
                  </a:cubicBezTo>
                  <a:cubicBezTo>
                    <a:pt x="10228" y="2432"/>
                    <a:pt x="10165" y="2512"/>
                    <a:pt x="10091" y="2519"/>
                  </a:cubicBezTo>
                  <a:cubicBezTo>
                    <a:pt x="10080" y="2519"/>
                    <a:pt x="10075" y="2519"/>
                    <a:pt x="10064" y="2519"/>
                  </a:cubicBezTo>
                  <a:cubicBezTo>
                    <a:pt x="9979" y="2505"/>
                    <a:pt x="9916" y="2404"/>
                    <a:pt x="9927" y="2282"/>
                  </a:cubicBezTo>
                  <a:cubicBezTo>
                    <a:pt x="9937" y="2140"/>
                    <a:pt x="10011" y="1106"/>
                    <a:pt x="9295" y="520"/>
                  </a:cubicBezTo>
                  <a:cubicBezTo>
                    <a:pt x="8854" y="161"/>
                    <a:pt x="8273" y="-8"/>
                    <a:pt x="7654" y="1"/>
                  </a:cubicBezTo>
                  <a:close/>
                  <a:moveTo>
                    <a:pt x="6930" y="3139"/>
                  </a:moveTo>
                  <a:cubicBezTo>
                    <a:pt x="7435" y="3144"/>
                    <a:pt x="7913" y="3351"/>
                    <a:pt x="8361" y="3761"/>
                  </a:cubicBezTo>
                  <a:cubicBezTo>
                    <a:pt x="8886" y="4239"/>
                    <a:pt x="9242" y="4895"/>
                    <a:pt x="9449" y="5352"/>
                  </a:cubicBezTo>
                  <a:cubicBezTo>
                    <a:pt x="9491" y="5444"/>
                    <a:pt x="9582" y="5480"/>
                    <a:pt x="9656" y="5430"/>
                  </a:cubicBezTo>
                  <a:cubicBezTo>
                    <a:pt x="10925" y="4509"/>
                    <a:pt x="12288" y="4695"/>
                    <a:pt x="13403" y="5952"/>
                  </a:cubicBezTo>
                  <a:cubicBezTo>
                    <a:pt x="13456" y="6009"/>
                    <a:pt x="13535" y="6015"/>
                    <a:pt x="13593" y="5958"/>
                  </a:cubicBezTo>
                  <a:cubicBezTo>
                    <a:pt x="13795" y="5758"/>
                    <a:pt x="14331" y="5353"/>
                    <a:pt x="15154" y="5617"/>
                  </a:cubicBezTo>
                  <a:cubicBezTo>
                    <a:pt x="15239" y="5631"/>
                    <a:pt x="15291" y="5745"/>
                    <a:pt x="15270" y="5867"/>
                  </a:cubicBezTo>
                  <a:cubicBezTo>
                    <a:pt x="15249" y="5981"/>
                    <a:pt x="15164" y="6045"/>
                    <a:pt x="15079" y="6016"/>
                  </a:cubicBezTo>
                  <a:cubicBezTo>
                    <a:pt x="14527" y="5866"/>
                    <a:pt x="14076" y="5967"/>
                    <a:pt x="13736" y="6331"/>
                  </a:cubicBezTo>
                  <a:cubicBezTo>
                    <a:pt x="13418" y="6673"/>
                    <a:pt x="13217" y="7243"/>
                    <a:pt x="13195" y="7856"/>
                  </a:cubicBezTo>
                  <a:cubicBezTo>
                    <a:pt x="13190" y="7964"/>
                    <a:pt x="13132" y="8050"/>
                    <a:pt x="13053" y="8057"/>
                  </a:cubicBezTo>
                  <a:cubicBezTo>
                    <a:pt x="13026" y="8057"/>
                    <a:pt x="13000" y="8057"/>
                    <a:pt x="12973" y="8028"/>
                  </a:cubicBezTo>
                  <a:cubicBezTo>
                    <a:pt x="12915" y="7985"/>
                    <a:pt x="12882" y="7900"/>
                    <a:pt x="12887" y="7814"/>
                  </a:cubicBezTo>
                  <a:cubicBezTo>
                    <a:pt x="12903" y="7336"/>
                    <a:pt x="13015" y="6880"/>
                    <a:pt x="13195" y="6509"/>
                  </a:cubicBezTo>
                  <a:cubicBezTo>
                    <a:pt x="13243" y="6416"/>
                    <a:pt x="13228" y="6295"/>
                    <a:pt x="13164" y="6224"/>
                  </a:cubicBezTo>
                  <a:cubicBezTo>
                    <a:pt x="11630" y="4532"/>
                    <a:pt x="10133" y="5487"/>
                    <a:pt x="9543" y="5994"/>
                  </a:cubicBezTo>
                  <a:cubicBezTo>
                    <a:pt x="9464" y="6058"/>
                    <a:pt x="9364" y="6023"/>
                    <a:pt x="9321" y="5909"/>
                  </a:cubicBezTo>
                  <a:cubicBezTo>
                    <a:pt x="9194" y="5559"/>
                    <a:pt x="8827" y="4688"/>
                    <a:pt x="8185" y="4102"/>
                  </a:cubicBezTo>
                  <a:cubicBezTo>
                    <a:pt x="7548" y="3524"/>
                    <a:pt x="6843" y="3403"/>
                    <a:pt x="6084" y="3746"/>
                  </a:cubicBezTo>
                  <a:cubicBezTo>
                    <a:pt x="5999" y="3781"/>
                    <a:pt x="5909" y="3717"/>
                    <a:pt x="5888" y="3603"/>
                  </a:cubicBezTo>
                  <a:cubicBezTo>
                    <a:pt x="5867" y="3496"/>
                    <a:pt x="5915" y="3375"/>
                    <a:pt x="5994" y="3346"/>
                  </a:cubicBezTo>
                  <a:cubicBezTo>
                    <a:pt x="6315" y="3204"/>
                    <a:pt x="6627" y="3136"/>
                    <a:pt x="6930" y="3139"/>
                  </a:cubicBezTo>
                  <a:close/>
                  <a:moveTo>
                    <a:pt x="4412" y="7120"/>
                  </a:moveTo>
                  <a:cubicBezTo>
                    <a:pt x="4454" y="7118"/>
                    <a:pt x="4496" y="7136"/>
                    <a:pt x="4528" y="7178"/>
                  </a:cubicBezTo>
                  <a:cubicBezTo>
                    <a:pt x="5112" y="7964"/>
                    <a:pt x="5357" y="9491"/>
                    <a:pt x="4678" y="11169"/>
                  </a:cubicBezTo>
                  <a:cubicBezTo>
                    <a:pt x="4630" y="11290"/>
                    <a:pt x="4688" y="11440"/>
                    <a:pt x="4789" y="11448"/>
                  </a:cubicBezTo>
                  <a:cubicBezTo>
                    <a:pt x="5622" y="11512"/>
                    <a:pt x="7236" y="11876"/>
                    <a:pt x="8250" y="13725"/>
                  </a:cubicBezTo>
                  <a:cubicBezTo>
                    <a:pt x="8287" y="13789"/>
                    <a:pt x="8351" y="13816"/>
                    <a:pt x="8409" y="13781"/>
                  </a:cubicBezTo>
                  <a:cubicBezTo>
                    <a:pt x="9009" y="13474"/>
                    <a:pt x="9645" y="13354"/>
                    <a:pt x="10245" y="13439"/>
                  </a:cubicBezTo>
                  <a:cubicBezTo>
                    <a:pt x="10314" y="13447"/>
                    <a:pt x="10373" y="13374"/>
                    <a:pt x="10373" y="13281"/>
                  </a:cubicBezTo>
                  <a:cubicBezTo>
                    <a:pt x="10373" y="12831"/>
                    <a:pt x="10547" y="12183"/>
                    <a:pt x="11237" y="11833"/>
                  </a:cubicBezTo>
                  <a:cubicBezTo>
                    <a:pt x="11322" y="11791"/>
                    <a:pt x="11413" y="11855"/>
                    <a:pt x="11439" y="11970"/>
                  </a:cubicBezTo>
                  <a:cubicBezTo>
                    <a:pt x="11466" y="12077"/>
                    <a:pt x="11417" y="12190"/>
                    <a:pt x="11338" y="12233"/>
                  </a:cubicBezTo>
                  <a:cubicBezTo>
                    <a:pt x="10547" y="12640"/>
                    <a:pt x="10691" y="13418"/>
                    <a:pt x="10696" y="13446"/>
                  </a:cubicBezTo>
                  <a:cubicBezTo>
                    <a:pt x="10707" y="13510"/>
                    <a:pt x="10743" y="13552"/>
                    <a:pt x="10786" y="13567"/>
                  </a:cubicBezTo>
                  <a:cubicBezTo>
                    <a:pt x="11391" y="13788"/>
                    <a:pt x="11889" y="14216"/>
                    <a:pt x="12170" y="14780"/>
                  </a:cubicBezTo>
                  <a:cubicBezTo>
                    <a:pt x="12218" y="14873"/>
                    <a:pt x="12208" y="15010"/>
                    <a:pt x="12144" y="15074"/>
                  </a:cubicBezTo>
                  <a:cubicBezTo>
                    <a:pt x="12117" y="15103"/>
                    <a:pt x="12091" y="15117"/>
                    <a:pt x="12059" y="15117"/>
                  </a:cubicBezTo>
                  <a:cubicBezTo>
                    <a:pt x="12006" y="15124"/>
                    <a:pt x="11954" y="15087"/>
                    <a:pt x="11917" y="15023"/>
                  </a:cubicBezTo>
                  <a:cubicBezTo>
                    <a:pt x="11386" y="13945"/>
                    <a:pt x="9852" y="13361"/>
                    <a:pt x="8308" y="14289"/>
                  </a:cubicBezTo>
                  <a:cubicBezTo>
                    <a:pt x="8239" y="14332"/>
                    <a:pt x="8160" y="14295"/>
                    <a:pt x="8117" y="14209"/>
                  </a:cubicBezTo>
                  <a:cubicBezTo>
                    <a:pt x="6870" y="11625"/>
                    <a:pt x="4296" y="11862"/>
                    <a:pt x="4270" y="11862"/>
                  </a:cubicBezTo>
                  <a:lnTo>
                    <a:pt x="3961" y="11847"/>
                  </a:lnTo>
                  <a:cubicBezTo>
                    <a:pt x="3924" y="11818"/>
                    <a:pt x="3892" y="11768"/>
                    <a:pt x="3881" y="11711"/>
                  </a:cubicBezTo>
                  <a:cubicBezTo>
                    <a:pt x="3759" y="11011"/>
                    <a:pt x="3176" y="10055"/>
                    <a:pt x="2332" y="9641"/>
                  </a:cubicBezTo>
                  <a:cubicBezTo>
                    <a:pt x="2263" y="9605"/>
                    <a:pt x="2209" y="9514"/>
                    <a:pt x="2220" y="9407"/>
                  </a:cubicBezTo>
                  <a:cubicBezTo>
                    <a:pt x="2236" y="9271"/>
                    <a:pt x="2337" y="9192"/>
                    <a:pt x="2427" y="9235"/>
                  </a:cubicBezTo>
                  <a:cubicBezTo>
                    <a:pt x="2788" y="9406"/>
                    <a:pt x="3170" y="9735"/>
                    <a:pt x="3483" y="10120"/>
                  </a:cubicBezTo>
                  <a:cubicBezTo>
                    <a:pt x="3680" y="10363"/>
                    <a:pt x="3913" y="10720"/>
                    <a:pt x="4067" y="11162"/>
                  </a:cubicBezTo>
                  <a:cubicBezTo>
                    <a:pt x="4115" y="11291"/>
                    <a:pt x="4248" y="11306"/>
                    <a:pt x="4306" y="11184"/>
                  </a:cubicBezTo>
                  <a:cubicBezTo>
                    <a:pt x="5022" y="9614"/>
                    <a:pt x="4831" y="8186"/>
                    <a:pt x="4311" y="7486"/>
                  </a:cubicBezTo>
                  <a:cubicBezTo>
                    <a:pt x="4253" y="7408"/>
                    <a:pt x="4243" y="7273"/>
                    <a:pt x="4301" y="7194"/>
                  </a:cubicBezTo>
                  <a:cubicBezTo>
                    <a:pt x="4330" y="7148"/>
                    <a:pt x="4370" y="7123"/>
                    <a:pt x="4412" y="7120"/>
                  </a:cubicBezTo>
                  <a:close/>
                  <a:moveTo>
                    <a:pt x="2258" y="15717"/>
                  </a:moveTo>
                  <a:cubicBezTo>
                    <a:pt x="1971" y="17680"/>
                    <a:pt x="4031" y="19435"/>
                    <a:pt x="5702" y="18764"/>
                  </a:cubicBezTo>
                  <a:cubicBezTo>
                    <a:pt x="5612" y="19699"/>
                    <a:pt x="5001" y="21083"/>
                    <a:pt x="5001" y="21083"/>
                  </a:cubicBezTo>
                  <a:lnTo>
                    <a:pt x="6238" y="21427"/>
                  </a:lnTo>
                  <a:lnTo>
                    <a:pt x="8727" y="18063"/>
                  </a:lnTo>
                  <a:cubicBezTo>
                    <a:pt x="7390" y="17742"/>
                    <a:pt x="6699" y="17172"/>
                    <a:pt x="6333" y="16843"/>
                  </a:cubicBezTo>
                  <a:cubicBezTo>
                    <a:pt x="6163" y="16686"/>
                    <a:pt x="5962" y="16614"/>
                    <a:pt x="5761" y="16636"/>
                  </a:cubicBezTo>
                  <a:cubicBezTo>
                    <a:pt x="5442" y="16672"/>
                    <a:pt x="4954" y="16693"/>
                    <a:pt x="4381" y="16593"/>
                  </a:cubicBezTo>
                  <a:cubicBezTo>
                    <a:pt x="3786" y="16494"/>
                    <a:pt x="3027" y="16259"/>
                    <a:pt x="2258" y="157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D5D5"/>
                </a:gs>
                <a:gs pos="100000">
                  <a:srgbClr val="5E5E5E"/>
                </a:gs>
              </a:gsLst>
              <a:lin ang="253878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237" name="Hand"/>
            <p:cNvSpPr/>
            <p:nvPr/>
          </p:nvSpPr>
          <p:spPr>
            <a:xfrm rot="12820924">
              <a:off x="317786" y="3109859"/>
              <a:ext cx="1008976" cy="145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598" extrusionOk="0">
                  <a:moveTo>
                    <a:pt x="9241" y="0"/>
                  </a:moveTo>
                  <a:cubicBezTo>
                    <a:pt x="8623" y="3"/>
                    <a:pt x="8010" y="322"/>
                    <a:pt x="8004" y="946"/>
                  </a:cubicBezTo>
                  <a:cubicBezTo>
                    <a:pt x="7999" y="1470"/>
                    <a:pt x="7929" y="8910"/>
                    <a:pt x="7929" y="8910"/>
                  </a:cubicBezTo>
                  <a:cubicBezTo>
                    <a:pt x="7929" y="8910"/>
                    <a:pt x="7499" y="8974"/>
                    <a:pt x="7399" y="8974"/>
                  </a:cubicBezTo>
                  <a:cubicBezTo>
                    <a:pt x="7399" y="8974"/>
                    <a:pt x="5801" y="2575"/>
                    <a:pt x="5675" y="1884"/>
                  </a:cubicBezTo>
                  <a:cubicBezTo>
                    <a:pt x="5460" y="700"/>
                    <a:pt x="3262" y="854"/>
                    <a:pt x="3420" y="2122"/>
                  </a:cubicBezTo>
                  <a:cubicBezTo>
                    <a:pt x="3487" y="2667"/>
                    <a:pt x="4637" y="9621"/>
                    <a:pt x="4637" y="9621"/>
                  </a:cubicBezTo>
                  <a:lnTo>
                    <a:pt x="4100" y="9812"/>
                  </a:lnTo>
                  <a:cubicBezTo>
                    <a:pt x="4100" y="9812"/>
                    <a:pt x="2546" y="6213"/>
                    <a:pt x="2124" y="5128"/>
                  </a:cubicBezTo>
                  <a:cubicBezTo>
                    <a:pt x="1683" y="3995"/>
                    <a:pt x="-325" y="4416"/>
                    <a:pt x="45" y="5576"/>
                  </a:cubicBezTo>
                  <a:cubicBezTo>
                    <a:pt x="204" y="6073"/>
                    <a:pt x="930" y="9056"/>
                    <a:pt x="1691" y="11289"/>
                  </a:cubicBezTo>
                  <a:cubicBezTo>
                    <a:pt x="1612" y="16115"/>
                    <a:pt x="3291" y="17160"/>
                    <a:pt x="3675" y="19027"/>
                  </a:cubicBezTo>
                  <a:cubicBezTo>
                    <a:pt x="3899" y="20117"/>
                    <a:pt x="3791" y="21598"/>
                    <a:pt x="3791" y="21598"/>
                  </a:cubicBezTo>
                  <a:lnTo>
                    <a:pt x="13296" y="21598"/>
                  </a:lnTo>
                  <a:cubicBezTo>
                    <a:pt x="13296" y="18355"/>
                    <a:pt x="17266" y="16479"/>
                    <a:pt x="18181" y="15015"/>
                  </a:cubicBezTo>
                  <a:cubicBezTo>
                    <a:pt x="18213" y="14964"/>
                    <a:pt x="19620" y="12585"/>
                    <a:pt x="20198" y="11608"/>
                  </a:cubicBezTo>
                  <a:cubicBezTo>
                    <a:pt x="20356" y="11341"/>
                    <a:pt x="20444" y="11057"/>
                    <a:pt x="20458" y="10768"/>
                  </a:cubicBezTo>
                  <a:cubicBezTo>
                    <a:pt x="20485" y="10213"/>
                    <a:pt x="20558" y="9282"/>
                    <a:pt x="20735" y="9028"/>
                  </a:cubicBezTo>
                  <a:cubicBezTo>
                    <a:pt x="21275" y="8248"/>
                    <a:pt x="21229" y="7659"/>
                    <a:pt x="19813" y="7927"/>
                  </a:cubicBezTo>
                  <a:cubicBezTo>
                    <a:pt x="18121" y="8247"/>
                    <a:pt x="17427" y="10409"/>
                    <a:pt x="17427" y="10409"/>
                  </a:cubicBezTo>
                  <a:lnTo>
                    <a:pt x="16041" y="12125"/>
                  </a:lnTo>
                  <a:lnTo>
                    <a:pt x="15280" y="12313"/>
                  </a:lnTo>
                  <a:lnTo>
                    <a:pt x="14521" y="9417"/>
                  </a:lnTo>
                  <a:cubicBezTo>
                    <a:pt x="14521" y="9417"/>
                    <a:pt x="14899" y="2984"/>
                    <a:pt x="15008" y="1961"/>
                  </a:cubicBezTo>
                  <a:cubicBezTo>
                    <a:pt x="15120" y="912"/>
                    <a:pt x="13017" y="708"/>
                    <a:pt x="12778" y="1791"/>
                  </a:cubicBezTo>
                  <a:cubicBezTo>
                    <a:pt x="12639" y="2422"/>
                    <a:pt x="11563" y="7848"/>
                    <a:pt x="11333" y="8824"/>
                  </a:cubicBezTo>
                  <a:lnTo>
                    <a:pt x="10797" y="8800"/>
                  </a:lnTo>
                  <a:cubicBezTo>
                    <a:pt x="10797" y="8800"/>
                    <a:pt x="10538" y="1503"/>
                    <a:pt x="10513" y="956"/>
                  </a:cubicBezTo>
                  <a:cubicBezTo>
                    <a:pt x="10483" y="313"/>
                    <a:pt x="9859" y="-2"/>
                    <a:pt x="92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hueOff val="-146070"/>
                    <a:satOff val="-10048"/>
                    <a:lumOff val="-3062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</p:grpSp>
      <p:grpSp>
        <p:nvGrpSpPr>
          <p:cNvPr id="242" name="Group"/>
          <p:cNvGrpSpPr/>
          <p:nvPr/>
        </p:nvGrpSpPr>
        <p:grpSpPr>
          <a:xfrm>
            <a:off x="12011469" y="3734508"/>
            <a:ext cx="1786793" cy="4719263"/>
            <a:chOff x="0" y="0"/>
            <a:chExt cx="1786791" cy="4719261"/>
          </a:xfrm>
        </p:grpSpPr>
        <p:sp>
          <p:nvSpPr>
            <p:cNvPr id="239" name="Arrow"/>
            <p:cNvSpPr/>
            <p:nvPr/>
          </p:nvSpPr>
          <p:spPr>
            <a:xfrm rot="5400000">
              <a:off x="409015" y="1801325"/>
              <a:ext cx="1270001" cy="649454"/>
            </a:xfrm>
            <a:prstGeom prst="rightArrow">
              <a:avLst>
                <a:gd name="adj1" fmla="val 24321"/>
                <a:gd name="adj2" fmla="val 78320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240" name="Brain"/>
            <p:cNvSpPr/>
            <p:nvPr/>
          </p:nvSpPr>
          <p:spPr>
            <a:xfrm>
              <a:off x="374014" y="0"/>
              <a:ext cx="1412778" cy="10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427" extrusionOk="0">
                  <a:moveTo>
                    <a:pt x="7654" y="1"/>
                  </a:moveTo>
                  <a:cubicBezTo>
                    <a:pt x="6294" y="20"/>
                    <a:pt x="4753" y="903"/>
                    <a:pt x="4110" y="2532"/>
                  </a:cubicBezTo>
                  <a:cubicBezTo>
                    <a:pt x="4110" y="2532"/>
                    <a:pt x="4104" y="2532"/>
                    <a:pt x="4104" y="2532"/>
                  </a:cubicBezTo>
                  <a:cubicBezTo>
                    <a:pt x="3722" y="3624"/>
                    <a:pt x="3929" y="4445"/>
                    <a:pt x="3945" y="4495"/>
                  </a:cubicBezTo>
                  <a:cubicBezTo>
                    <a:pt x="3976" y="4602"/>
                    <a:pt x="3935" y="4724"/>
                    <a:pt x="3855" y="4767"/>
                  </a:cubicBezTo>
                  <a:cubicBezTo>
                    <a:pt x="3839" y="4774"/>
                    <a:pt x="3828" y="4781"/>
                    <a:pt x="3812" y="4781"/>
                  </a:cubicBezTo>
                  <a:cubicBezTo>
                    <a:pt x="3743" y="4788"/>
                    <a:pt x="3679" y="4730"/>
                    <a:pt x="3653" y="4644"/>
                  </a:cubicBezTo>
                  <a:cubicBezTo>
                    <a:pt x="3642" y="4595"/>
                    <a:pt x="3430" y="3790"/>
                    <a:pt x="3722" y="2691"/>
                  </a:cubicBezTo>
                  <a:cubicBezTo>
                    <a:pt x="3754" y="2562"/>
                    <a:pt x="3690" y="2425"/>
                    <a:pt x="3590" y="2425"/>
                  </a:cubicBezTo>
                  <a:cubicBezTo>
                    <a:pt x="1950" y="2425"/>
                    <a:pt x="273" y="5524"/>
                    <a:pt x="347" y="7372"/>
                  </a:cubicBezTo>
                  <a:cubicBezTo>
                    <a:pt x="353" y="7515"/>
                    <a:pt x="475" y="7579"/>
                    <a:pt x="555" y="7493"/>
                  </a:cubicBezTo>
                  <a:cubicBezTo>
                    <a:pt x="778" y="7236"/>
                    <a:pt x="1021" y="7029"/>
                    <a:pt x="1281" y="6886"/>
                  </a:cubicBezTo>
                  <a:cubicBezTo>
                    <a:pt x="1350" y="6850"/>
                    <a:pt x="1429" y="6879"/>
                    <a:pt x="1472" y="6964"/>
                  </a:cubicBezTo>
                  <a:cubicBezTo>
                    <a:pt x="1530" y="7078"/>
                    <a:pt x="1487" y="7236"/>
                    <a:pt x="1397" y="7279"/>
                  </a:cubicBezTo>
                  <a:cubicBezTo>
                    <a:pt x="1036" y="7471"/>
                    <a:pt x="750" y="7772"/>
                    <a:pt x="516" y="8129"/>
                  </a:cubicBezTo>
                  <a:cubicBezTo>
                    <a:pt x="-529" y="10034"/>
                    <a:pt x="140" y="12853"/>
                    <a:pt x="1392" y="14423"/>
                  </a:cubicBezTo>
                  <a:cubicBezTo>
                    <a:pt x="1610" y="14680"/>
                    <a:pt x="1833" y="14902"/>
                    <a:pt x="2056" y="15088"/>
                  </a:cubicBezTo>
                  <a:cubicBezTo>
                    <a:pt x="2156" y="15166"/>
                    <a:pt x="2358" y="15310"/>
                    <a:pt x="2352" y="15324"/>
                  </a:cubicBezTo>
                  <a:cubicBezTo>
                    <a:pt x="3759" y="16381"/>
                    <a:pt x="5347" y="16295"/>
                    <a:pt x="5973" y="16216"/>
                  </a:cubicBezTo>
                  <a:cubicBezTo>
                    <a:pt x="6105" y="16202"/>
                    <a:pt x="6238" y="16244"/>
                    <a:pt x="6344" y="16344"/>
                  </a:cubicBezTo>
                  <a:cubicBezTo>
                    <a:pt x="6567" y="16543"/>
                    <a:pt x="8073" y="17950"/>
                    <a:pt x="10605" y="17872"/>
                  </a:cubicBezTo>
                  <a:cubicBezTo>
                    <a:pt x="11231" y="17850"/>
                    <a:pt x="12001" y="17751"/>
                    <a:pt x="12824" y="17401"/>
                  </a:cubicBezTo>
                  <a:cubicBezTo>
                    <a:pt x="13912" y="16937"/>
                    <a:pt x="14755" y="15760"/>
                    <a:pt x="14686" y="14325"/>
                  </a:cubicBezTo>
                  <a:cubicBezTo>
                    <a:pt x="14506" y="12369"/>
                    <a:pt x="13817" y="11205"/>
                    <a:pt x="12469" y="10377"/>
                  </a:cubicBezTo>
                  <a:cubicBezTo>
                    <a:pt x="11806" y="9970"/>
                    <a:pt x="11046" y="9898"/>
                    <a:pt x="10467" y="9926"/>
                  </a:cubicBezTo>
                  <a:cubicBezTo>
                    <a:pt x="10122" y="9948"/>
                    <a:pt x="9815" y="9999"/>
                    <a:pt x="9550" y="10056"/>
                  </a:cubicBezTo>
                  <a:lnTo>
                    <a:pt x="9512" y="10069"/>
                  </a:lnTo>
                  <a:cubicBezTo>
                    <a:pt x="8599" y="10283"/>
                    <a:pt x="8137" y="10662"/>
                    <a:pt x="8132" y="10669"/>
                  </a:cubicBezTo>
                  <a:cubicBezTo>
                    <a:pt x="8111" y="10691"/>
                    <a:pt x="8085" y="10698"/>
                    <a:pt x="8064" y="10698"/>
                  </a:cubicBezTo>
                  <a:cubicBezTo>
                    <a:pt x="8006" y="10705"/>
                    <a:pt x="7952" y="10669"/>
                    <a:pt x="7920" y="10598"/>
                  </a:cubicBezTo>
                  <a:cubicBezTo>
                    <a:pt x="7872" y="10498"/>
                    <a:pt x="7899" y="10370"/>
                    <a:pt x="7968" y="10306"/>
                  </a:cubicBezTo>
                  <a:cubicBezTo>
                    <a:pt x="7989" y="10291"/>
                    <a:pt x="8266" y="10062"/>
                    <a:pt x="8807" y="9848"/>
                  </a:cubicBezTo>
                  <a:cubicBezTo>
                    <a:pt x="8903" y="9813"/>
                    <a:pt x="8918" y="9641"/>
                    <a:pt x="8839" y="9570"/>
                  </a:cubicBezTo>
                  <a:cubicBezTo>
                    <a:pt x="8313" y="9098"/>
                    <a:pt x="7617" y="8270"/>
                    <a:pt x="7416" y="7071"/>
                  </a:cubicBezTo>
                  <a:cubicBezTo>
                    <a:pt x="7394" y="6957"/>
                    <a:pt x="7448" y="6843"/>
                    <a:pt x="7533" y="6821"/>
                  </a:cubicBezTo>
                  <a:cubicBezTo>
                    <a:pt x="7618" y="6793"/>
                    <a:pt x="7698" y="6865"/>
                    <a:pt x="7719" y="6987"/>
                  </a:cubicBezTo>
                  <a:cubicBezTo>
                    <a:pt x="7942" y="8321"/>
                    <a:pt x="8912" y="9179"/>
                    <a:pt x="9358" y="9507"/>
                  </a:cubicBezTo>
                  <a:cubicBezTo>
                    <a:pt x="9469" y="9586"/>
                    <a:pt x="9597" y="9620"/>
                    <a:pt x="9719" y="9592"/>
                  </a:cubicBezTo>
                  <a:cubicBezTo>
                    <a:pt x="10234" y="9492"/>
                    <a:pt x="11518" y="9334"/>
                    <a:pt x="12595" y="9998"/>
                  </a:cubicBezTo>
                  <a:cubicBezTo>
                    <a:pt x="12998" y="10240"/>
                    <a:pt x="13345" y="10521"/>
                    <a:pt x="13636" y="10828"/>
                  </a:cubicBezTo>
                  <a:cubicBezTo>
                    <a:pt x="13743" y="10942"/>
                    <a:pt x="13897" y="10948"/>
                    <a:pt x="14008" y="10841"/>
                  </a:cubicBezTo>
                  <a:cubicBezTo>
                    <a:pt x="14640" y="10241"/>
                    <a:pt x="15270" y="10013"/>
                    <a:pt x="15902" y="10156"/>
                  </a:cubicBezTo>
                  <a:cubicBezTo>
                    <a:pt x="16756" y="10356"/>
                    <a:pt x="17361" y="11205"/>
                    <a:pt x="17584" y="11691"/>
                  </a:cubicBezTo>
                  <a:cubicBezTo>
                    <a:pt x="17626" y="11784"/>
                    <a:pt x="17616" y="11912"/>
                    <a:pt x="17552" y="11983"/>
                  </a:cubicBezTo>
                  <a:cubicBezTo>
                    <a:pt x="17526" y="12011"/>
                    <a:pt x="17499" y="12025"/>
                    <a:pt x="17468" y="12025"/>
                  </a:cubicBezTo>
                  <a:cubicBezTo>
                    <a:pt x="17414" y="12032"/>
                    <a:pt x="17357" y="11996"/>
                    <a:pt x="17325" y="11925"/>
                  </a:cubicBezTo>
                  <a:cubicBezTo>
                    <a:pt x="17144" y="11532"/>
                    <a:pt x="16602" y="10749"/>
                    <a:pt x="15849" y="10578"/>
                  </a:cubicBezTo>
                  <a:cubicBezTo>
                    <a:pt x="15313" y="10456"/>
                    <a:pt x="14766" y="10648"/>
                    <a:pt x="14214" y="11169"/>
                  </a:cubicBezTo>
                  <a:cubicBezTo>
                    <a:pt x="14123" y="11254"/>
                    <a:pt x="14108" y="11418"/>
                    <a:pt x="14177" y="11532"/>
                  </a:cubicBezTo>
                  <a:cubicBezTo>
                    <a:pt x="14389" y="11875"/>
                    <a:pt x="14565" y="12262"/>
                    <a:pt x="14698" y="12683"/>
                  </a:cubicBezTo>
                  <a:cubicBezTo>
                    <a:pt x="14846" y="13169"/>
                    <a:pt x="14952" y="13695"/>
                    <a:pt x="15005" y="14316"/>
                  </a:cubicBezTo>
                  <a:cubicBezTo>
                    <a:pt x="16369" y="14966"/>
                    <a:pt x="19967" y="14602"/>
                    <a:pt x="20652" y="11448"/>
                  </a:cubicBezTo>
                  <a:cubicBezTo>
                    <a:pt x="21071" y="9520"/>
                    <a:pt x="20280" y="7208"/>
                    <a:pt x="19086" y="6630"/>
                  </a:cubicBezTo>
                  <a:cubicBezTo>
                    <a:pt x="18943" y="6558"/>
                    <a:pt x="18795" y="6680"/>
                    <a:pt x="18758" y="6879"/>
                  </a:cubicBezTo>
                  <a:cubicBezTo>
                    <a:pt x="18652" y="7472"/>
                    <a:pt x="18444" y="7944"/>
                    <a:pt x="18242" y="8258"/>
                  </a:cubicBezTo>
                  <a:cubicBezTo>
                    <a:pt x="18189" y="8336"/>
                    <a:pt x="18189" y="8458"/>
                    <a:pt x="18242" y="8543"/>
                  </a:cubicBezTo>
                  <a:cubicBezTo>
                    <a:pt x="18338" y="8693"/>
                    <a:pt x="18481" y="8971"/>
                    <a:pt x="18635" y="9442"/>
                  </a:cubicBezTo>
                  <a:cubicBezTo>
                    <a:pt x="18667" y="9542"/>
                    <a:pt x="18640" y="9678"/>
                    <a:pt x="18565" y="9728"/>
                  </a:cubicBezTo>
                  <a:cubicBezTo>
                    <a:pt x="18544" y="9742"/>
                    <a:pt x="18529" y="9748"/>
                    <a:pt x="18507" y="9748"/>
                  </a:cubicBezTo>
                  <a:cubicBezTo>
                    <a:pt x="18438" y="9755"/>
                    <a:pt x="18375" y="9700"/>
                    <a:pt x="18348" y="9614"/>
                  </a:cubicBezTo>
                  <a:cubicBezTo>
                    <a:pt x="18348" y="9607"/>
                    <a:pt x="18226" y="9179"/>
                    <a:pt x="17977" y="8793"/>
                  </a:cubicBezTo>
                  <a:cubicBezTo>
                    <a:pt x="17653" y="8301"/>
                    <a:pt x="17271" y="8108"/>
                    <a:pt x="16836" y="8222"/>
                  </a:cubicBezTo>
                  <a:cubicBezTo>
                    <a:pt x="16740" y="8244"/>
                    <a:pt x="16650" y="8150"/>
                    <a:pt x="16650" y="8015"/>
                  </a:cubicBezTo>
                  <a:cubicBezTo>
                    <a:pt x="16650" y="7908"/>
                    <a:pt x="16708" y="7822"/>
                    <a:pt x="16783" y="7807"/>
                  </a:cubicBezTo>
                  <a:cubicBezTo>
                    <a:pt x="17244" y="7686"/>
                    <a:pt x="17610" y="7886"/>
                    <a:pt x="17791" y="8022"/>
                  </a:cubicBezTo>
                  <a:cubicBezTo>
                    <a:pt x="17871" y="8079"/>
                    <a:pt x="17971" y="8057"/>
                    <a:pt x="18030" y="7957"/>
                  </a:cubicBezTo>
                  <a:cubicBezTo>
                    <a:pt x="18444" y="7300"/>
                    <a:pt x="18980" y="5845"/>
                    <a:pt x="18215" y="4332"/>
                  </a:cubicBezTo>
                  <a:cubicBezTo>
                    <a:pt x="17738" y="3390"/>
                    <a:pt x="16750" y="2824"/>
                    <a:pt x="15965" y="2789"/>
                  </a:cubicBezTo>
                  <a:cubicBezTo>
                    <a:pt x="15901" y="2789"/>
                    <a:pt x="15843" y="2790"/>
                    <a:pt x="15779" y="2798"/>
                  </a:cubicBezTo>
                  <a:cubicBezTo>
                    <a:pt x="15647" y="2812"/>
                    <a:pt x="15403" y="2824"/>
                    <a:pt x="15074" y="2931"/>
                  </a:cubicBezTo>
                  <a:cubicBezTo>
                    <a:pt x="14560" y="3096"/>
                    <a:pt x="14279" y="3382"/>
                    <a:pt x="14273" y="3382"/>
                  </a:cubicBezTo>
                  <a:cubicBezTo>
                    <a:pt x="14204" y="3453"/>
                    <a:pt x="14107" y="3433"/>
                    <a:pt x="14054" y="3333"/>
                  </a:cubicBezTo>
                  <a:cubicBezTo>
                    <a:pt x="14007" y="3240"/>
                    <a:pt x="14019" y="3103"/>
                    <a:pt x="14088" y="3039"/>
                  </a:cubicBezTo>
                  <a:cubicBezTo>
                    <a:pt x="14114" y="3010"/>
                    <a:pt x="14470" y="2669"/>
                    <a:pt x="15096" y="2483"/>
                  </a:cubicBezTo>
                  <a:cubicBezTo>
                    <a:pt x="15186" y="2455"/>
                    <a:pt x="15227" y="2304"/>
                    <a:pt x="15169" y="2204"/>
                  </a:cubicBezTo>
                  <a:cubicBezTo>
                    <a:pt x="14341" y="648"/>
                    <a:pt x="11471" y="-173"/>
                    <a:pt x="10170" y="641"/>
                  </a:cubicBezTo>
                  <a:cubicBezTo>
                    <a:pt x="10048" y="719"/>
                    <a:pt x="9996" y="919"/>
                    <a:pt x="10059" y="1076"/>
                  </a:cubicBezTo>
                  <a:cubicBezTo>
                    <a:pt x="10203" y="1461"/>
                    <a:pt x="10265" y="1904"/>
                    <a:pt x="10233" y="2325"/>
                  </a:cubicBezTo>
                  <a:cubicBezTo>
                    <a:pt x="10228" y="2432"/>
                    <a:pt x="10165" y="2512"/>
                    <a:pt x="10091" y="2519"/>
                  </a:cubicBezTo>
                  <a:cubicBezTo>
                    <a:pt x="10080" y="2519"/>
                    <a:pt x="10075" y="2519"/>
                    <a:pt x="10064" y="2519"/>
                  </a:cubicBezTo>
                  <a:cubicBezTo>
                    <a:pt x="9979" y="2505"/>
                    <a:pt x="9916" y="2404"/>
                    <a:pt x="9927" y="2282"/>
                  </a:cubicBezTo>
                  <a:cubicBezTo>
                    <a:pt x="9937" y="2140"/>
                    <a:pt x="10011" y="1106"/>
                    <a:pt x="9295" y="520"/>
                  </a:cubicBezTo>
                  <a:cubicBezTo>
                    <a:pt x="8854" y="161"/>
                    <a:pt x="8273" y="-8"/>
                    <a:pt x="7654" y="1"/>
                  </a:cubicBezTo>
                  <a:close/>
                  <a:moveTo>
                    <a:pt x="6930" y="3139"/>
                  </a:moveTo>
                  <a:cubicBezTo>
                    <a:pt x="7435" y="3144"/>
                    <a:pt x="7913" y="3351"/>
                    <a:pt x="8361" y="3761"/>
                  </a:cubicBezTo>
                  <a:cubicBezTo>
                    <a:pt x="8886" y="4239"/>
                    <a:pt x="9242" y="4895"/>
                    <a:pt x="9449" y="5352"/>
                  </a:cubicBezTo>
                  <a:cubicBezTo>
                    <a:pt x="9491" y="5444"/>
                    <a:pt x="9582" y="5480"/>
                    <a:pt x="9656" y="5430"/>
                  </a:cubicBezTo>
                  <a:cubicBezTo>
                    <a:pt x="10925" y="4509"/>
                    <a:pt x="12288" y="4695"/>
                    <a:pt x="13403" y="5952"/>
                  </a:cubicBezTo>
                  <a:cubicBezTo>
                    <a:pt x="13456" y="6009"/>
                    <a:pt x="13535" y="6015"/>
                    <a:pt x="13593" y="5958"/>
                  </a:cubicBezTo>
                  <a:cubicBezTo>
                    <a:pt x="13795" y="5758"/>
                    <a:pt x="14331" y="5353"/>
                    <a:pt x="15154" y="5617"/>
                  </a:cubicBezTo>
                  <a:cubicBezTo>
                    <a:pt x="15239" y="5631"/>
                    <a:pt x="15291" y="5745"/>
                    <a:pt x="15270" y="5867"/>
                  </a:cubicBezTo>
                  <a:cubicBezTo>
                    <a:pt x="15249" y="5981"/>
                    <a:pt x="15164" y="6045"/>
                    <a:pt x="15079" y="6016"/>
                  </a:cubicBezTo>
                  <a:cubicBezTo>
                    <a:pt x="14527" y="5866"/>
                    <a:pt x="14076" y="5967"/>
                    <a:pt x="13736" y="6331"/>
                  </a:cubicBezTo>
                  <a:cubicBezTo>
                    <a:pt x="13418" y="6673"/>
                    <a:pt x="13217" y="7243"/>
                    <a:pt x="13195" y="7856"/>
                  </a:cubicBezTo>
                  <a:cubicBezTo>
                    <a:pt x="13190" y="7964"/>
                    <a:pt x="13132" y="8050"/>
                    <a:pt x="13053" y="8057"/>
                  </a:cubicBezTo>
                  <a:cubicBezTo>
                    <a:pt x="13026" y="8057"/>
                    <a:pt x="13000" y="8057"/>
                    <a:pt x="12973" y="8028"/>
                  </a:cubicBezTo>
                  <a:cubicBezTo>
                    <a:pt x="12915" y="7985"/>
                    <a:pt x="12882" y="7900"/>
                    <a:pt x="12887" y="7814"/>
                  </a:cubicBezTo>
                  <a:cubicBezTo>
                    <a:pt x="12903" y="7336"/>
                    <a:pt x="13015" y="6880"/>
                    <a:pt x="13195" y="6509"/>
                  </a:cubicBezTo>
                  <a:cubicBezTo>
                    <a:pt x="13243" y="6416"/>
                    <a:pt x="13228" y="6295"/>
                    <a:pt x="13164" y="6224"/>
                  </a:cubicBezTo>
                  <a:cubicBezTo>
                    <a:pt x="11630" y="4532"/>
                    <a:pt x="10133" y="5487"/>
                    <a:pt x="9543" y="5994"/>
                  </a:cubicBezTo>
                  <a:cubicBezTo>
                    <a:pt x="9464" y="6058"/>
                    <a:pt x="9364" y="6023"/>
                    <a:pt x="9321" y="5909"/>
                  </a:cubicBezTo>
                  <a:cubicBezTo>
                    <a:pt x="9194" y="5559"/>
                    <a:pt x="8827" y="4688"/>
                    <a:pt x="8185" y="4102"/>
                  </a:cubicBezTo>
                  <a:cubicBezTo>
                    <a:pt x="7548" y="3524"/>
                    <a:pt x="6843" y="3403"/>
                    <a:pt x="6084" y="3746"/>
                  </a:cubicBezTo>
                  <a:cubicBezTo>
                    <a:pt x="5999" y="3781"/>
                    <a:pt x="5909" y="3717"/>
                    <a:pt x="5888" y="3603"/>
                  </a:cubicBezTo>
                  <a:cubicBezTo>
                    <a:pt x="5867" y="3496"/>
                    <a:pt x="5915" y="3375"/>
                    <a:pt x="5994" y="3346"/>
                  </a:cubicBezTo>
                  <a:cubicBezTo>
                    <a:pt x="6315" y="3204"/>
                    <a:pt x="6627" y="3136"/>
                    <a:pt x="6930" y="3139"/>
                  </a:cubicBezTo>
                  <a:close/>
                  <a:moveTo>
                    <a:pt x="4412" y="7120"/>
                  </a:moveTo>
                  <a:cubicBezTo>
                    <a:pt x="4454" y="7118"/>
                    <a:pt x="4496" y="7136"/>
                    <a:pt x="4528" y="7178"/>
                  </a:cubicBezTo>
                  <a:cubicBezTo>
                    <a:pt x="5112" y="7964"/>
                    <a:pt x="5357" y="9491"/>
                    <a:pt x="4678" y="11169"/>
                  </a:cubicBezTo>
                  <a:cubicBezTo>
                    <a:pt x="4630" y="11290"/>
                    <a:pt x="4688" y="11440"/>
                    <a:pt x="4789" y="11448"/>
                  </a:cubicBezTo>
                  <a:cubicBezTo>
                    <a:pt x="5622" y="11512"/>
                    <a:pt x="7236" y="11876"/>
                    <a:pt x="8250" y="13725"/>
                  </a:cubicBezTo>
                  <a:cubicBezTo>
                    <a:pt x="8287" y="13789"/>
                    <a:pt x="8351" y="13816"/>
                    <a:pt x="8409" y="13781"/>
                  </a:cubicBezTo>
                  <a:cubicBezTo>
                    <a:pt x="9009" y="13474"/>
                    <a:pt x="9645" y="13354"/>
                    <a:pt x="10245" y="13439"/>
                  </a:cubicBezTo>
                  <a:cubicBezTo>
                    <a:pt x="10314" y="13447"/>
                    <a:pt x="10373" y="13374"/>
                    <a:pt x="10373" y="13281"/>
                  </a:cubicBezTo>
                  <a:cubicBezTo>
                    <a:pt x="10373" y="12831"/>
                    <a:pt x="10547" y="12183"/>
                    <a:pt x="11237" y="11833"/>
                  </a:cubicBezTo>
                  <a:cubicBezTo>
                    <a:pt x="11322" y="11791"/>
                    <a:pt x="11413" y="11855"/>
                    <a:pt x="11439" y="11970"/>
                  </a:cubicBezTo>
                  <a:cubicBezTo>
                    <a:pt x="11466" y="12077"/>
                    <a:pt x="11417" y="12190"/>
                    <a:pt x="11338" y="12233"/>
                  </a:cubicBezTo>
                  <a:cubicBezTo>
                    <a:pt x="10547" y="12640"/>
                    <a:pt x="10691" y="13418"/>
                    <a:pt x="10696" y="13446"/>
                  </a:cubicBezTo>
                  <a:cubicBezTo>
                    <a:pt x="10707" y="13510"/>
                    <a:pt x="10743" y="13552"/>
                    <a:pt x="10786" y="13567"/>
                  </a:cubicBezTo>
                  <a:cubicBezTo>
                    <a:pt x="11391" y="13788"/>
                    <a:pt x="11889" y="14216"/>
                    <a:pt x="12170" y="14780"/>
                  </a:cubicBezTo>
                  <a:cubicBezTo>
                    <a:pt x="12218" y="14873"/>
                    <a:pt x="12208" y="15010"/>
                    <a:pt x="12144" y="15074"/>
                  </a:cubicBezTo>
                  <a:cubicBezTo>
                    <a:pt x="12117" y="15103"/>
                    <a:pt x="12091" y="15117"/>
                    <a:pt x="12059" y="15117"/>
                  </a:cubicBezTo>
                  <a:cubicBezTo>
                    <a:pt x="12006" y="15124"/>
                    <a:pt x="11954" y="15087"/>
                    <a:pt x="11917" y="15023"/>
                  </a:cubicBezTo>
                  <a:cubicBezTo>
                    <a:pt x="11386" y="13945"/>
                    <a:pt x="9852" y="13361"/>
                    <a:pt x="8308" y="14289"/>
                  </a:cubicBezTo>
                  <a:cubicBezTo>
                    <a:pt x="8239" y="14332"/>
                    <a:pt x="8160" y="14295"/>
                    <a:pt x="8117" y="14209"/>
                  </a:cubicBezTo>
                  <a:cubicBezTo>
                    <a:pt x="6870" y="11625"/>
                    <a:pt x="4296" y="11862"/>
                    <a:pt x="4270" y="11862"/>
                  </a:cubicBezTo>
                  <a:lnTo>
                    <a:pt x="3961" y="11847"/>
                  </a:lnTo>
                  <a:cubicBezTo>
                    <a:pt x="3924" y="11818"/>
                    <a:pt x="3892" y="11768"/>
                    <a:pt x="3881" y="11711"/>
                  </a:cubicBezTo>
                  <a:cubicBezTo>
                    <a:pt x="3759" y="11011"/>
                    <a:pt x="3176" y="10055"/>
                    <a:pt x="2332" y="9641"/>
                  </a:cubicBezTo>
                  <a:cubicBezTo>
                    <a:pt x="2263" y="9605"/>
                    <a:pt x="2209" y="9514"/>
                    <a:pt x="2220" y="9407"/>
                  </a:cubicBezTo>
                  <a:cubicBezTo>
                    <a:pt x="2236" y="9271"/>
                    <a:pt x="2337" y="9192"/>
                    <a:pt x="2427" y="9235"/>
                  </a:cubicBezTo>
                  <a:cubicBezTo>
                    <a:pt x="2788" y="9406"/>
                    <a:pt x="3170" y="9735"/>
                    <a:pt x="3483" y="10120"/>
                  </a:cubicBezTo>
                  <a:cubicBezTo>
                    <a:pt x="3680" y="10363"/>
                    <a:pt x="3913" y="10720"/>
                    <a:pt x="4067" y="11162"/>
                  </a:cubicBezTo>
                  <a:cubicBezTo>
                    <a:pt x="4115" y="11291"/>
                    <a:pt x="4248" y="11306"/>
                    <a:pt x="4306" y="11184"/>
                  </a:cubicBezTo>
                  <a:cubicBezTo>
                    <a:pt x="5022" y="9614"/>
                    <a:pt x="4831" y="8186"/>
                    <a:pt x="4311" y="7486"/>
                  </a:cubicBezTo>
                  <a:cubicBezTo>
                    <a:pt x="4253" y="7408"/>
                    <a:pt x="4243" y="7273"/>
                    <a:pt x="4301" y="7194"/>
                  </a:cubicBezTo>
                  <a:cubicBezTo>
                    <a:pt x="4330" y="7148"/>
                    <a:pt x="4370" y="7123"/>
                    <a:pt x="4412" y="7120"/>
                  </a:cubicBezTo>
                  <a:close/>
                  <a:moveTo>
                    <a:pt x="2258" y="15717"/>
                  </a:moveTo>
                  <a:cubicBezTo>
                    <a:pt x="1971" y="17680"/>
                    <a:pt x="4031" y="19435"/>
                    <a:pt x="5702" y="18764"/>
                  </a:cubicBezTo>
                  <a:cubicBezTo>
                    <a:pt x="5612" y="19699"/>
                    <a:pt x="5001" y="21083"/>
                    <a:pt x="5001" y="21083"/>
                  </a:cubicBezTo>
                  <a:lnTo>
                    <a:pt x="6238" y="21427"/>
                  </a:lnTo>
                  <a:lnTo>
                    <a:pt x="8727" y="18063"/>
                  </a:lnTo>
                  <a:cubicBezTo>
                    <a:pt x="7390" y="17742"/>
                    <a:pt x="6699" y="17172"/>
                    <a:pt x="6333" y="16843"/>
                  </a:cubicBezTo>
                  <a:cubicBezTo>
                    <a:pt x="6163" y="16686"/>
                    <a:pt x="5962" y="16614"/>
                    <a:pt x="5761" y="16636"/>
                  </a:cubicBezTo>
                  <a:cubicBezTo>
                    <a:pt x="5442" y="16672"/>
                    <a:pt x="4954" y="16693"/>
                    <a:pt x="4381" y="16593"/>
                  </a:cubicBezTo>
                  <a:cubicBezTo>
                    <a:pt x="3786" y="16494"/>
                    <a:pt x="3027" y="16259"/>
                    <a:pt x="2258" y="157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6D5D5"/>
                </a:gs>
                <a:gs pos="100000">
                  <a:srgbClr val="5E5E5E"/>
                </a:gs>
              </a:gsLst>
              <a:lin ang="2538789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  <p:sp>
          <p:nvSpPr>
            <p:cNvPr id="241" name="Hand"/>
            <p:cNvSpPr/>
            <p:nvPr/>
          </p:nvSpPr>
          <p:spPr>
            <a:xfrm rot="12820924">
              <a:off x="317786" y="3109859"/>
              <a:ext cx="1008976" cy="145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598" extrusionOk="0">
                  <a:moveTo>
                    <a:pt x="9241" y="0"/>
                  </a:moveTo>
                  <a:cubicBezTo>
                    <a:pt x="8623" y="3"/>
                    <a:pt x="8010" y="322"/>
                    <a:pt x="8004" y="946"/>
                  </a:cubicBezTo>
                  <a:cubicBezTo>
                    <a:pt x="7999" y="1470"/>
                    <a:pt x="7929" y="8910"/>
                    <a:pt x="7929" y="8910"/>
                  </a:cubicBezTo>
                  <a:cubicBezTo>
                    <a:pt x="7929" y="8910"/>
                    <a:pt x="7499" y="8974"/>
                    <a:pt x="7399" y="8974"/>
                  </a:cubicBezTo>
                  <a:cubicBezTo>
                    <a:pt x="7399" y="8974"/>
                    <a:pt x="5801" y="2575"/>
                    <a:pt x="5675" y="1884"/>
                  </a:cubicBezTo>
                  <a:cubicBezTo>
                    <a:pt x="5460" y="700"/>
                    <a:pt x="3262" y="854"/>
                    <a:pt x="3420" y="2122"/>
                  </a:cubicBezTo>
                  <a:cubicBezTo>
                    <a:pt x="3487" y="2667"/>
                    <a:pt x="4637" y="9621"/>
                    <a:pt x="4637" y="9621"/>
                  </a:cubicBezTo>
                  <a:lnTo>
                    <a:pt x="4100" y="9812"/>
                  </a:lnTo>
                  <a:cubicBezTo>
                    <a:pt x="4100" y="9812"/>
                    <a:pt x="2546" y="6213"/>
                    <a:pt x="2124" y="5128"/>
                  </a:cubicBezTo>
                  <a:cubicBezTo>
                    <a:pt x="1683" y="3995"/>
                    <a:pt x="-325" y="4416"/>
                    <a:pt x="45" y="5576"/>
                  </a:cubicBezTo>
                  <a:cubicBezTo>
                    <a:pt x="204" y="6073"/>
                    <a:pt x="930" y="9056"/>
                    <a:pt x="1691" y="11289"/>
                  </a:cubicBezTo>
                  <a:cubicBezTo>
                    <a:pt x="1612" y="16115"/>
                    <a:pt x="3291" y="17160"/>
                    <a:pt x="3675" y="19027"/>
                  </a:cubicBezTo>
                  <a:cubicBezTo>
                    <a:pt x="3899" y="20117"/>
                    <a:pt x="3791" y="21598"/>
                    <a:pt x="3791" y="21598"/>
                  </a:cubicBezTo>
                  <a:lnTo>
                    <a:pt x="13296" y="21598"/>
                  </a:lnTo>
                  <a:cubicBezTo>
                    <a:pt x="13296" y="18355"/>
                    <a:pt x="17266" y="16479"/>
                    <a:pt x="18181" y="15015"/>
                  </a:cubicBezTo>
                  <a:cubicBezTo>
                    <a:pt x="18213" y="14964"/>
                    <a:pt x="19620" y="12585"/>
                    <a:pt x="20198" y="11608"/>
                  </a:cubicBezTo>
                  <a:cubicBezTo>
                    <a:pt x="20356" y="11341"/>
                    <a:pt x="20444" y="11057"/>
                    <a:pt x="20458" y="10768"/>
                  </a:cubicBezTo>
                  <a:cubicBezTo>
                    <a:pt x="20485" y="10213"/>
                    <a:pt x="20558" y="9282"/>
                    <a:pt x="20735" y="9028"/>
                  </a:cubicBezTo>
                  <a:cubicBezTo>
                    <a:pt x="21275" y="8248"/>
                    <a:pt x="21229" y="7659"/>
                    <a:pt x="19813" y="7927"/>
                  </a:cubicBezTo>
                  <a:cubicBezTo>
                    <a:pt x="18121" y="8247"/>
                    <a:pt x="17427" y="10409"/>
                    <a:pt x="17427" y="10409"/>
                  </a:cubicBezTo>
                  <a:lnTo>
                    <a:pt x="16041" y="12125"/>
                  </a:lnTo>
                  <a:lnTo>
                    <a:pt x="15280" y="12313"/>
                  </a:lnTo>
                  <a:lnTo>
                    <a:pt x="14521" y="9417"/>
                  </a:lnTo>
                  <a:cubicBezTo>
                    <a:pt x="14521" y="9417"/>
                    <a:pt x="14899" y="2984"/>
                    <a:pt x="15008" y="1961"/>
                  </a:cubicBezTo>
                  <a:cubicBezTo>
                    <a:pt x="15120" y="912"/>
                    <a:pt x="13017" y="708"/>
                    <a:pt x="12778" y="1791"/>
                  </a:cubicBezTo>
                  <a:cubicBezTo>
                    <a:pt x="12639" y="2422"/>
                    <a:pt x="11563" y="7848"/>
                    <a:pt x="11333" y="8824"/>
                  </a:cubicBezTo>
                  <a:lnTo>
                    <a:pt x="10797" y="8800"/>
                  </a:lnTo>
                  <a:cubicBezTo>
                    <a:pt x="10797" y="8800"/>
                    <a:pt x="10538" y="1503"/>
                    <a:pt x="10513" y="956"/>
                  </a:cubicBezTo>
                  <a:cubicBezTo>
                    <a:pt x="10483" y="313"/>
                    <a:pt x="9859" y="-2"/>
                    <a:pt x="92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hueOff val="-146070"/>
                    <a:satOff val="-10048"/>
                    <a:lumOff val="-3062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</p:grpSp>
      <p:grpSp>
        <p:nvGrpSpPr>
          <p:cNvPr id="245" name="71e2Xo18cPL.jpg"/>
          <p:cNvGrpSpPr/>
          <p:nvPr/>
        </p:nvGrpSpPr>
        <p:grpSpPr>
          <a:xfrm>
            <a:off x="7730939" y="150192"/>
            <a:ext cx="1878384" cy="3154461"/>
            <a:chOff x="0" y="0"/>
            <a:chExt cx="1878382" cy="3154459"/>
          </a:xfrm>
        </p:grpSpPr>
        <p:pic>
          <p:nvPicPr>
            <p:cNvPr id="244" name="71e2Xo18cPL.jpg" descr="71e2Xo18cP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8060"/>
              <a:ext cx="1878383" cy="2882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71e2Xo18cPL.jpg" descr="71e2Xo18cPL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878383" cy="3154461"/>
            </a:xfrm>
            <a:prstGeom prst="rect">
              <a:avLst/>
            </a:prstGeom>
            <a:effectLst/>
          </p:spPr>
        </p:pic>
      </p:grpSp>
      <p:sp>
        <p:nvSpPr>
          <p:cNvPr id="246" name="Why UX @ Jis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</a:t>
            </a:r>
            <a:r>
              <a:rPr b="0"/>
              <a:t>UX @ Jisc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 advAuto="0"/>
      <p:bldP spid="234" grpId="0" animBg="1" advAuto="0"/>
      <p:bldP spid="238" grpId="0" animBg="1" advAuto="0"/>
      <p:bldP spid="24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eposits with mixed access and/or mixed licence"/>
          <p:cNvSpPr txBox="1"/>
          <p:nvPr/>
        </p:nvSpPr>
        <p:spPr>
          <a:xfrm>
            <a:off x="3238889" y="-314527"/>
            <a:ext cx="10862484" cy="2077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lnSpc>
                <a:spcPct val="130000"/>
              </a:lnSpc>
              <a:defRPr sz="37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700"/>
              <a:t>Deposits with </a:t>
            </a:r>
            <a:r>
              <a:rPr sz="3700" b="1"/>
              <a:t>mixed access </a:t>
            </a:r>
            <a:r>
              <a:rPr sz="3700"/>
              <a:t>and/or </a:t>
            </a:r>
            <a:r>
              <a:rPr sz="3700" b="1"/>
              <a:t>mixed licence</a:t>
            </a:r>
          </a:p>
        </p:txBody>
      </p:sp>
      <p:grpSp>
        <p:nvGrpSpPr>
          <p:cNvPr id="253" name="Group"/>
          <p:cNvGrpSpPr/>
          <p:nvPr/>
        </p:nvGrpSpPr>
        <p:grpSpPr>
          <a:xfrm>
            <a:off x="4038647" y="1328865"/>
            <a:ext cx="9262971" cy="2689688"/>
            <a:chOff x="25400" y="25400"/>
            <a:chExt cx="9262969" cy="2689686"/>
          </a:xfrm>
        </p:grpSpPr>
        <p:sp>
          <p:nvSpPr>
            <p:cNvPr id="251" name="Rectangle"/>
            <p:cNvSpPr txBox="1"/>
            <p:nvPr/>
          </p:nvSpPr>
          <p:spPr>
            <a:xfrm>
              <a:off x="25400" y="1963595"/>
              <a:ext cx="9262969" cy="7457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9271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rmAutofit/>
            </a:bodyPr>
            <a:lstStyle/>
            <a:p>
              <a:pPr algn="ctr">
                <a:lnSpc>
                  <a:spcPct val="130000"/>
                </a:lnSpc>
                <a:defRPr sz="3000">
                  <a:latin typeface="Roboto Medium"/>
                  <a:ea typeface="Roboto Medium"/>
                  <a:cs typeface="Roboto Medium"/>
                  <a:sym typeface="Roboto Medium"/>
                </a:defRPr>
              </a:pPr>
              <a:endParaRPr sz="3000"/>
            </a:p>
          </p:txBody>
        </p:sp>
        <p:graphicFrame>
          <p:nvGraphicFramePr>
            <p:cNvPr id="252" name="Table"/>
            <p:cNvGraphicFramePr/>
            <p:nvPr/>
          </p:nvGraphicFramePr>
          <p:xfrm>
            <a:off x="25400" y="25400"/>
            <a:ext cx="9262966" cy="2689686"/>
          </p:xfrm>
          <a:graphic>
            <a:graphicData uri="http://schemas.openxmlformats.org/drawingml/2006/table">
              <a:tbl>
                <a:tblPr bandRow="1">
                  <a:tableStyleId>{4C3C2611-4C71-4FC5-86AE-919BDF0F9419}</a:tableStyleId>
                </a:tblPr>
                <a:tblGrid>
                  <a:gridCol w="308765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08765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08765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672422"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500">
                            <a:latin typeface="Roboto Medium"/>
                            <a:ea typeface="Roboto Medium"/>
                            <a:cs typeface="Roboto Medium"/>
                            <a:sym typeface="Roboto Medium"/>
                          </a:rPr>
                          <a:t>File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D6D5D5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D6D5D5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500">
                            <a:latin typeface="Roboto Medium"/>
                            <a:ea typeface="Roboto Medium"/>
                            <a:cs typeface="Roboto Medium"/>
                            <a:sym typeface="Roboto Medium"/>
                          </a:rPr>
                          <a:t>Licence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D6D5D5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500">
                            <a:latin typeface="Roboto Medium"/>
                            <a:ea typeface="Roboto Medium"/>
                            <a:cs typeface="Roboto Medium"/>
                            <a:sym typeface="Roboto Medium"/>
                          </a:rPr>
                          <a:t>Access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D6D5D5"/>
                        </a:solidFill>
                        <a:miter lim="400000"/>
                      </a:lnR>
                      <a:lnT w="12700">
                        <a:solidFill>
                          <a:srgbClr val="D6D5D5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72422"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File_1.csv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D6D5D5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CC-BY-NC-4.0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Open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D6D5D5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72422"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File_2.pdf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D6D5D5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CC-BY-SA-4.0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Restricted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D6D5D5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B8B8B8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72422"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File_3.jpg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D6D5D5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D6D5D5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Apache License 2.0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B8B8B8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D6D5D5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>
                            <a:latin typeface="Monaco"/>
                            <a:ea typeface="Monaco"/>
                            <a:cs typeface="Monaco"/>
                            <a:sym typeface="Monaco"/>
                          </a:rPr>
                          <a:t>Closed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B8B8B8"/>
                        </a:solidFill>
                        <a:miter lim="400000"/>
                      </a:lnL>
                      <a:lnR w="12700">
                        <a:solidFill>
                          <a:srgbClr val="D6D5D5"/>
                        </a:solidFill>
                        <a:miter lim="400000"/>
                      </a:lnR>
                      <a:lnT w="12700">
                        <a:solidFill>
                          <a:srgbClr val="B8B8B8"/>
                        </a:solidFill>
                        <a:miter lim="400000"/>
                      </a:lnT>
                      <a:lnB w="12700">
                        <a:solidFill>
                          <a:srgbClr val="D6D5D5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grpSp>
        <p:nvGrpSpPr>
          <p:cNvPr id="256" name="Group"/>
          <p:cNvGrpSpPr/>
          <p:nvPr/>
        </p:nvGrpSpPr>
        <p:grpSpPr>
          <a:xfrm>
            <a:off x="5185135" y="5363009"/>
            <a:ext cx="7233152" cy="3665252"/>
            <a:chOff x="0" y="0"/>
            <a:chExt cx="7233151" cy="3665250"/>
          </a:xfrm>
        </p:grpSpPr>
        <p:pic>
          <p:nvPicPr>
            <p:cNvPr id="254" name="Screenshot 2019-10-16 at 16.04.39.png" descr="Screenshot 2019-10-16 at 16.04.39.png"/>
            <p:cNvPicPr>
              <a:picLocks noChangeAspect="1"/>
            </p:cNvPicPr>
            <p:nvPr/>
          </p:nvPicPr>
          <p:blipFill>
            <a:blip r:embed="rId3"/>
            <a:srcRect b="5513"/>
            <a:stretch>
              <a:fillRect/>
            </a:stretch>
          </p:blipFill>
          <p:spPr>
            <a:xfrm>
              <a:off x="0" y="0"/>
              <a:ext cx="7233152" cy="3665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55" name="Rectangle"/>
            <p:cNvSpPr/>
            <p:nvPr/>
          </p:nvSpPr>
          <p:spPr>
            <a:xfrm>
              <a:off x="137237" y="464604"/>
              <a:ext cx="6958573" cy="1166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/>
            </a:p>
          </p:txBody>
        </p:sp>
      </p:grpSp>
      <p:sp>
        <p:nvSpPr>
          <p:cNvPr id="257" name="How common?"/>
          <p:cNvSpPr txBox="1"/>
          <p:nvPr/>
        </p:nvSpPr>
        <p:spPr>
          <a:xfrm>
            <a:off x="3238889" y="4469793"/>
            <a:ext cx="3768146" cy="118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lnSpc>
                <a:spcPct val="130000"/>
              </a:lnSpc>
              <a:defRPr sz="3700"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How common?</a:t>
            </a:r>
          </a:p>
        </p:txBody>
      </p:sp>
      <p:sp>
        <p:nvSpPr>
          <p:cNvPr id="258" name="Avg. 5.1"/>
          <p:cNvSpPr/>
          <p:nvPr/>
        </p:nvSpPr>
        <p:spPr>
          <a:xfrm rot="20930081">
            <a:off x="6852936" y="4062450"/>
            <a:ext cx="1628699" cy="1628700"/>
          </a:xfrm>
          <a:prstGeom prst="star12">
            <a:avLst>
              <a:gd name="adj" fmla="val 32687"/>
            </a:avLst>
          </a:prstGeom>
          <a:solidFill>
            <a:srgbClr val="66FFC5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defRPr sz="2200" b="1" i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Avg. 5.1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 advAuto="0"/>
      <p:bldP spid="256" grpId="0" animBg="1" advAuto="0"/>
      <p:bldP spid="257" grpId="0" animBg="1" advAuto="0"/>
      <p:bldP spid="258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Mixed Access &amp; Licence…"/>
          <p:cNvSpPr txBox="1">
            <a:spLocks noGrp="1"/>
          </p:cNvSpPr>
          <p:nvPr>
            <p:ph type="title"/>
          </p:nvPr>
        </p:nvSpPr>
        <p:spPr>
          <a:xfrm>
            <a:off x="3120231" y="33528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Mixed Access &amp; Licence</a:t>
            </a:r>
          </a:p>
          <a:p>
            <a:r>
              <a:t>The challenges</a:t>
            </a:r>
          </a:p>
        </p:txBody>
      </p:sp>
      <p:sp>
        <p:nvSpPr>
          <p:cNvPr id="263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1 - Hard to deposit"/>
          <p:cNvSpPr txBox="1"/>
          <p:nvPr/>
        </p:nvSpPr>
        <p:spPr>
          <a:xfrm>
            <a:off x="3122530" y="1002515"/>
            <a:ext cx="4180632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1"/>
            </a:lvl1pPr>
          </a:lstStyle>
          <a:p>
            <a:r>
              <a:t>1 - Hard to deposit</a:t>
            </a:r>
          </a:p>
        </p:txBody>
      </p:sp>
      <p:sp>
        <p:nvSpPr>
          <p:cNvPr id="266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1 - Hard to deposit…"/>
          <p:cNvSpPr txBox="1">
            <a:spLocks noGrp="1"/>
          </p:cNvSpPr>
          <p:nvPr>
            <p:ph type="title"/>
          </p:nvPr>
        </p:nvSpPr>
        <p:spPr>
          <a:xfrm>
            <a:off x="3120232" y="254000"/>
            <a:ext cx="4992055" cy="2159000"/>
          </a:xfrm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1 - Hard to deposit</a:t>
            </a:r>
          </a:p>
          <a:p>
            <a:r>
              <a:t>… Complicated UI</a:t>
            </a:r>
          </a:p>
        </p:txBody>
      </p:sp>
      <p:sp>
        <p:nvSpPr>
          <p:cNvPr id="271" name="Unintuitive structure…"/>
          <p:cNvSpPr txBox="1">
            <a:spLocks noGrp="1"/>
          </p:cNvSpPr>
          <p:nvPr>
            <p:ph type="body" sz="quarter" idx="1"/>
          </p:nvPr>
        </p:nvSpPr>
        <p:spPr>
          <a:xfrm>
            <a:off x="3101438" y="2252525"/>
            <a:ext cx="4081547" cy="2159001"/>
          </a:xfrm>
          <a:prstGeom prst="rect">
            <a:avLst/>
          </a:prstGeom>
        </p:spPr>
        <p:txBody>
          <a:bodyPr/>
          <a:lstStyle/>
          <a:p>
            <a:pPr marL="584200" indent="-584200">
              <a:buSzPct val="129000"/>
              <a:buChar char="😔"/>
            </a:pPr>
            <a:r>
              <a:t>Unintuitive structure</a:t>
            </a:r>
          </a:p>
          <a:p>
            <a:pPr marL="584200" indent="-584200">
              <a:buSzPct val="129000"/>
              <a:buChar char="😔"/>
            </a:pPr>
            <a:r>
              <a:t>Switching contexts (file vs. access)</a:t>
            </a:r>
          </a:p>
        </p:txBody>
      </p:sp>
      <p:sp>
        <p:nvSpPr>
          <p:cNvPr id="272" name="Rectangle"/>
          <p:cNvSpPr/>
          <p:nvPr/>
        </p:nvSpPr>
        <p:spPr>
          <a:xfrm>
            <a:off x="0" y="32"/>
            <a:ext cx="304094" cy="9753536"/>
          </a:xfrm>
          <a:prstGeom prst="rect">
            <a:avLst/>
          </a:prstGeom>
          <a:solidFill>
            <a:srgbClr val="66FF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pic>
        <p:nvPicPr>
          <p:cNvPr id="273" name="Screenshot 2019-10-22 at 11.36.47.png" descr="Screenshot 2019-10-22 at 11.36.47.png"/>
          <p:cNvPicPr>
            <a:picLocks noChangeAspect="1"/>
          </p:cNvPicPr>
          <p:nvPr/>
        </p:nvPicPr>
        <p:blipFill>
          <a:blip r:embed="rId2"/>
          <a:srcRect l="5184" t="7253" r="5184" b="7253"/>
          <a:stretch>
            <a:fillRect/>
          </a:stretch>
        </p:blipFill>
        <p:spPr>
          <a:xfrm>
            <a:off x="8490808" y="231656"/>
            <a:ext cx="6458083" cy="5066180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70444"/>
              </a:srgbClr>
            </a:outerShdw>
          </a:effectLst>
        </p:spPr>
      </p:pic>
      <p:sp>
        <p:nvSpPr>
          <p:cNvPr id="274" name="Confusion, disempowerment, disengagement…"/>
          <p:cNvSpPr txBox="1"/>
          <p:nvPr/>
        </p:nvSpPr>
        <p:spPr>
          <a:xfrm>
            <a:off x="9134011" y="5912766"/>
            <a:ext cx="4081546" cy="2456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22300" indent="-622300" defTabSz="572516">
              <a:spcBef>
                <a:spcPts val="4100"/>
              </a:spcBef>
              <a:buSzPct val="128000"/>
              <a:buChar char="👎"/>
              <a:defRPr sz="2548">
                <a:solidFill>
                  <a:schemeClr val="accent5">
                    <a:lumOff val="-29866"/>
                  </a:schemeClr>
                </a:solidFill>
              </a:defRPr>
            </a:pPr>
            <a:r>
              <a:rPr sz="2548"/>
              <a:t>Confusion, disempowerment, disengagement</a:t>
            </a:r>
          </a:p>
          <a:p>
            <a:pPr marL="622300" indent="-622300" defTabSz="572516">
              <a:spcBef>
                <a:spcPts val="4100"/>
              </a:spcBef>
              <a:buSzPct val="128000"/>
              <a:buChar char="👎"/>
              <a:defRPr sz="2548">
                <a:solidFill>
                  <a:schemeClr val="accent5">
                    <a:lumOff val="-29866"/>
                  </a:schemeClr>
                </a:solidFill>
              </a:defRPr>
            </a:pPr>
            <a:r>
              <a:rPr sz="2548"/>
              <a:t>Bad or incomplete data</a:t>
            </a:r>
          </a:p>
        </p:txBody>
      </p:sp>
      <p:pic>
        <p:nvPicPr>
          <p:cNvPr id="275" name="Screenshot 2019-10-22 at 11.37.31.png" descr="Screenshot 2019-10-22 at 11.37.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175" y="4662582"/>
            <a:ext cx="5230166" cy="4283506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70444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 advAuto="0"/>
      <p:bldP spid="274" grpId="0" animBg="1" advAuto="0"/>
      <p:bldP spid="275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ag Sans"/>
        <a:ea typeface="Stag Sans"/>
        <a:cs typeface="Stag Sans"/>
      </a:majorFont>
      <a:minorFont>
        <a:latin typeface="Stag Sans"/>
        <a:ea typeface="Stag Sans"/>
        <a:cs typeface="Stag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ag Sans"/>
        <a:ea typeface="Stag Sans"/>
        <a:cs typeface="Stag Sans"/>
      </a:majorFont>
      <a:minorFont>
        <a:latin typeface="Stag Sans"/>
        <a:ea typeface="Stag Sans"/>
        <a:cs typeface="Stag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899</Words>
  <Application>Microsoft Office PowerPoint</Application>
  <PresentationFormat>Custom</PresentationFormat>
  <Paragraphs>159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Avenir Next Condensed Ultra Lig</vt:lpstr>
      <vt:lpstr>Helvetica Light</vt:lpstr>
      <vt:lpstr>Helvetica Neue</vt:lpstr>
      <vt:lpstr>Helvetica Neue Light</vt:lpstr>
      <vt:lpstr>Helvetica Neue Medium</vt:lpstr>
      <vt:lpstr>Helvetica Neue Thin</vt:lpstr>
      <vt:lpstr>Monaco</vt:lpstr>
      <vt:lpstr>Roboto</vt:lpstr>
      <vt:lpstr>Roboto Medium</vt:lpstr>
      <vt:lpstr>Stag Sans</vt:lpstr>
      <vt:lpstr>Helvetica</vt:lpstr>
      <vt:lpstr>White</vt:lpstr>
      <vt:lpstr>Mixed licences &amp; access types in repository-based research outputs</vt:lpstr>
      <vt:lpstr>PowerPoint Presentation</vt:lpstr>
      <vt:lpstr>PowerPoint Presentation</vt:lpstr>
      <vt:lpstr>What is UX</vt:lpstr>
      <vt:lpstr>Why UX @ Jisc</vt:lpstr>
      <vt:lpstr>PowerPoint Presentation</vt:lpstr>
      <vt:lpstr>Mixed Access &amp; Licence The challenges</vt:lpstr>
      <vt:lpstr>PowerPoint Presentation</vt:lpstr>
      <vt:lpstr>1 - Hard to deposit … Complicated UI</vt:lpstr>
      <vt:lpstr>1 - Hard to deposit … Tension</vt:lpstr>
      <vt:lpstr>1 - Hard to deposit … Workarounds galore</vt:lpstr>
      <vt:lpstr>2 - Risk of contradictions</vt:lpstr>
      <vt:lpstr>3 - Tends towards a messy discovery experience</vt:lpstr>
      <vt:lpstr>What we’re doing about it</vt:lpstr>
      <vt:lpstr>1 - Simplify ingest</vt:lpstr>
      <vt:lpstr>1 - Simplify ingest</vt:lpstr>
      <vt:lpstr>2 - Force no-contradictions</vt:lpstr>
      <vt:lpstr>2 - Force no-contradictions</vt:lpstr>
      <vt:lpstr>3 - Allow ‘I don’t know’</vt:lpstr>
      <vt:lpstr>3 - Progressive disclosure</vt:lpstr>
      <vt:lpstr>In summary</vt:lpstr>
      <vt:lpstr>Scary Live demo</vt:lpstr>
      <vt:lpstr>Thank you,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 licences &amp; access types in repository-based research outputs</dc:title>
  <cp:lastModifiedBy>Alastair Arthur</cp:lastModifiedBy>
  <cp:revision>5</cp:revision>
  <dcterms:modified xsi:type="dcterms:W3CDTF">2020-02-26T11:37:47Z</dcterms:modified>
</cp:coreProperties>
</file>