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9"/>
  </p:handoutMasterIdLst>
  <p:sldIdLst>
    <p:sldId id="257" r:id="rId2"/>
    <p:sldId id="258" r:id="rId3"/>
    <p:sldId id="282" r:id="rId4"/>
    <p:sldId id="263" r:id="rId5"/>
    <p:sldId id="265" r:id="rId6"/>
    <p:sldId id="266" r:id="rId7"/>
    <p:sldId id="264" r:id="rId8"/>
    <p:sldId id="267" r:id="rId9"/>
    <p:sldId id="268" r:id="rId10"/>
    <p:sldId id="269" r:id="rId11"/>
    <p:sldId id="270" r:id="rId12"/>
    <p:sldId id="271" r:id="rId13"/>
    <p:sldId id="256" r:id="rId14"/>
    <p:sldId id="272" r:id="rId15"/>
    <p:sldId id="275" r:id="rId16"/>
    <p:sldId id="276" r:id="rId17"/>
    <p:sldId id="277" r:id="rId18"/>
    <p:sldId id="261" r:id="rId19"/>
    <p:sldId id="262" r:id="rId20"/>
    <p:sldId id="259" r:id="rId21"/>
    <p:sldId id="260" r:id="rId22"/>
    <p:sldId id="278" r:id="rId23"/>
    <p:sldId id="279" r:id="rId24"/>
    <p:sldId id="273" r:id="rId25"/>
    <p:sldId id="274" r:id="rId26"/>
    <p:sldId id="280" r:id="rId27"/>
    <p:sldId id="281" r:id="rId28"/>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1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3633"/>
          </a:xfrm>
          <a:prstGeom prst="rect">
            <a:avLst/>
          </a:prstGeom>
        </p:spPr>
        <p:txBody>
          <a:bodyPr vert="horz" lIns="91440" tIns="45720" rIns="91440" bIns="45720" rtlCol="0"/>
          <a:lstStyle>
            <a:lvl1pPr algn="r">
              <a:defRPr sz="1200"/>
            </a:lvl1pPr>
          </a:lstStyle>
          <a:p>
            <a:fld id="{DCEC30D8-A95F-492A-97A2-91E48520BB46}" type="datetimeFigureOut">
              <a:rPr lang="en-GB" smtClean="0"/>
              <a:t>24/09/2018</a:t>
            </a:fld>
            <a:endParaRPr lang="en-GB"/>
          </a:p>
        </p:txBody>
      </p:sp>
      <p:sp>
        <p:nvSpPr>
          <p:cNvPr id="4" name="Footer Placeholder 3"/>
          <p:cNvSpPr>
            <a:spLocks noGrp="1"/>
          </p:cNvSpPr>
          <p:nvPr>
            <p:ph type="ftr" sz="quarter" idx="2"/>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6"/>
            <a:ext cx="2889938" cy="493633"/>
          </a:xfrm>
          <a:prstGeom prst="rect">
            <a:avLst/>
          </a:prstGeom>
        </p:spPr>
        <p:txBody>
          <a:bodyPr vert="horz" lIns="91440" tIns="45720" rIns="91440" bIns="45720" rtlCol="0" anchor="b"/>
          <a:lstStyle>
            <a:lvl1pPr algn="r">
              <a:defRPr sz="1200"/>
            </a:lvl1pPr>
          </a:lstStyle>
          <a:p>
            <a:fld id="{112E71CB-3743-40A5-A447-2906EB746902}" type="slidenum">
              <a:rPr lang="en-GB" smtClean="0"/>
              <a:t>‹#›</a:t>
            </a:fld>
            <a:endParaRPr lang="en-GB"/>
          </a:p>
        </p:txBody>
      </p:sp>
    </p:spTree>
    <p:extLst>
      <p:ext uri="{BB962C8B-B14F-4D97-AF65-F5344CB8AC3E}">
        <p14:creationId xmlns:p14="http://schemas.microsoft.com/office/powerpoint/2010/main" val="6279397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F1BE847-9907-4CD7-9BBD-642CF359B134}"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165349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1BE847-9907-4CD7-9BBD-642CF359B134}"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342218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1BE847-9907-4CD7-9BBD-642CF359B134}"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1088759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F1BE847-9907-4CD7-9BBD-642CF359B134}"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2823050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1BE847-9907-4CD7-9BBD-642CF359B134}" type="datetimeFigureOut">
              <a:rPr lang="en-GB" smtClean="0"/>
              <a:t>24/09/2018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3247400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F1BE847-9907-4CD7-9BBD-642CF359B134}"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189455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F1BE847-9907-4CD7-9BBD-642CF359B134}" type="datetimeFigureOut">
              <a:rPr lang="en-GB" smtClean="0"/>
              <a:t>24/09/2018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2145967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1BE847-9907-4CD7-9BBD-642CF359B134}" type="datetimeFigureOut">
              <a:rPr lang="en-GB" smtClean="0"/>
              <a:t>24/09/2018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167696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BE847-9907-4CD7-9BBD-642CF359B134}" type="datetimeFigureOut">
              <a:rPr lang="en-GB" smtClean="0"/>
              <a:t>24/09/2018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196464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BE847-9907-4CD7-9BBD-642CF359B134}"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685334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1BE847-9907-4CD7-9BBD-642CF359B134}" type="datetimeFigureOut">
              <a:rPr lang="en-GB" smtClean="0"/>
              <a:t>24/09/2018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D65D0C-AB5B-4275-9E25-972DF6192898}" type="slidenum">
              <a:rPr lang="en-GB" smtClean="0"/>
              <a:t>‹#›</a:t>
            </a:fld>
            <a:endParaRPr lang="en-GB"/>
          </a:p>
        </p:txBody>
      </p:sp>
    </p:spTree>
    <p:extLst>
      <p:ext uri="{BB962C8B-B14F-4D97-AF65-F5344CB8AC3E}">
        <p14:creationId xmlns:p14="http://schemas.microsoft.com/office/powerpoint/2010/main" val="1533519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1BE847-9907-4CD7-9BBD-642CF359B134}" type="datetimeFigureOut">
              <a:rPr lang="en-GB" smtClean="0"/>
              <a:t>24/09/2018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D65D0C-AB5B-4275-9E25-972DF6192898}" type="slidenum">
              <a:rPr lang="en-GB" smtClean="0"/>
              <a:t>‹#›</a:t>
            </a:fld>
            <a:endParaRPr lang="en-GB"/>
          </a:p>
        </p:txBody>
      </p:sp>
    </p:spTree>
    <p:extLst>
      <p:ext uri="{BB962C8B-B14F-4D97-AF65-F5344CB8AC3E}">
        <p14:creationId xmlns:p14="http://schemas.microsoft.com/office/powerpoint/2010/main" val="121192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portfolio.gla.ac.uk/view/view.php?id=30873"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1124744"/>
            <a:ext cx="7772400" cy="1470025"/>
          </a:xfrm>
        </p:spPr>
        <p:txBody>
          <a:bodyPr>
            <a:normAutofit fontScale="90000"/>
          </a:bodyPr>
          <a:lstStyle/>
          <a:p>
            <a:r>
              <a:rPr lang="en-GB" sz="5300" b="1" dirty="0" smtClean="0"/>
              <a:t>Advanced Suturing for RVNs</a:t>
            </a:r>
            <a:r>
              <a:rPr lang="en-GB" sz="4800" b="1" dirty="0" smtClean="0"/>
              <a:t/>
            </a:r>
            <a:br>
              <a:rPr lang="en-GB" sz="4800" b="1" dirty="0" smtClean="0"/>
            </a:br>
            <a:r>
              <a:rPr lang="en-GB" sz="4800" b="1" dirty="0" smtClean="0"/>
              <a:t/>
            </a:r>
            <a:br>
              <a:rPr lang="en-GB" sz="4800" b="1" dirty="0" smtClean="0"/>
            </a:br>
            <a:endParaRPr lang="en-GB" sz="4000" dirty="0"/>
          </a:p>
        </p:txBody>
      </p:sp>
      <p:sp>
        <p:nvSpPr>
          <p:cNvPr id="5" name="Subtitle 4"/>
          <p:cNvSpPr>
            <a:spLocks noGrp="1"/>
          </p:cNvSpPr>
          <p:nvPr>
            <p:ph type="subTitle" idx="1"/>
          </p:nvPr>
        </p:nvSpPr>
        <p:spPr/>
        <p:txBody>
          <a:bodyPr/>
          <a:lstStyle/>
          <a:p>
            <a:r>
              <a:rPr lang="en-GB" dirty="0" smtClean="0">
                <a:solidFill>
                  <a:schemeClr val="tx1"/>
                </a:solidFill>
              </a:rPr>
              <a:t>Zamantha Marshall</a:t>
            </a:r>
          </a:p>
          <a:p>
            <a:r>
              <a:rPr lang="en-GB">
                <a:solidFill>
                  <a:schemeClr val="tx1"/>
                </a:solidFill>
              </a:rPr>
              <a:t>Lissann Wolfe</a:t>
            </a:r>
          </a:p>
          <a:p>
            <a:endParaRPr lang="en-GB" dirty="0">
              <a:solidFill>
                <a:schemeClr val="tx1"/>
              </a:solidFill>
            </a:endParaRPr>
          </a:p>
        </p:txBody>
      </p:sp>
    </p:spTree>
    <p:extLst>
      <p:ext uri="{BB962C8B-B14F-4D97-AF65-F5344CB8AC3E}">
        <p14:creationId xmlns:p14="http://schemas.microsoft.com/office/powerpoint/2010/main" val="3078186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644"/>
          <a:stretch/>
        </p:blipFill>
        <p:spPr bwMode="auto">
          <a:xfrm>
            <a:off x="1115616" y="1151865"/>
            <a:ext cx="6584599" cy="465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9541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9"/>
          <a:stretch/>
        </p:blipFill>
        <p:spPr bwMode="auto">
          <a:xfrm>
            <a:off x="1619672" y="1124744"/>
            <a:ext cx="5706695" cy="4458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1367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51"/>
          <a:stretch/>
        </p:blipFill>
        <p:spPr bwMode="auto">
          <a:xfrm>
            <a:off x="1619672" y="908720"/>
            <a:ext cx="5998173" cy="469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977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what does the information on a suture pack me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692696"/>
            <a:ext cx="6712985"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572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297483" cy="349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0841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2"/>
            <a:ext cx="7971663" cy="5113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63079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8191255" cy="48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4610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620688"/>
            <a:ext cx="7764304" cy="566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3652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a surgical incision</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717032"/>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484784"/>
            <a:ext cx="28575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13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Making a surgical incision</a:t>
            </a:r>
            <a:endParaRPr lang="en-GB"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5" t="48718" r="-3261" b="-50552"/>
          <a:stretch/>
        </p:blipFill>
        <p:spPr bwMode="auto">
          <a:xfrm>
            <a:off x="683568" y="1772816"/>
            <a:ext cx="7679740" cy="5668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40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What will be covered….	</a:t>
            </a:r>
            <a:endParaRPr lang="en-GB" dirty="0"/>
          </a:p>
        </p:txBody>
      </p:sp>
      <p:sp>
        <p:nvSpPr>
          <p:cNvPr id="6" name="Content Placeholder 5"/>
          <p:cNvSpPr>
            <a:spLocks noGrp="1"/>
          </p:cNvSpPr>
          <p:nvPr>
            <p:ph idx="1"/>
          </p:nvPr>
        </p:nvSpPr>
        <p:spPr/>
        <p:txBody>
          <a:bodyPr/>
          <a:lstStyle/>
          <a:p>
            <a:r>
              <a:rPr lang="en-GB" dirty="0" smtClean="0"/>
              <a:t>Choosing an appropriate suture material	</a:t>
            </a:r>
          </a:p>
          <a:p>
            <a:r>
              <a:rPr lang="en-GB" dirty="0" smtClean="0"/>
              <a:t>How to make a surgical incision</a:t>
            </a:r>
          </a:p>
          <a:p>
            <a:r>
              <a:rPr lang="en-GB" dirty="0" smtClean="0"/>
              <a:t>How to bury a knot</a:t>
            </a:r>
          </a:p>
          <a:p>
            <a:r>
              <a:rPr lang="en-GB" dirty="0" smtClean="0"/>
              <a:t>Intradermal suture patterns</a:t>
            </a:r>
          </a:p>
          <a:p>
            <a:r>
              <a:rPr lang="en-GB" dirty="0" smtClean="0"/>
              <a:t>How to perform an Aberdeen knot</a:t>
            </a:r>
            <a:endParaRPr lang="en-GB" dirty="0"/>
          </a:p>
        </p:txBody>
      </p:sp>
    </p:spTree>
    <p:extLst>
      <p:ext uri="{BB962C8B-B14F-4D97-AF65-F5344CB8AC3E}">
        <p14:creationId xmlns:p14="http://schemas.microsoft.com/office/powerpoint/2010/main" val="3909463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Buried Knots</a:t>
            </a:r>
            <a:endParaRPr lang="en-GB" dirty="0"/>
          </a:p>
        </p:txBody>
      </p:sp>
      <p:sp>
        <p:nvSpPr>
          <p:cNvPr id="5" name="Content Placeholder 4"/>
          <p:cNvSpPr>
            <a:spLocks noGrp="1"/>
          </p:cNvSpPr>
          <p:nvPr>
            <p:ph idx="1"/>
          </p:nvPr>
        </p:nvSpPr>
        <p:spPr/>
        <p:txBody>
          <a:bodyPr>
            <a:normAutofit fontScale="92500" lnSpcReduction="10000"/>
          </a:bodyPr>
          <a:lstStyle/>
          <a:p>
            <a:r>
              <a:rPr lang="en-GB" dirty="0"/>
              <a:t>T</a:t>
            </a:r>
            <a:r>
              <a:rPr lang="en-GB" dirty="0" smtClean="0"/>
              <a:t>his </a:t>
            </a:r>
            <a:r>
              <a:rPr lang="en-GB" dirty="0"/>
              <a:t>technique is used to start a line of subcutaneous or intradermal sutures to reduce the irritation that may be caused by the knots rubbing against superficial tissues. </a:t>
            </a:r>
            <a:endParaRPr lang="en-GB" dirty="0" smtClean="0"/>
          </a:p>
          <a:p>
            <a:r>
              <a:rPr lang="en-GB" dirty="0" smtClean="0"/>
              <a:t>To </a:t>
            </a:r>
            <a:r>
              <a:rPr lang="en-GB" dirty="0"/>
              <a:t>bury the knot, introduce the needle deep in the far subcutaneous or intradermal tissue passing it up into the tissue, across the incision and then down into the tissue on the near side </a:t>
            </a:r>
            <a:r>
              <a:rPr lang="en-GB" dirty="0" smtClean="0"/>
              <a:t>exiting </a:t>
            </a:r>
            <a:r>
              <a:rPr lang="en-GB" dirty="0"/>
              <a:t>deep in the incision line. Now form a knot, which will be buried within the incision line.</a:t>
            </a:r>
          </a:p>
        </p:txBody>
      </p:sp>
    </p:spTree>
    <p:extLst>
      <p:ext uri="{BB962C8B-B14F-4D97-AF65-F5344CB8AC3E}">
        <p14:creationId xmlns:p14="http://schemas.microsoft.com/office/powerpoint/2010/main" val="324296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49.jpeg"/>
          <p:cNvPicPr/>
          <p:nvPr/>
        </p:nvPicPr>
        <p:blipFill>
          <a:blip r:embed="rId2" cstate="print"/>
          <a:stretch>
            <a:fillRect/>
          </a:stretch>
        </p:blipFill>
        <p:spPr>
          <a:xfrm>
            <a:off x="395536" y="1268760"/>
            <a:ext cx="8429625" cy="41949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16629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Intradermal Suture Pattern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Often used to replace skin sutures and reduce scarring</a:t>
            </a:r>
          </a:p>
          <a:p>
            <a:r>
              <a:rPr lang="en-GB" dirty="0" smtClean="0"/>
              <a:t>Reduce patient interference and eliminate the need for suture removal in sensitive areas or in fractious patients</a:t>
            </a:r>
          </a:p>
          <a:p>
            <a:r>
              <a:rPr lang="en-GB" dirty="0" smtClean="0"/>
              <a:t>Started by burying the knot</a:t>
            </a:r>
          </a:p>
          <a:p>
            <a:r>
              <a:rPr lang="en-GB" dirty="0" smtClean="0"/>
              <a:t>Bites of the suture lie parallel to the line of the incision</a:t>
            </a:r>
          </a:p>
          <a:p>
            <a:r>
              <a:rPr lang="en-GB" dirty="0" smtClean="0"/>
              <a:t>Successive bites should backtrack slightly for the best apposition</a:t>
            </a:r>
          </a:p>
          <a:p>
            <a:r>
              <a:rPr lang="en-GB" dirty="0" smtClean="0"/>
              <a:t>Tension is adjusted after each bite as it is difficult to readjust once the pattern is completed</a:t>
            </a:r>
          </a:p>
          <a:p>
            <a:r>
              <a:rPr lang="en-GB" dirty="0" smtClean="0"/>
              <a:t>Suture line is completed with another buried knot or Aberdeen knot</a:t>
            </a:r>
          </a:p>
          <a:p>
            <a:r>
              <a:rPr lang="en-GB" dirty="0" smtClean="0"/>
              <a:t>Absorbable suture material should be used</a:t>
            </a:r>
          </a:p>
          <a:p>
            <a:endParaRPr lang="en-GB" dirty="0"/>
          </a:p>
        </p:txBody>
      </p:sp>
    </p:spTree>
    <p:extLst>
      <p:ext uri="{BB962C8B-B14F-4D97-AF65-F5344CB8AC3E}">
        <p14:creationId xmlns:p14="http://schemas.microsoft.com/office/powerpoint/2010/main" val="3199362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Intradermal Suture Pattern</a:t>
            </a:r>
            <a:endParaRPr lang="en-GB" dirty="0"/>
          </a:p>
        </p:txBody>
      </p:sp>
      <p:pic>
        <p:nvPicPr>
          <p:cNvPr id="1638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556792"/>
            <a:ext cx="2834259"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142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675120" cy="342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Aberdeen Knot</a:t>
            </a:r>
            <a:endParaRPr lang="en-GB" dirty="0"/>
          </a:p>
        </p:txBody>
      </p:sp>
    </p:spTree>
    <p:extLst>
      <p:ext uri="{BB962C8B-B14F-4D97-AF65-F5344CB8AC3E}">
        <p14:creationId xmlns:p14="http://schemas.microsoft.com/office/powerpoint/2010/main" val="31706328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Aberdeen Knot</a:t>
            </a:r>
            <a:endParaRPr lang="en-GB" dirty="0"/>
          </a:p>
        </p:txBody>
      </p:sp>
      <p:sp>
        <p:nvSpPr>
          <p:cNvPr id="4" name="Content Placeholder 3"/>
          <p:cNvSpPr>
            <a:spLocks noGrp="1"/>
          </p:cNvSpPr>
          <p:nvPr>
            <p:ph idx="1"/>
          </p:nvPr>
        </p:nvSpPr>
        <p:spPr/>
        <p:txBody>
          <a:bodyPr>
            <a:normAutofit fontScale="70000" lnSpcReduction="20000"/>
          </a:bodyPr>
          <a:lstStyle/>
          <a:p>
            <a:r>
              <a:rPr lang="en-GB" dirty="0"/>
              <a:t>(A) The hand picks up the last suture loop placed through the wound and the fingers are slipped through it. </a:t>
            </a:r>
            <a:endParaRPr lang="en-GB" dirty="0" smtClean="0"/>
          </a:p>
          <a:p>
            <a:r>
              <a:rPr lang="en-GB" dirty="0" smtClean="0"/>
              <a:t>(</a:t>
            </a:r>
            <a:r>
              <a:rPr lang="en-GB" dirty="0"/>
              <a:t>B) The middle and ring fingers are hooked around the suture attached to the needle, which is maintained in traction and pulled back through the loop. </a:t>
            </a:r>
            <a:endParaRPr lang="en-GB" dirty="0" smtClean="0"/>
          </a:p>
          <a:p>
            <a:r>
              <a:rPr lang="en-GB" dirty="0" smtClean="0"/>
              <a:t>(</a:t>
            </a:r>
            <a:r>
              <a:rPr lang="en-GB" dirty="0"/>
              <a:t>C) Steps 1, 2: The loop is allowed to slip off the thumb so the hitch is formed. </a:t>
            </a:r>
            <a:endParaRPr lang="en-GB" dirty="0" smtClean="0"/>
          </a:p>
          <a:p>
            <a:r>
              <a:rPr lang="en-GB" dirty="0" smtClean="0"/>
              <a:t>(</a:t>
            </a:r>
            <a:r>
              <a:rPr lang="en-GB" dirty="0"/>
              <a:t>D) Tightening of hitch is facilitated by hooking the ring and little finger through the loop and exerting traction in the direction of the arrow while relaxing tension on the suture and needle holders (the first throw is now complete). Steps A through the D are repeated 2 or more times to add additional throws. </a:t>
            </a:r>
            <a:endParaRPr lang="en-GB" dirty="0" smtClean="0"/>
          </a:p>
          <a:p>
            <a:r>
              <a:rPr lang="en-GB" dirty="0" smtClean="0"/>
              <a:t>(</a:t>
            </a:r>
            <a:r>
              <a:rPr lang="en-GB" dirty="0"/>
              <a:t>E) To place the final locking throw (called a turn), instead of holding onto the needle it is allowed to pass through the loop and continued traction tightens and locks the Aberdeen knot.</a:t>
            </a:r>
          </a:p>
        </p:txBody>
      </p:sp>
    </p:spTree>
    <p:extLst>
      <p:ext uri="{BB962C8B-B14F-4D97-AF65-F5344CB8AC3E}">
        <p14:creationId xmlns:p14="http://schemas.microsoft.com/office/powerpoint/2010/main" val="2534012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hlinkClick r:id="rId2"/>
              </a:rPr>
              <a:t>Abdominal Closure - University of Glasgow </a:t>
            </a:r>
            <a:r>
              <a:rPr lang="en-GB" dirty="0" err="1" smtClean="0">
                <a:hlinkClick r:id="rId2"/>
              </a:rPr>
              <a:t>Mahara</a:t>
            </a:r>
            <a:endParaRPr lang="en-GB" dirty="0"/>
          </a:p>
        </p:txBody>
      </p:sp>
    </p:spTree>
    <p:extLst>
      <p:ext uri="{BB962C8B-B14F-4D97-AF65-F5344CB8AC3E}">
        <p14:creationId xmlns:p14="http://schemas.microsoft.com/office/powerpoint/2010/main" val="4215763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4800" b="1" dirty="0" smtClean="0"/>
              <a:t>Thank you for attending!!</a:t>
            </a:r>
            <a:endParaRPr lang="en-GB" sz="4800" b="1" dirty="0"/>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1328306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Choosing Suture Material</a:t>
            </a:r>
            <a:endParaRPr lang="en-GB" dirty="0"/>
          </a:p>
        </p:txBody>
      </p:sp>
      <p:sp>
        <p:nvSpPr>
          <p:cNvPr id="3" name="Content Placeholder 2"/>
          <p:cNvSpPr>
            <a:spLocks noGrp="1"/>
          </p:cNvSpPr>
          <p:nvPr>
            <p:ph idx="1"/>
          </p:nvPr>
        </p:nvSpPr>
        <p:spPr/>
        <p:txBody>
          <a:bodyPr>
            <a:normAutofit lnSpcReduction="10000"/>
          </a:bodyPr>
          <a:lstStyle/>
          <a:p>
            <a:r>
              <a:rPr lang="en-GB" dirty="0" smtClean="0"/>
              <a:t>Absorbable vs </a:t>
            </a:r>
            <a:r>
              <a:rPr lang="en-GB" dirty="0" err="1" smtClean="0"/>
              <a:t>nonabsorbable</a:t>
            </a:r>
            <a:endParaRPr lang="en-GB" dirty="0" smtClean="0"/>
          </a:p>
          <a:p>
            <a:r>
              <a:rPr lang="en-GB" dirty="0" smtClean="0"/>
              <a:t>Natural vs synthetic</a:t>
            </a:r>
          </a:p>
          <a:p>
            <a:r>
              <a:rPr lang="en-GB" dirty="0" smtClean="0"/>
              <a:t>Monofilament vs multifilament</a:t>
            </a:r>
          </a:p>
          <a:p>
            <a:r>
              <a:rPr lang="en-GB" dirty="0" smtClean="0"/>
              <a:t>Tensile strength</a:t>
            </a:r>
          </a:p>
          <a:p>
            <a:r>
              <a:rPr lang="en-GB" dirty="0" smtClean="0"/>
              <a:t>Ease of handling</a:t>
            </a:r>
          </a:p>
          <a:p>
            <a:r>
              <a:rPr lang="en-GB" dirty="0" smtClean="0"/>
              <a:t>Knot security</a:t>
            </a:r>
          </a:p>
          <a:p>
            <a:r>
              <a:rPr lang="en-GB" dirty="0" smtClean="0"/>
              <a:t>Capillary (fluid absorption &amp; wicking)</a:t>
            </a:r>
          </a:p>
          <a:p>
            <a:r>
              <a:rPr lang="en-GB" dirty="0" smtClean="0"/>
              <a:t>Tissue being sutured, healing speed, cost</a:t>
            </a:r>
          </a:p>
          <a:p>
            <a:endParaRPr lang="en-GB" dirty="0"/>
          </a:p>
        </p:txBody>
      </p:sp>
    </p:spTree>
    <p:extLst>
      <p:ext uri="{BB962C8B-B14F-4D97-AF65-F5344CB8AC3E}">
        <p14:creationId xmlns:p14="http://schemas.microsoft.com/office/powerpoint/2010/main" val="450832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t="21118" b="-1"/>
          <a:stretch/>
        </p:blipFill>
        <p:spPr bwMode="auto">
          <a:xfrm>
            <a:off x="2051720" y="2780928"/>
            <a:ext cx="4572000"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0" y="260648"/>
            <a:ext cx="8229600" cy="1156990"/>
          </a:xfrm>
        </p:spPr>
        <p:txBody>
          <a:bodyPr/>
          <a:lstStyle/>
          <a:p>
            <a:r>
              <a:rPr lang="en-GB" dirty="0" smtClean="0"/>
              <a:t>       Suture Classification - Types</a:t>
            </a:r>
            <a:endParaRPr lang="en-GB" dirty="0"/>
          </a:p>
        </p:txBody>
      </p:sp>
    </p:spTree>
    <p:extLst>
      <p:ext uri="{BB962C8B-B14F-4D97-AF65-F5344CB8AC3E}">
        <p14:creationId xmlns:p14="http://schemas.microsoft.com/office/powerpoint/2010/main" val="4067821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Suture Classification </a:t>
            </a:r>
            <a:endParaRPr lang="en-GB" dirty="0"/>
          </a:p>
        </p:txBody>
      </p:sp>
      <p:sp>
        <p:nvSpPr>
          <p:cNvPr id="4" name="Content Placeholder 3"/>
          <p:cNvSpPr>
            <a:spLocks noGrp="1"/>
          </p:cNvSpPr>
          <p:nvPr>
            <p:ph sz="half" idx="1"/>
          </p:nvPr>
        </p:nvSpPr>
        <p:spPr/>
        <p:txBody>
          <a:bodyPr/>
          <a:lstStyle/>
          <a:p>
            <a:pPr marL="0" indent="0">
              <a:buNone/>
            </a:pPr>
            <a:r>
              <a:rPr lang="en-GB" b="1" dirty="0" smtClean="0"/>
              <a:t>Natural</a:t>
            </a:r>
          </a:p>
          <a:p>
            <a:r>
              <a:rPr lang="en-GB" sz="2400" dirty="0" smtClean="0"/>
              <a:t>Protein thus reactive</a:t>
            </a:r>
          </a:p>
          <a:p>
            <a:r>
              <a:rPr lang="en-GB" sz="2400" dirty="0" smtClean="0"/>
              <a:t>Inconsistent quality</a:t>
            </a:r>
          </a:p>
          <a:p>
            <a:r>
              <a:rPr lang="en-GB" sz="2400" dirty="0" smtClean="0"/>
              <a:t>Silk- gold standard for handling</a:t>
            </a:r>
          </a:p>
          <a:p>
            <a:r>
              <a:rPr lang="en-GB" sz="2400" dirty="0" smtClean="0"/>
              <a:t>Less expensive?</a:t>
            </a:r>
          </a:p>
          <a:p>
            <a:r>
              <a:rPr lang="en-GB" sz="2400" dirty="0" smtClean="0"/>
              <a:t>Usage declining</a:t>
            </a:r>
          </a:p>
          <a:p>
            <a:r>
              <a:rPr lang="en-GB" sz="2400" dirty="0" smtClean="0"/>
              <a:t>Catgut future?</a:t>
            </a:r>
            <a:r>
              <a:rPr lang="en-GB" dirty="0" smtClean="0"/>
              <a:t>	</a:t>
            </a:r>
            <a:endParaRPr lang="en-GB" dirty="0"/>
          </a:p>
        </p:txBody>
      </p:sp>
      <p:sp>
        <p:nvSpPr>
          <p:cNvPr id="5" name="Content Placeholder 4"/>
          <p:cNvSpPr>
            <a:spLocks noGrp="1"/>
          </p:cNvSpPr>
          <p:nvPr>
            <p:ph sz="half" idx="2"/>
          </p:nvPr>
        </p:nvSpPr>
        <p:spPr/>
        <p:txBody>
          <a:bodyPr/>
          <a:lstStyle/>
          <a:p>
            <a:pPr marL="0" indent="0">
              <a:buNone/>
            </a:pPr>
            <a:r>
              <a:rPr lang="en-GB" b="1" dirty="0" smtClean="0"/>
              <a:t>Synthetic</a:t>
            </a:r>
            <a:endParaRPr lang="en-GB" dirty="0" smtClean="0"/>
          </a:p>
          <a:p>
            <a:r>
              <a:rPr lang="en-GB" sz="2400" dirty="0" smtClean="0"/>
              <a:t>More inert</a:t>
            </a:r>
          </a:p>
          <a:p>
            <a:r>
              <a:rPr lang="en-GB" sz="2400" dirty="0" smtClean="0"/>
              <a:t>Consistent quality</a:t>
            </a:r>
          </a:p>
          <a:p>
            <a:r>
              <a:rPr lang="en-GB" sz="2400" dirty="0" smtClean="0"/>
              <a:t>Highest usage</a:t>
            </a:r>
          </a:p>
          <a:p>
            <a:r>
              <a:rPr lang="en-GB" sz="2400" dirty="0" smtClean="0"/>
              <a:t>Ongoing product upgrades</a:t>
            </a:r>
          </a:p>
          <a:p>
            <a:endParaRPr lang="en-GB" dirty="0"/>
          </a:p>
        </p:txBody>
      </p:sp>
    </p:spTree>
    <p:extLst>
      <p:ext uri="{BB962C8B-B14F-4D97-AF65-F5344CB8AC3E}">
        <p14:creationId xmlns:p14="http://schemas.microsoft.com/office/powerpoint/2010/main" val="667243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Suture Classification</a:t>
            </a:r>
            <a:endParaRPr lang="en-GB" dirty="0"/>
          </a:p>
        </p:txBody>
      </p:sp>
      <p:sp>
        <p:nvSpPr>
          <p:cNvPr id="6" name="Content Placeholder 5"/>
          <p:cNvSpPr>
            <a:spLocks noGrp="1"/>
          </p:cNvSpPr>
          <p:nvPr>
            <p:ph idx="1"/>
          </p:nvPr>
        </p:nvSpPr>
        <p:spPr/>
        <p:txBody>
          <a:bodyPr/>
          <a:lstStyle/>
          <a:p>
            <a:r>
              <a:rPr lang="en-GB" dirty="0" smtClean="0"/>
              <a:t>Monofilament</a:t>
            </a:r>
          </a:p>
          <a:p>
            <a:pPr lvl="1"/>
            <a:r>
              <a:rPr lang="en-GB" dirty="0" smtClean="0"/>
              <a:t>Simplified structure impacts resistance</a:t>
            </a:r>
          </a:p>
          <a:p>
            <a:pPr lvl="1"/>
            <a:r>
              <a:rPr lang="en-GB" dirty="0" smtClean="0"/>
              <a:t>Resist infection</a:t>
            </a:r>
          </a:p>
          <a:p>
            <a:pPr lvl="1"/>
            <a:r>
              <a:rPr lang="en-GB" dirty="0" smtClean="0"/>
              <a:t>Knot characteristics</a:t>
            </a:r>
          </a:p>
          <a:p>
            <a:pPr lvl="1"/>
            <a:r>
              <a:rPr lang="en-GB" dirty="0" smtClean="0"/>
              <a:t>Filament care</a:t>
            </a:r>
          </a:p>
          <a:p>
            <a:r>
              <a:rPr lang="en-GB" dirty="0" smtClean="0"/>
              <a:t>Multifilament</a:t>
            </a:r>
          </a:p>
          <a:p>
            <a:pPr lvl="1"/>
            <a:r>
              <a:rPr lang="en-GB" dirty="0" smtClean="0"/>
              <a:t>Coating</a:t>
            </a:r>
          </a:p>
          <a:p>
            <a:pPr lvl="1"/>
            <a:r>
              <a:rPr lang="en-GB" dirty="0" smtClean="0"/>
              <a:t>Structure impacts handling</a:t>
            </a:r>
          </a:p>
          <a:p>
            <a:pPr marL="457200" lvl="1" indent="0">
              <a:buNone/>
            </a:pPr>
            <a:endParaRPr lang="en-GB" dirty="0"/>
          </a:p>
        </p:txBody>
      </p:sp>
    </p:spTree>
    <p:extLst>
      <p:ext uri="{BB962C8B-B14F-4D97-AF65-F5344CB8AC3E}">
        <p14:creationId xmlns:p14="http://schemas.microsoft.com/office/powerpoint/2010/main" val="14451464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Suture Classification - Types</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3902"/>
          <a:stretch/>
        </p:blipFill>
        <p:spPr bwMode="auto">
          <a:xfrm>
            <a:off x="2286000" y="2192784"/>
            <a:ext cx="4572000" cy="295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472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Suture Classification – Absorbable vs </a:t>
            </a:r>
            <a:r>
              <a:rPr lang="en-GB" dirty="0" err="1" smtClean="0"/>
              <a:t>Nonabsorbable</a:t>
            </a:r>
            <a:r>
              <a:rPr lang="en-GB" dirty="0" smtClean="0"/>
              <a:t> </a:t>
            </a:r>
            <a:endParaRPr lang="en-GB" dirty="0"/>
          </a:p>
        </p:txBody>
      </p:sp>
      <p:sp>
        <p:nvSpPr>
          <p:cNvPr id="3" name="Content Placeholder 2"/>
          <p:cNvSpPr>
            <a:spLocks noGrp="1"/>
          </p:cNvSpPr>
          <p:nvPr>
            <p:ph idx="1"/>
          </p:nvPr>
        </p:nvSpPr>
        <p:spPr/>
        <p:txBody>
          <a:bodyPr/>
          <a:lstStyle/>
          <a:p>
            <a:r>
              <a:rPr lang="en-GB" dirty="0" smtClean="0"/>
              <a:t>Loss of tensile strength &lt; or &gt; 60 days</a:t>
            </a:r>
          </a:p>
          <a:p>
            <a:r>
              <a:rPr lang="en-GB" dirty="0" smtClean="0"/>
              <a:t>Absorbable	</a:t>
            </a:r>
          </a:p>
          <a:p>
            <a:pPr lvl="1"/>
            <a:r>
              <a:rPr lang="en-GB" dirty="0" smtClean="0"/>
              <a:t>Varies with patient factors </a:t>
            </a:r>
          </a:p>
          <a:p>
            <a:pPr lvl="1"/>
            <a:r>
              <a:rPr lang="en-GB" dirty="0" smtClean="0"/>
              <a:t>Tissue reaction</a:t>
            </a:r>
          </a:p>
          <a:p>
            <a:pPr lvl="1"/>
            <a:r>
              <a:rPr lang="en-GB" dirty="0" smtClean="0"/>
              <a:t>Healing rates</a:t>
            </a:r>
          </a:p>
          <a:p>
            <a:r>
              <a:rPr lang="en-GB" dirty="0" smtClean="0"/>
              <a:t>Non absorbable</a:t>
            </a:r>
          </a:p>
          <a:p>
            <a:pPr lvl="1"/>
            <a:r>
              <a:rPr lang="en-GB" dirty="0" smtClean="0"/>
              <a:t>Becomes encapsulated</a:t>
            </a:r>
          </a:p>
          <a:p>
            <a:pPr lvl="1"/>
            <a:r>
              <a:rPr lang="en-GB" dirty="0" smtClean="0"/>
              <a:t>Potential nidus</a:t>
            </a:r>
          </a:p>
        </p:txBody>
      </p:sp>
    </p:spTree>
    <p:extLst>
      <p:ext uri="{BB962C8B-B14F-4D97-AF65-F5344CB8AC3E}">
        <p14:creationId xmlns:p14="http://schemas.microsoft.com/office/powerpoint/2010/main" val="1685402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411"/>
          <a:stretch/>
        </p:blipFill>
        <p:spPr bwMode="auto">
          <a:xfrm>
            <a:off x="1043608" y="980728"/>
            <a:ext cx="6538872" cy="458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233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504</Words>
  <Application>Microsoft Office PowerPoint</Application>
  <PresentationFormat>On-screen Show (4:3)</PresentationFormat>
  <Paragraphs>75</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Advanced Suturing for RVNs  </vt:lpstr>
      <vt:lpstr>What will be covered…. </vt:lpstr>
      <vt:lpstr>Choosing Suture Material</vt:lpstr>
      <vt:lpstr>       Suture Classification - Types</vt:lpstr>
      <vt:lpstr>Suture Classification </vt:lpstr>
      <vt:lpstr>Suture Classification</vt:lpstr>
      <vt:lpstr>Suture Classification - Types</vt:lpstr>
      <vt:lpstr>Suture Classification – Absorbable vs Nonabsorbable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a surgical incision</vt:lpstr>
      <vt:lpstr>Making a surgical incision</vt:lpstr>
      <vt:lpstr>Buried Knots</vt:lpstr>
      <vt:lpstr>PowerPoint Presentation</vt:lpstr>
      <vt:lpstr>Intradermal Suture Pattern</vt:lpstr>
      <vt:lpstr>Intradermal Suture Pattern</vt:lpstr>
      <vt:lpstr>Aberdeen Knot</vt:lpstr>
      <vt:lpstr>Aberdeen Knot</vt:lpstr>
      <vt:lpstr>PowerPoint Presentation</vt:lpstr>
      <vt:lpstr>Thank you for attending!!</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Zamantha Marshall</dc:creator>
  <cp:lastModifiedBy>Aniko Szilagyi</cp:lastModifiedBy>
  <cp:revision>16</cp:revision>
  <cp:lastPrinted>2017-02-22T17:29:00Z</cp:lastPrinted>
  <dcterms:created xsi:type="dcterms:W3CDTF">2017-02-22T13:46:26Z</dcterms:created>
  <dcterms:modified xsi:type="dcterms:W3CDTF">2018-09-24T12:28:42Z</dcterms:modified>
</cp:coreProperties>
</file>