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4F"/>
    <a:srgbClr val="00843D"/>
    <a:srgbClr val="D50032"/>
    <a:srgbClr val="0075B0"/>
    <a:srgbClr val="4F5961"/>
    <a:srgbClr val="5B4D94"/>
    <a:srgbClr val="005133"/>
    <a:srgbClr val="951272"/>
    <a:srgbClr val="59595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6395" autoAdjust="0"/>
  </p:normalViewPr>
  <p:slideViewPr>
    <p:cSldViewPr snapToGrid="0">
      <p:cViewPr>
        <p:scale>
          <a:sx n="83" d="100"/>
          <a:sy n="83" d="100"/>
        </p:scale>
        <p:origin x="-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3134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/LEADS/students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Final slide (contact info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4" y="3580688"/>
            <a:ext cx="8115230" cy="2408632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996820" y="6281434"/>
            <a:ext cx="3134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/LEADS/students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34709" r="28365" b="-26"/>
          <a:stretch/>
        </p:blipFill>
        <p:spPr>
          <a:xfrm>
            <a:off x="-8627" y="0"/>
            <a:ext cx="9133577" cy="5564038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214809" y="5882640"/>
            <a:ext cx="3813067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Price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Katherine.Price@glasgow.ac.uk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71875"/>
            <a:ext cx="5516563" cy="1331913"/>
          </a:xfrm>
          <a:solidFill>
            <a:schemeClr val="accent1"/>
          </a:solidFill>
        </p:spPr>
        <p:txBody>
          <a:bodyPr lIns="273600" tIns="216000" rIns="36000" bIns="144000" anchor="t" anchorCtr="0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3000" dirty="0"/>
              <a:t>Using Popular Media as a </a:t>
            </a:r>
            <a:br>
              <a:rPr lang="en-GB" sz="3000" dirty="0"/>
            </a:br>
            <a:r>
              <a:rPr lang="en-GB" sz="3000" dirty="0"/>
              <a:t>Learning Resource to  </a:t>
            </a:r>
            <a:br>
              <a:rPr lang="en-GB" sz="3000" dirty="0"/>
            </a:br>
            <a:r>
              <a:rPr lang="en-GB" sz="3000" dirty="0"/>
              <a:t>Promote Independent Learning</a:t>
            </a:r>
            <a:r>
              <a:rPr lang="en-GB" sz="6000" dirty="0"/>
              <a:t/>
            </a:r>
            <a:br>
              <a:rPr lang="en-GB" sz="6000" dirty="0"/>
            </a:br>
            <a:endParaRPr lang="en-GB" sz="60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434146" y="281354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Lightning Talks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D35DCF20-156A-414E-9821-84034BB054A5}"/>
              </a:ext>
            </a:extLst>
          </p:cNvPr>
          <p:cNvSpPr txBox="1">
            <a:spLocks/>
          </p:cNvSpPr>
          <p:nvPr/>
        </p:nvSpPr>
        <p:spPr>
          <a:xfrm>
            <a:off x="9504577" y="4237831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and Teaching Conference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Glasgow, 2018</a:t>
            </a:r>
          </a:p>
        </p:txBody>
      </p:sp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Learning: Critical Investigation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41" y="1155878"/>
            <a:ext cx="3495230" cy="388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46F668-8254-4580-9F86-F421A363E73E}"/>
              </a:ext>
            </a:extLst>
          </p:cNvPr>
          <p:cNvGrpSpPr/>
          <p:nvPr/>
        </p:nvGrpSpPr>
        <p:grpSpPr>
          <a:xfrm>
            <a:off x="3004265" y="198316"/>
            <a:ext cx="8894909" cy="6894513"/>
            <a:chOff x="3004265" y="198316"/>
            <a:chExt cx="8894909" cy="68945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EEB6A5D-7E0E-48B1-B1BF-9A209C00F59A}"/>
                </a:ext>
              </a:extLst>
            </p:cNvPr>
            <p:cNvGrpSpPr/>
            <p:nvPr/>
          </p:nvGrpSpPr>
          <p:grpSpPr>
            <a:xfrm>
              <a:off x="3004265" y="198316"/>
              <a:ext cx="8894909" cy="6894513"/>
              <a:chOff x="3004265" y="198316"/>
              <a:chExt cx="8894909" cy="689451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6514806-70C5-4E21-8600-59CA1CB17F2D}"/>
                  </a:ext>
                </a:extLst>
              </p:cNvPr>
              <p:cNvSpPr txBox="1"/>
              <p:nvPr/>
            </p:nvSpPr>
            <p:spPr>
              <a:xfrm>
                <a:off x="8384749" y="4416824"/>
                <a:ext cx="33636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Lato Black" panose="020F0A02020204030203" pitchFamily="34" charset="0"/>
                  </a:rPr>
                  <a:t>Cut Cancer Risks with Brazil Nuts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4EF5F644-7799-4D9B-840D-9281257CCDF7}"/>
                  </a:ext>
                </a:extLst>
              </p:cNvPr>
              <p:cNvGrpSpPr/>
              <p:nvPr/>
            </p:nvGrpSpPr>
            <p:grpSpPr>
              <a:xfrm>
                <a:off x="3004265" y="198316"/>
                <a:ext cx="8894909" cy="6894513"/>
                <a:chOff x="3004265" y="198316"/>
                <a:chExt cx="8894909" cy="689451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8294941" y="2458906"/>
                  <a:ext cx="33636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Baskerville Old Face" panose="02020602080505020303" pitchFamily="18" charset="0"/>
                    </a:rPr>
                    <a:t>Chocolate cake breakfast could help you lose weight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57F23232-1DCD-40C3-BA03-139AA91187FB}"/>
                    </a:ext>
                  </a:extLst>
                </p:cNvPr>
                <p:cNvGrpSpPr/>
                <p:nvPr/>
              </p:nvGrpSpPr>
              <p:grpSpPr>
                <a:xfrm>
                  <a:off x="3004265" y="198316"/>
                  <a:ext cx="8894909" cy="6894513"/>
                  <a:chOff x="3004265" y="198316"/>
                  <a:chExt cx="8894909" cy="6894513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60000">
                    <a:off x="3004265" y="198316"/>
                    <a:ext cx="5834062" cy="68945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94941" y="485371"/>
                    <a:ext cx="3298317" cy="646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94941" y="1847717"/>
                    <a:ext cx="3448050" cy="723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xmlns="" id="{15144603-A2E5-4DD3-91C2-BEFDEB41AF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451124" y="3660140"/>
                    <a:ext cx="2726597" cy="784119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6">
                    <a:extLst>
                      <a:ext uri="{FF2B5EF4-FFF2-40B4-BE49-F238E27FC236}">
                        <a16:creationId xmlns:a16="http://schemas.microsoft.com/office/drawing/2014/main" xmlns="" id="{54FA40C3-06D4-4635-8072-548CEE9A70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51124" y="5363070"/>
                    <a:ext cx="3448050" cy="723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BA8491E-76BA-4B55-AA6C-EC458E7B18EB}"/>
                </a:ext>
              </a:extLst>
            </p:cNvPr>
            <p:cNvSpPr txBox="1"/>
            <p:nvPr/>
          </p:nvSpPr>
          <p:spPr>
            <a:xfrm>
              <a:off x="8451124" y="5976924"/>
              <a:ext cx="3363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Baskerville Old Face" panose="02020602080505020303" pitchFamily="18" charset="0"/>
                </a:rPr>
                <a:t>Why marmite could prevent miscarriages and birth defects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dirty="0"/>
              <a:t>Locate</a:t>
            </a:r>
            <a:br>
              <a:rPr lang="en-GB" dirty="0"/>
            </a:br>
            <a:r>
              <a:rPr lang="en-GB" dirty="0"/>
              <a:t>Evaluate </a:t>
            </a:r>
            <a:br>
              <a:rPr lang="en-GB" dirty="0"/>
            </a:br>
            <a:r>
              <a:rPr lang="en-GB" dirty="0"/>
              <a:t>Communicate</a:t>
            </a:r>
            <a:br>
              <a:rPr lang="en-GB" dirty="0"/>
            </a:br>
            <a:r>
              <a:rPr lang="en-GB" dirty="0"/>
              <a:t>Link</a:t>
            </a:r>
            <a:br>
              <a:rPr lang="en-GB" dirty="0"/>
            </a:b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3D5FF87-76E3-4B1E-9141-2BF0025634B7}"/>
              </a:ext>
            </a:extLst>
          </p:cNvPr>
          <p:cNvGrpSpPr/>
          <p:nvPr/>
        </p:nvGrpSpPr>
        <p:grpSpPr>
          <a:xfrm>
            <a:off x="3505943" y="386710"/>
            <a:ext cx="8433137" cy="6320684"/>
            <a:chOff x="3505943" y="386710"/>
            <a:chExt cx="8433137" cy="63206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9E62D74-2934-4639-BB32-1769309EFE0B}"/>
                </a:ext>
              </a:extLst>
            </p:cNvPr>
            <p:cNvGrpSpPr/>
            <p:nvPr/>
          </p:nvGrpSpPr>
          <p:grpSpPr>
            <a:xfrm>
              <a:off x="6233698" y="386710"/>
              <a:ext cx="5705382" cy="4601183"/>
              <a:chOff x="6233698" y="386710"/>
              <a:chExt cx="5705382" cy="460118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42AB2F75-DFF1-4A45-803A-C9C1520A6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356" r="4894"/>
              <a:stretch/>
            </p:blipFill>
            <p:spPr>
              <a:xfrm>
                <a:off x="6233698" y="386710"/>
                <a:ext cx="5705382" cy="4601183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088F7F3-A71E-40DB-A98C-C8E59C8054E9}"/>
                  </a:ext>
                </a:extLst>
              </p:cNvPr>
              <p:cNvSpPr txBox="1"/>
              <p:nvPr/>
            </p:nvSpPr>
            <p:spPr>
              <a:xfrm rot="16200000">
                <a:off x="10369267" y="3418079"/>
                <a:ext cx="2493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© Edutopia;  Source: https://www.youtube.com/watch?v=rWEwv_qobpU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2665FD0-64E1-4813-8E63-0D8C8167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1485" y="5491798"/>
              <a:ext cx="6247595" cy="12155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7EFA6AA-A558-4BE4-91C3-54C956815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756" y="4805202"/>
              <a:ext cx="1902192" cy="19021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5F7416B-EBF1-46F0-90CC-69ACC0ADE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430" r="23046" b="66411"/>
            <a:stretch/>
          </p:blipFill>
          <p:spPr>
            <a:xfrm>
              <a:off x="3505943" y="2840182"/>
              <a:ext cx="2646219" cy="21477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381E9D-F812-46ED-BD62-2C5F9E4B9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708" t="3099" r="6152" b="9101"/>
            <a:stretch/>
          </p:blipFill>
          <p:spPr>
            <a:xfrm>
              <a:off x="3707756" y="512843"/>
              <a:ext cx="2362870" cy="232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34709" r="28365" b="-26"/>
          <a:stretch/>
        </p:blipFill>
        <p:spPr>
          <a:xfrm>
            <a:off x="-8627" y="0"/>
            <a:ext cx="9133577" cy="5564038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214809" y="5882640"/>
            <a:ext cx="3813067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Price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Katherine.Price@glasgow.ac.uk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71875"/>
            <a:ext cx="5516563" cy="1331913"/>
          </a:xfrm>
          <a:solidFill>
            <a:schemeClr val="accent1"/>
          </a:solidFill>
        </p:spPr>
        <p:txBody>
          <a:bodyPr lIns="273600" tIns="216000" rIns="36000" bIns="144000" anchor="t" anchorCtr="0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3000" dirty="0"/>
              <a:t>Using Popular Media as a </a:t>
            </a:r>
            <a:br>
              <a:rPr lang="en-GB" sz="3000" dirty="0"/>
            </a:br>
            <a:r>
              <a:rPr lang="en-GB" sz="3000" dirty="0"/>
              <a:t>Learning Resource to  </a:t>
            </a:r>
            <a:br>
              <a:rPr lang="en-GB" sz="3000" dirty="0"/>
            </a:br>
            <a:r>
              <a:rPr lang="en-GB" sz="3000" dirty="0"/>
              <a:t>Promote Independent Learning</a:t>
            </a:r>
            <a:r>
              <a:rPr lang="en-GB" sz="6000" dirty="0"/>
              <a:t/>
            </a:r>
            <a:br>
              <a:rPr lang="en-GB" sz="6000" dirty="0"/>
            </a:br>
            <a:endParaRPr lang="en-GB" sz="60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434146" y="281354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Lightning Talks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D35DCF20-156A-414E-9821-84034BB054A5}"/>
              </a:ext>
            </a:extLst>
          </p:cNvPr>
          <p:cNvSpPr txBox="1">
            <a:spLocks/>
          </p:cNvSpPr>
          <p:nvPr/>
        </p:nvSpPr>
        <p:spPr>
          <a:xfrm>
            <a:off x="9504577" y="4237831"/>
            <a:ext cx="2593730" cy="113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and Teaching Conference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Glasgow, 2018</a:t>
            </a:r>
          </a:p>
        </p:txBody>
      </p:sp>
    </p:spTree>
    <p:extLst>
      <p:ext uri="{BB962C8B-B14F-4D97-AF65-F5344CB8AC3E}">
        <p14:creationId xmlns:p14="http://schemas.microsoft.com/office/powerpoint/2010/main" val="1060644908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Leaf plus accent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843D"/>
      </a:accent1>
      <a:accent2>
        <a:srgbClr val="9ACEB2"/>
      </a:accent2>
      <a:accent3>
        <a:srgbClr val="9A3A06"/>
      </a:accent3>
      <a:accent4>
        <a:srgbClr val="CD9D83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68ABA308-AE57-A447-8E08-7B42CEDBF294}" vid="{75CD8893-F7FD-1B49-8089-CEB2F4D834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143</TotalTime>
  <Words>74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Cobalt plus accents</vt:lpstr>
      <vt:lpstr>Using Popular Media as a  Learning Resource to   Promote Independent Learning </vt:lpstr>
      <vt:lpstr>Independent Learning: Critical Investigation</vt:lpstr>
      <vt:lpstr>Locate Evaluate  Communicate Link </vt:lpstr>
      <vt:lpstr>Using Popular Media as a  Learning Resource to   Promote Independent Learning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</dc:title>
  <dc:creator>Andrew Struan</dc:creator>
  <cp:lastModifiedBy>Katherine Price</cp:lastModifiedBy>
  <cp:revision>18</cp:revision>
  <dcterms:created xsi:type="dcterms:W3CDTF">2018-03-07T11:42:44Z</dcterms:created>
  <dcterms:modified xsi:type="dcterms:W3CDTF">2018-03-27T12:34:03Z</dcterms:modified>
</cp:coreProperties>
</file>