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handoutMasterIdLst>
    <p:handoutMasterId r:id="rId23"/>
  </p:handoutMasterIdLst>
  <p:sldIdLst>
    <p:sldId id="270" r:id="rId2"/>
    <p:sldId id="379" r:id="rId3"/>
    <p:sldId id="378" r:id="rId4"/>
    <p:sldId id="396" r:id="rId5"/>
    <p:sldId id="384" r:id="rId6"/>
    <p:sldId id="390" r:id="rId7"/>
    <p:sldId id="409" r:id="rId8"/>
    <p:sldId id="397" r:id="rId9"/>
    <p:sldId id="402" r:id="rId10"/>
    <p:sldId id="398" r:id="rId11"/>
    <p:sldId id="403" r:id="rId12"/>
    <p:sldId id="399" r:id="rId13"/>
    <p:sldId id="407" r:id="rId14"/>
    <p:sldId id="404" r:id="rId15"/>
    <p:sldId id="405" r:id="rId16"/>
    <p:sldId id="400" r:id="rId17"/>
    <p:sldId id="406" r:id="rId18"/>
    <p:sldId id="408" r:id="rId19"/>
    <p:sldId id="394" r:id="rId20"/>
    <p:sldId id="303" r:id="rId21"/>
  </p:sldIdLst>
  <p:sldSz cx="9144000" cy="5143500" type="screen16x9"/>
  <p:notesSz cx="6669088" cy="9872663"/>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003865"/>
    <a:srgbClr val="00213B"/>
    <a:srgbClr val="284F76"/>
    <a:srgbClr val="003560"/>
    <a:srgbClr val="0067A7"/>
    <a:srgbClr val="3E474E"/>
    <a:srgbClr val="032952"/>
    <a:srgbClr val="394753"/>
    <a:srgbClr val="5B5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84543" autoAdjust="0"/>
  </p:normalViewPr>
  <p:slideViewPr>
    <p:cSldViewPr>
      <p:cViewPr varScale="1">
        <p:scale>
          <a:sx n="79" d="100"/>
          <a:sy n="79" d="100"/>
        </p:scale>
        <p:origin x="114"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0D3E580-9783-4BBE-9179-D47E0DB6764A}" type="datetimeFigureOut">
              <a:rPr lang="en-GB" smtClean="0"/>
              <a:t>06/07/2018</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60DA16F-34F7-4594-AA79-652E7ADC8483}" type="slidenum">
              <a:rPr lang="en-GB" smtClean="0"/>
              <a:t>‹#›</a:t>
            </a:fld>
            <a:endParaRPr lang="en-GB"/>
          </a:p>
        </p:txBody>
      </p:sp>
    </p:spTree>
    <p:extLst>
      <p:ext uri="{BB962C8B-B14F-4D97-AF65-F5344CB8AC3E}">
        <p14:creationId xmlns:p14="http://schemas.microsoft.com/office/powerpoint/2010/main" val="4183290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127433B5-D728-E146-B948-C37A5EC05FB8}" type="datetimeFigureOut">
              <a:rPr lang="en-US" smtClean="0"/>
              <a:t>7/6/2018</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2663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4" name="Title 1"/>
          <p:cNvSpPr>
            <a:spLocks noGrp="1"/>
          </p:cNvSpPr>
          <p:nvPr>
            <p:ph type="title"/>
          </p:nvPr>
        </p:nvSpPr>
        <p:spPr>
          <a:xfrm>
            <a:off x="539551" y="1203599"/>
            <a:ext cx="3744417" cy="504055"/>
          </a:xfrm>
          <a:prstGeom prst="rect">
            <a:avLst/>
          </a:prstGeom>
        </p:spPr>
        <p:txBody>
          <a:bodyPr/>
          <a:lstStyle>
            <a:lvl1pPr>
              <a:defRPr>
                <a:solidFill>
                  <a:srgbClr val="003560"/>
                </a:solidFill>
                <a:latin typeface="Arial" charset="0"/>
                <a:ea typeface="Arial" charset="0"/>
                <a:cs typeface="Arial" charset="0"/>
              </a:defRPr>
            </a:lvl1pPr>
          </a:lstStyle>
          <a:p>
            <a:endParaRPr lang="en-US" sz="2400" dirty="0"/>
          </a:p>
        </p:txBody>
      </p:sp>
      <p:sp>
        <p:nvSpPr>
          <p:cNvPr id="5" name="Content Placeholder 2"/>
          <p:cNvSpPr>
            <a:spLocks noGrp="1"/>
          </p:cNvSpPr>
          <p:nvPr>
            <p:ph idx="1" hasCustomPrompt="1"/>
          </p:nvPr>
        </p:nvSpPr>
        <p:spPr>
          <a:xfrm>
            <a:off x="539551" y="1851671"/>
            <a:ext cx="3744417" cy="3096343"/>
          </a:xfrm>
          <a:prstGeom prst="rect">
            <a:avLst/>
          </a:prstGeom>
        </p:spPr>
        <p:txBody>
          <a:bodyPr/>
          <a:lstStyle>
            <a:lvl1pPr>
              <a:defRPr sz="1600">
                <a:solidFill>
                  <a:srgbClr val="003560"/>
                </a:solidFill>
                <a:latin typeface="Arial" charset="0"/>
                <a:ea typeface="Arial" charset="0"/>
                <a:cs typeface="Arial" charset="0"/>
              </a:defRPr>
            </a:lvl1pPr>
          </a:lstStyle>
          <a:p>
            <a:r>
              <a:rPr lang="en-US" sz="1400" dirty="0"/>
              <a:t>Click to add text</a:t>
            </a:r>
          </a:p>
        </p:txBody>
      </p:sp>
    </p:spTree>
    <p:extLst>
      <p:ext uri="{BB962C8B-B14F-4D97-AF65-F5344CB8AC3E}">
        <p14:creationId xmlns:p14="http://schemas.microsoft.com/office/powerpoint/2010/main" val="1174781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Lst>
  <p:txStyles>
    <p:titleStyle>
      <a:lvl1pPr algn="l" rtl="0" eaLnBrk="1" fontAlgn="base" hangingPunct="1">
        <a:lnSpc>
          <a:spcPct val="90000"/>
        </a:lnSpc>
        <a:spcBef>
          <a:spcPct val="0"/>
        </a:spcBef>
        <a:spcAft>
          <a:spcPct val="0"/>
        </a:spcAft>
        <a:defRPr sz="2800" b="1" spc="-10">
          <a:solidFill>
            <a:srgbClr val="483F6A"/>
          </a:solidFill>
          <a:latin typeface="Times New Roman"/>
          <a:ea typeface="ヒラギノ角ゴ Pro W3" charset="0"/>
          <a:cs typeface="Times New Roman"/>
        </a:defRPr>
      </a:lvl1pPr>
      <a:lvl2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2pPr>
      <a:lvl3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3pPr>
      <a:lvl4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4pPr>
      <a:lvl5pPr algn="l" rtl="0" eaLnBrk="1" fontAlgn="base" hangingPunct="1">
        <a:lnSpc>
          <a:spcPct val="90000"/>
        </a:lnSpc>
        <a:spcBef>
          <a:spcPct val="0"/>
        </a:spcBef>
        <a:spcAft>
          <a:spcPct val="0"/>
        </a:spcAft>
        <a:defRPr sz="2800" b="1">
          <a:solidFill>
            <a:srgbClr val="483F6A"/>
          </a:solidFill>
          <a:latin typeface="Times New Roman" charset="0"/>
          <a:ea typeface="ヒラギノ角ゴ Pro W3" charset="0"/>
          <a:cs typeface="Times New Roman" pitchFamily="18" charset="0"/>
        </a:defRPr>
      </a:lvl5pPr>
      <a:lvl6pPr marL="4572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2800" b="1">
          <a:solidFill>
            <a:srgbClr val="00213B"/>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sz="1600">
          <a:solidFill>
            <a:srgbClr val="4F5961"/>
          </a:solidFill>
          <a:latin typeface="+mn-lt"/>
          <a:ea typeface="ヒラギノ角ゴ Pro W3" charset="0"/>
          <a:cs typeface="ヒラギノ角ゴ Pro W3" charset="0"/>
        </a:defRPr>
      </a:lvl1pPr>
      <a:lvl2pPr marL="457200" algn="l" rtl="0" eaLnBrk="1" fontAlgn="base" hangingPunct="1">
        <a:spcBef>
          <a:spcPct val="20000"/>
        </a:spcBef>
        <a:spcAft>
          <a:spcPct val="0"/>
        </a:spcAft>
        <a:defRPr sz="1200">
          <a:solidFill>
            <a:srgbClr val="00213B"/>
          </a:solidFill>
          <a:latin typeface="+mn-lt"/>
          <a:ea typeface="ヒラギノ角ゴ Pro W3" charset="0"/>
          <a:cs typeface="ＭＳ Ｐゴシック" charset="0"/>
        </a:defRPr>
      </a:lvl2pPr>
      <a:lvl3pPr marL="914400" algn="l" rtl="0" eaLnBrk="1" fontAlgn="base" hangingPunct="1">
        <a:spcBef>
          <a:spcPct val="20000"/>
        </a:spcBef>
        <a:spcAft>
          <a:spcPct val="0"/>
        </a:spcAft>
        <a:defRPr sz="1200" b="1">
          <a:solidFill>
            <a:srgbClr val="00213B"/>
          </a:solidFill>
          <a:latin typeface="+mn-lt"/>
          <a:ea typeface="ＭＳ Ｐゴシック" charset="0"/>
          <a:cs typeface="ＭＳ Ｐゴシック" charset="0"/>
        </a:defRPr>
      </a:lvl3pPr>
      <a:lvl4pPr marL="13716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4pPr>
      <a:lvl5pPr marL="1828800" algn="l" rtl="0" eaLnBrk="1" fontAlgn="base" hangingPunct="1">
        <a:spcBef>
          <a:spcPct val="20000"/>
        </a:spcBef>
        <a:spcAft>
          <a:spcPct val="0"/>
        </a:spcAft>
        <a:defRPr sz="1200">
          <a:solidFill>
            <a:srgbClr val="00213B"/>
          </a:solidFill>
          <a:latin typeface="+mn-lt"/>
          <a:ea typeface="ＭＳ Ｐゴシック" charset="0"/>
          <a:cs typeface="ＭＳ Ｐゴシック" charset="0"/>
        </a:defRPr>
      </a:lvl5pPr>
      <a:lvl6pPr marL="2514600" indent="-228600" algn="l" rtl="0" eaLnBrk="1" fontAlgn="base" hangingPunct="1">
        <a:spcBef>
          <a:spcPct val="20000"/>
        </a:spcBef>
        <a:spcAft>
          <a:spcPct val="0"/>
        </a:spcAft>
        <a:buChar char="»"/>
        <a:defRPr sz="1600">
          <a:solidFill>
            <a:srgbClr val="00213B"/>
          </a:solidFill>
          <a:latin typeface="+mn-lt"/>
          <a:ea typeface="+mn-ea"/>
        </a:defRPr>
      </a:lvl6pPr>
      <a:lvl7pPr marL="2971800" indent="-228600" algn="l" rtl="0" eaLnBrk="1" fontAlgn="base" hangingPunct="1">
        <a:spcBef>
          <a:spcPct val="20000"/>
        </a:spcBef>
        <a:spcAft>
          <a:spcPct val="0"/>
        </a:spcAft>
        <a:buChar char="»"/>
        <a:defRPr sz="1600">
          <a:solidFill>
            <a:srgbClr val="00213B"/>
          </a:solidFill>
          <a:latin typeface="+mn-lt"/>
          <a:ea typeface="+mn-ea"/>
        </a:defRPr>
      </a:lvl7pPr>
      <a:lvl8pPr marL="3429000" indent="-228600" algn="l" rtl="0" eaLnBrk="1" fontAlgn="base" hangingPunct="1">
        <a:spcBef>
          <a:spcPct val="20000"/>
        </a:spcBef>
        <a:spcAft>
          <a:spcPct val="0"/>
        </a:spcAft>
        <a:buChar char="»"/>
        <a:defRPr sz="1600">
          <a:solidFill>
            <a:srgbClr val="00213B"/>
          </a:solidFill>
          <a:latin typeface="+mn-lt"/>
          <a:ea typeface="+mn-ea"/>
        </a:defRPr>
      </a:lvl8pPr>
      <a:lvl9pPr marL="3886200" indent="-228600" algn="l" rtl="0" eaLnBrk="1" fontAlgn="base" hangingPunct="1">
        <a:spcBef>
          <a:spcPct val="20000"/>
        </a:spcBef>
        <a:spcAft>
          <a:spcPct val="0"/>
        </a:spcAft>
        <a:buChar char="»"/>
        <a:defRPr sz="1600">
          <a:solidFill>
            <a:srgbClr val="00213B"/>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la.ac.uk/myglasgow/leads/staff/telt/blended/showcas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sr.ithaka.org/wp-content/mig/reports/S-R_Interactive_Online_Learning_Campus_20140710.pdf"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www.forbes.com/sites/coursera/2012/11/07/how-online-courses-can-form-a-basis-for-on-campus-teaching/#6bc5ac2f2887"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title"/>
          </p:nvPr>
        </p:nvSpPr>
        <p:spPr>
          <a:xfrm>
            <a:off x="467546" y="1250950"/>
            <a:ext cx="5616622" cy="1824856"/>
          </a:xfrm>
          <a:prstGeom prst="rect">
            <a:avLst/>
          </a:prstGeom>
        </p:spPr>
        <p:txBody>
          <a:bodyPr/>
          <a:lstStyle/>
          <a:p>
            <a:pPr>
              <a:defRPr/>
            </a:pPr>
            <a:r>
              <a:rPr lang="en-GB" dirty="0" smtClean="0"/>
              <a:t>A blended course that includes a FutureLearn MOOC: Learner and teacher experiences</a:t>
            </a:r>
            <a:endParaRPr lang="en-US" dirty="0">
              <a:ea typeface="+mj-ea"/>
            </a:endParaRPr>
          </a:p>
        </p:txBody>
      </p:sp>
      <p:sp>
        <p:nvSpPr>
          <p:cNvPr id="6" name="Content Placeholder 2"/>
          <p:cNvSpPr>
            <a:spLocks noGrp="1"/>
          </p:cNvSpPr>
          <p:nvPr>
            <p:ph idx="4294967295"/>
          </p:nvPr>
        </p:nvSpPr>
        <p:spPr bwMode="auto">
          <a:xfrm>
            <a:off x="467546" y="2427734"/>
            <a:ext cx="5400675" cy="86404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indent="0"/>
            <a:r>
              <a:rPr lang="en-US" altLang="en-US" dirty="0">
                <a:latin typeface="Arial" pitchFamily="34" charset="0"/>
                <a:ea typeface="ヒラギノ角ゴ Pro W3" charset="-128"/>
                <a:cs typeface="Arial" pitchFamily="34" charset="0"/>
              </a:rPr>
              <a:t>Vicki H.M. </a:t>
            </a:r>
            <a:r>
              <a:rPr lang="en-US" altLang="en-US" dirty="0" smtClean="0">
                <a:latin typeface="Arial" pitchFamily="34" charset="0"/>
                <a:ea typeface="ヒラギノ角ゴ Pro W3" charset="-128"/>
                <a:cs typeface="Arial" pitchFamily="34" charset="0"/>
              </a:rPr>
              <a:t>Dale and Jeremy Singer</a:t>
            </a:r>
          </a:p>
          <a:p>
            <a:pPr marL="0" indent="0"/>
            <a:r>
              <a:rPr lang="en-US" altLang="en-US" dirty="0" smtClean="0">
                <a:latin typeface="Arial" pitchFamily="34" charset="0"/>
                <a:ea typeface="ヒラギノ角ゴ Pro W3" charset="-128"/>
                <a:cs typeface="Arial" pitchFamily="34" charset="0"/>
              </a:rPr>
              <a:t>FutureLearn Academic Network, 28 February 2018</a:t>
            </a:r>
            <a:endParaRPr lang="en-US" altLang="en-US" dirty="0">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587772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i="1" dirty="0" smtClean="0">
                <a:solidFill>
                  <a:schemeClr val="bg1"/>
                </a:solidFill>
              </a:rPr>
              <a:t>What learners valued most</a:t>
            </a:r>
            <a:endParaRPr lang="en-GB" i="1" dirty="0">
              <a:solidFill>
                <a:schemeClr val="bg1"/>
              </a:solidFill>
            </a:endParaRPr>
          </a:p>
        </p:txBody>
      </p:sp>
      <p:sp>
        <p:nvSpPr>
          <p:cNvPr id="2" name="TextBox 1"/>
          <p:cNvSpPr txBox="1"/>
          <p:nvPr/>
        </p:nvSpPr>
        <p:spPr>
          <a:xfrm>
            <a:off x="323528" y="1419622"/>
            <a:ext cx="5328592" cy="461665"/>
          </a:xfrm>
          <a:prstGeom prst="rect">
            <a:avLst/>
          </a:prstGeom>
          <a:noFill/>
        </p:spPr>
        <p:txBody>
          <a:bodyPr wrap="square" rtlCol="0">
            <a:spAutoFit/>
          </a:bodyPr>
          <a:lstStyle/>
          <a:p>
            <a:endParaRPr lang="en-GB" i="1" dirty="0"/>
          </a:p>
        </p:txBody>
      </p:sp>
      <p:sp>
        <p:nvSpPr>
          <p:cNvPr id="5" name="Rounded Rectangular Callout 4"/>
          <p:cNvSpPr/>
          <p:nvPr/>
        </p:nvSpPr>
        <p:spPr bwMode="auto">
          <a:xfrm>
            <a:off x="191199" y="1500709"/>
            <a:ext cx="4176464" cy="1800200"/>
          </a:xfrm>
          <a:prstGeom prst="wedgeRoundRectCallout">
            <a:avLst>
              <a:gd name="adj1" fmla="val -61268"/>
              <a:gd name="adj2" fmla="val 8538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i="1" dirty="0">
                <a:solidFill>
                  <a:schemeClr val="bg1"/>
                </a:solidFill>
              </a:rPr>
              <a:t>“The quizzes, videos, and exercises formed a very strong combination.    The reading provided greater detail on topics given in the lighter materials e.g. videos.     The discussions that sat alongside the materials were extremely useful.”</a:t>
            </a:r>
          </a:p>
        </p:txBody>
      </p:sp>
      <p:sp>
        <p:nvSpPr>
          <p:cNvPr id="8" name="Rounded Rectangular Callout 7"/>
          <p:cNvSpPr/>
          <p:nvPr/>
        </p:nvSpPr>
        <p:spPr bwMode="auto">
          <a:xfrm>
            <a:off x="5188014" y="1573768"/>
            <a:ext cx="3240360" cy="1433467"/>
          </a:xfrm>
          <a:prstGeom prst="wedgeRoundRectCallout">
            <a:avLst>
              <a:gd name="adj1" fmla="val 83132"/>
              <a:gd name="adj2" fmla="val 9076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i="1" dirty="0">
                <a:solidFill>
                  <a:schemeClr val="bg1"/>
                </a:solidFill>
              </a:rPr>
              <a:t>“When I got stuck at some of the exercises I had a look through the comments, and it turned out a few other people had similar problems.”</a:t>
            </a:r>
          </a:p>
        </p:txBody>
      </p:sp>
      <p:sp>
        <p:nvSpPr>
          <p:cNvPr id="6" name="Rounded Rectangular Callout 5"/>
          <p:cNvSpPr/>
          <p:nvPr/>
        </p:nvSpPr>
        <p:spPr bwMode="auto">
          <a:xfrm>
            <a:off x="2304655" y="3487616"/>
            <a:ext cx="6401905" cy="1440160"/>
          </a:xfrm>
          <a:prstGeom prst="wedgeRoundRectCallout">
            <a:avLst>
              <a:gd name="adj1" fmla="val 61521"/>
              <a:gd name="adj2" fmla="val 74512"/>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i="1" dirty="0">
                <a:solidFill>
                  <a:schemeClr val="bg1"/>
                </a:solidFill>
              </a:rPr>
              <a:t>“For people with no functional programming experience it is useful to have online training (you can re-read, google stuff), while if done in classroom might not be able to go at the pace of the lecture.   This is particularly good at the beginning of a new study area, when you have no base and foundation for it already.”</a:t>
            </a:r>
          </a:p>
        </p:txBody>
      </p:sp>
      <p:sp>
        <p:nvSpPr>
          <p:cNvPr id="9" name="TextBox 8"/>
          <p:cNvSpPr txBox="1"/>
          <p:nvPr/>
        </p:nvSpPr>
        <p:spPr>
          <a:xfrm>
            <a:off x="4863978" y="1142204"/>
            <a:ext cx="3888432" cy="369332"/>
          </a:xfrm>
          <a:prstGeom prst="rect">
            <a:avLst/>
          </a:prstGeom>
          <a:noFill/>
        </p:spPr>
        <p:txBody>
          <a:bodyPr wrap="square" rtlCol="0">
            <a:spAutoFit/>
          </a:bodyPr>
          <a:lstStyle/>
          <a:p>
            <a:pPr algn="ctr"/>
            <a:r>
              <a:rPr lang="en-GB" sz="1800" dirty="0" smtClean="0"/>
              <a:t>Benefit of massive cohort</a:t>
            </a:r>
            <a:endParaRPr lang="en-GB" sz="1800" dirty="0"/>
          </a:p>
        </p:txBody>
      </p:sp>
      <p:sp>
        <p:nvSpPr>
          <p:cNvPr id="10" name="TextBox 9"/>
          <p:cNvSpPr txBox="1"/>
          <p:nvPr/>
        </p:nvSpPr>
        <p:spPr>
          <a:xfrm>
            <a:off x="360439" y="1077850"/>
            <a:ext cx="3888432" cy="369332"/>
          </a:xfrm>
          <a:prstGeom prst="rect">
            <a:avLst/>
          </a:prstGeom>
          <a:noFill/>
        </p:spPr>
        <p:txBody>
          <a:bodyPr wrap="square" rtlCol="0">
            <a:spAutoFit/>
          </a:bodyPr>
          <a:lstStyle/>
          <a:p>
            <a:pPr algn="ctr"/>
            <a:r>
              <a:rPr lang="en-GB" sz="1800" dirty="0" smtClean="0"/>
              <a:t>Combination of learning activities</a:t>
            </a:r>
            <a:endParaRPr lang="en-GB" sz="1800" dirty="0"/>
          </a:p>
        </p:txBody>
      </p:sp>
      <p:sp>
        <p:nvSpPr>
          <p:cNvPr id="11" name="TextBox 10"/>
          <p:cNvSpPr txBox="1"/>
          <p:nvPr/>
        </p:nvSpPr>
        <p:spPr>
          <a:xfrm>
            <a:off x="515736" y="4309620"/>
            <a:ext cx="1827512" cy="646331"/>
          </a:xfrm>
          <a:prstGeom prst="rect">
            <a:avLst/>
          </a:prstGeom>
          <a:noFill/>
        </p:spPr>
        <p:txBody>
          <a:bodyPr wrap="square" rtlCol="0">
            <a:spAutoFit/>
          </a:bodyPr>
          <a:lstStyle/>
          <a:p>
            <a:pPr algn="ctr"/>
            <a:r>
              <a:rPr lang="en-GB" sz="1800" dirty="0" smtClean="0"/>
              <a:t>Flexibility (pace of new material)</a:t>
            </a:r>
            <a:endParaRPr lang="en-GB" sz="1800" dirty="0"/>
          </a:p>
        </p:txBody>
      </p:sp>
    </p:spTree>
    <p:extLst>
      <p:ext uri="{BB962C8B-B14F-4D97-AF65-F5344CB8AC3E}">
        <p14:creationId xmlns:p14="http://schemas.microsoft.com/office/powerpoint/2010/main" val="158784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What learners valued least</a:t>
            </a:r>
            <a:endParaRPr lang="en-GB" dirty="0">
              <a:solidFill>
                <a:schemeClr val="bg1"/>
              </a:solidFill>
            </a:endParaRPr>
          </a:p>
        </p:txBody>
      </p:sp>
      <p:sp>
        <p:nvSpPr>
          <p:cNvPr id="2" name="Rounded Rectangular Callout 1"/>
          <p:cNvSpPr/>
          <p:nvPr/>
        </p:nvSpPr>
        <p:spPr bwMode="auto">
          <a:xfrm>
            <a:off x="341784" y="1768996"/>
            <a:ext cx="5256584" cy="1008112"/>
          </a:xfrm>
          <a:prstGeom prst="wedgeRoundRectCallout">
            <a:avLst>
              <a:gd name="adj1" fmla="val -59071"/>
              <a:gd name="adj2" fmla="val 78026"/>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i="1" dirty="0" smtClean="0">
                <a:solidFill>
                  <a:schemeClr val="bg1"/>
                </a:solidFill>
              </a:rPr>
              <a:t>“… non-mandatory </a:t>
            </a:r>
            <a:r>
              <a:rPr lang="en-GB" sz="1800" i="1" dirty="0">
                <a:solidFill>
                  <a:schemeClr val="bg1"/>
                </a:solidFill>
              </a:rPr>
              <a:t>face-to-face sessions made me feel less inclined to attend (and more likely to miss out on useful learning / understanding).”</a:t>
            </a:r>
          </a:p>
        </p:txBody>
      </p:sp>
      <p:sp>
        <p:nvSpPr>
          <p:cNvPr id="4" name="Rounded Rectangular Callout 3"/>
          <p:cNvSpPr/>
          <p:nvPr/>
        </p:nvSpPr>
        <p:spPr bwMode="auto">
          <a:xfrm>
            <a:off x="6156176" y="1923677"/>
            <a:ext cx="2736304" cy="2802599"/>
          </a:xfrm>
          <a:prstGeom prst="wedgeRoundRectCallout">
            <a:avLst>
              <a:gd name="adj1" fmla="val 68456"/>
              <a:gd name="adj2" fmla="val 7787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i="1" dirty="0">
                <a:solidFill>
                  <a:schemeClr val="bg1"/>
                </a:solidFill>
              </a:rPr>
              <a:t>“Explaining a difficult concept using a video or text is not as good as explaining it in class, where you can ask questions right away when it's still fresh in mind and face-to-face explanations are clearer as well.”</a:t>
            </a:r>
          </a:p>
        </p:txBody>
      </p:sp>
      <p:sp>
        <p:nvSpPr>
          <p:cNvPr id="6" name="TextBox 5"/>
          <p:cNvSpPr txBox="1"/>
          <p:nvPr/>
        </p:nvSpPr>
        <p:spPr>
          <a:xfrm>
            <a:off x="395536" y="1280277"/>
            <a:ext cx="4752528" cy="369332"/>
          </a:xfrm>
          <a:prstGeom prst="rect">
            <a:avLst/>
          </a:prstGeom>
          <a:noFill/>
        </p:spPr>
        <p:txBody>
          <a:bodyPr wrap="square" rtlCol="0">
            <a:spAutoFit/>
          </a:bodyPr>
          <a:lstStyle/>
          <a:p>
            <a:pPr algn="ctr"/>
            <a:r>
              <a:rPr lang="en-GB" sz="1800" dirty="0" smtClean="0"/>
              <a:t>Reduced motivation to attend face-to-face</a:t>
            </a:r>
            <a:endParaRPr lang="en-GB" sz="1800" dirty="0"/>
          </a:p>
        </p:txBody>
      </p:sp>
      <p:sp>
        <p:nvSpPr>
          <p:cNvPr id="8" name="TextBox 7"/>
          <p:cNvSpPr txBox="1"/>
          <p:nvPr/>
        </p:nvSpPr>
        <p:spPr>
          <a:xfrm>
            <a:off x="6012160" y="1205339"/>
            <a:ext cx="3024336" cy="646331"/>
          </a:xfrm>
          <a:prstGeom prst="rect">
            <a:avLst/>
          </a:prstGeom>
          <a:noFill/>
        </p:spPr>
        <p:txBody>
          <a:bodyPr wrap="square" rtlCol="0">
            <a:spAutoFit/>
          </a:bodyPr>
          <a:lstStyle/>
          <a:p>
            <a:pPr algn="ctr"/>
            <a:r>
              <a:rPr lang="en-GB" sz="1800" dirty="0" smtClean="0"/>
              <a:t>Getting to grips with difficult concepts online</a:t>
            </a:r>
            <a:endParaRPr lang="en-GB" sz="1800" dirty="0"/>
          </a:p>
        </p:txBody>
      </p:sp>
      <p:sp>
        <p:nvSpPr>
          <p:cNvPr id="9" name="TextBox 8"/>
          <p:cNvSpPr txBox="1"/>
          <p:nvPr/>
        </p:nvSpPr>
        <p:spPr>
          <a:xfrm>
            <a:off x="395536" y="3291830"/>
            <a:ext cx="4752528" cy="369332"/>
          </a:xfrm>
          <a:prstGeom prst="rect">
            <a:avLst/>
          </a:prstGeom>
          <a:noFill/>
        </p:spPr>
        <p:txBody>
          <a:bodyPr wrap="square" rtlCol="0">
            <a:spAutoFit/>
          </a:bodyPr>
          <a:lstStyle/>
          <a:p>
            <a:pPr algn="ctr"/>
            <a:r>
              <a:rPr lang="en-GB" sz="1800" dirty="0" smtClean="0"/>
              <a:t>Lack of practical labs</a:t>
            </a:r>
            <a:endParaRPr lang="en-GB" sz="1800" dirty="0"/>
          </a:p>
        </p:txBody>
      </p:sp>
      <p:sp>
        <p:nvSpPr>
          <p:cNvPr id="5" name="Rounded Rectangular Callout 4"/>
          <p:cNvSpPr/>
          <p:nvPr/>
        </p:nvSpPr>
        <p:spPr bwMode="auto">
          <a:xfrm>
            <a:off x="413379" y="3661162"/>
            <a:ext cx="4940832" cy="1065115"/>
          </a:xfrm>
          <a:prstGeom prst="wedgeRoundRectCallout">
            <a:avLst>
              <a:gd name="adj1" fmla="val -68300"/>
              <a:gd name="adj2" fmla="val 5852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800" i="1" dirty="0">
                <a:solidFill>
                  <a:schemeClr val="bg1"/>
                </a:solidFill>
              </a:rPr>
              <a:t>“No labs.  I feel like there should be like all upper case, like NO LABS … there definitely should be labs.”</a:t>
            </a:r>
          </a:p>
        </p:txBody>
      </p:sp>
    </p:spTree>
    <p:extLst>
      <p:ext uri="{BB962C8B-B14F-4D97-AF65-F5344CB8AC3E}">
        <p14:creationId xmlns:p14="http://schemas.microsoft.com/office/powerpoint/2010/main" val="2789552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40083"/>
            <a:ext cx="7344000" cy="400110"/>
          </a:xfrm>
          <a:prstGeom prst="rect">
            <a:avLst/>
          </a:prstGeom>
          <a:solidFill>
            <a:srgbClr val="003865"/>
          </a:solidFill>
          <a:ln>
            <a:noFill/>
          </a:ln>
        </p:spPr>
        <p:txBody>
          <a:bodyPr wrap="square" rtlCol="0" anchor="ctr">
            <a:spAutoFit/>
          </a:bodyPr>
          <a:lstStyle/>
          <a:p>
            <a:pPr algn="r"/>
            <a:r>
              <a:rPr lang="en-GB" sz="2000" dirty="0" smtClean="0">
                <a:solidFill>
                  <a:schemeClr val="bg1"/>
                </a:solidFill>
              </a:rPr>
              <a:t>How did the MOOC prepare learners for the rest of the course?</a:t>
            </a:r>
            <a:endParaRPr lang="en-GB" sz="2000" dirty="0">
              <a:solidFill>
                <a:schemeClr val="bg1"/>
              </a:solidFill>
            </a:endParaRPr>
          </a:p>
        </p:txBody>
      </p:sp>
      <p:pic>
        <p:nvPicPr>
          <p:cNvPr id="2" name="Picture 1"/>
          <p:cNvPicPr>
            <a:picLocks noChangeAspect="1"/>
          </p:cNvPicPr>
          <p:nvPr/>
        </p:nvPicPr>
        <p:blipFill>
          <a:blip r:embed="rId3"/>
          <a:stretch>
            <a:fillRect/>
          </a:stretch>
        </p:blipFill>
        <p:spPr>
          <a:xfrm>
            <a:off x="2123728" y="1059582"/>
            <a:ext cx="6360690" cy="3819623"/>
          </a:xfrm>
          <a:prstGeom prst="rect">
            <a:avLst/>
          </a:prstGeom>
        </p:spPr>
      </p:pic>
    </p:spTree>
    <p:extLst>
      <p:ext uri="{BB962C8B-B14F-4D97-AF65-F5344CB8AC3E}">
        <p14:creationId xmlns:p14="http://schemas.microsoft.com/office/powerpoint/2010/main" val="2889318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40083"/>
            <a:ext cx="7344000" cy="400110"/>
          </a:xfrm>
          <a:prstGeom prst="rect">
            <a:avLst/>
          </a:prstGeom>
          <a:solidFill>
            <a:srgbClr val="003865"/>
          </a:solidFill>
          <a:ln>
            <a:noFill/>
          </a:ln>
        </p:spPr>
        <p:txBody>
          <a:bodyPr wrap="square" rtlCol="0" anchor="ctr">
            <a:spAutoFit/>
          </a:bodyPr>
          <a:lstStyle/>
          <a:p>
            <a:pPr algn="r"/>
            <a:r>
              <a:rPr lang="en-GB" sz="2000" dirty="0" smtClean="0">
                <a:solidFill>
                  <a:schemeClr val="bg1"/>
                </a:solidFill>
              </a:rPr>
              <a:t>How did the MOOC prepare learners for the rest of the course?</a:t>
            </a:r>
            <a:endParaRPr lang="en-GB" sz="2000" dirty="0">
              <a:solidFill>
                <a:schemeClr val="bg1"/>
              </a:solidFill>
            </a:endParaRPr>
          </a:p>
        </p:txBody>
      </p:sp>
      <p:sp>
        <p:nvSpPr>
          <p:cNvPr id="4" name="Rounded Rectangular Callout 3"/>
          <p:cNvSpPr/>
          <p:nvPr/>
        </p:nvSpPr>
        <p:spPr bwMode="auto">
          <a:xfrm>
            <a:off x="611560" y="2001372"/>
            <a:ext cx="6264696" cy="2664296"/>
          </a:xfrm>
          <a:prstGeom prst="wedgeRoundRectCallout">
            <a:avLst>
              <a:gd name="adj1" fmla="val 96462"/>
              <a:gd name="adj2" fmla="val 60975"/>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GB" sz="1600" i="1" dirty="0">
                <a:solidFill>
                  <a:schemeClr val="bg1"/>
                </a:solidFill>
              </a:rPr>
              <a:t>“Well, it’s very difficult for the assessed exercise in the sense that…at least for me I was faced with new stuff there because otherwise you’d made them really simple examples, like we have some optional exercises and that’s all easy.  When you go into assessed exercise you’re actually faced with I/O and everything.  So basically you, kind of, need some sort of experience with that sort of stuff beforehand and I don’t think MOOC really prepared us in any way for that or not really properly at least.”</a:t>
            </a:r>
          </a:p>
        </p:txBody>
      </p:sp>
      <p:sp>
        <p:nvSpPr>
          <p:cNvPr id="6" name="TextBox 5"/>
          <p:cNvSpPr txBox="1"/>
          <p:nvPr/>
        </p:nvSpPr>
        <p:spPr>
          <a:xfrm>
            <a:off x="340382" y="1262542"/>
            <a:ext cx="6552728" cy="646331"/>
          </a:xfrm>
          <a:prstGeom prst="rect">
            <a:avLst/>
          </a:prstGeom>
          <a:noFill/>
        </p:spPr>
        <p:txBody>
          <a:bodyPr wrap="square" rtlCol="0">
            <a:spAutoFit/>
          </a:bodyPr>
          <a:lstStyle/>
          <a:p>
            <a:pPr algn="ctr"/>
            <a:r>
              <a:rPr lang="en-GB" sz="1800" dirty="0" smtClean="0"/>
              <a:t>Difficult transition from small practice exercises to long-form programming for assessment</a:t>
            </a:r>
            <a:endParaRPr lang="en-GB" sz="1800" dirty="0"/>
          </a:p>
        </p:txBody>
      </p:sp>
    </p:spTree>
    <p:extLst>
      <p:ext uri="{BB962C8B-B14F-4D97-AF65-F5344CB8AC3E}">
        <p14:creationId xmlns:p14="http://schemas.microsoft.com/office/powerpoint/2010/main" val="3099722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Staff experiences</a:t>
            </a:r>
            <a:endParaRPr lang="en-GB" dirty="0">
              <a:solidFill>
                <a:schemeClr val="bg1"/>
              </a:solidFill>
            </a:endParaRPr>
          </a:p>
        </p:txBody>
      </p:sp>
      <p:sp>
        <p:nvSpPr>
          <p:cNvPr id="5" name="Content Placeholder 2"/>
          <p:cNvSpPr>
            <a:spLocks noGrp="1"/>
          </p:cNvSpPr>
          <p:nvPr>
            <p:ph idx="4294967295"/>
          </p:nvPr>
        </p:nvSpPr>
        <p:spPr>
          <a:xfrm>
            <a:off x="755576" y="1280277"/>
            <a:ext cx="7200800" cy="3523721"/>
          </a:xfrm>
          <a:prstGeom prst="rect">
            <a:avLst/>
          </a:prstGeom>
        </p:spPr>
        <p:txBody>
          <a:bodyPr/>
          <a:lstStyle/>
          <a:p>
            <a:pPr marL="0" indent="0"/>
            <a:r>
              <a:rPr lang="en-GB" sz="2000" dirty="0" smtClean="0"/>
              <a:t>Benefits</a:t>
            </a:r>
          </a:p>
          <a:p>
            <a:pPr marL="400050" lvl="1" indent="-285750">
              <a:buFont typeface="Arial" panose="020B0604020202020204" pitchFamily="34" charset="0"/>
              <a:buChar char="•"/>
            </a:pPr>
            <a:r>
              <a:rPr lang="en-GB" sz="1600" dirty="0" smtClean="0"/>
              <a:t>More managed learning and teaching process (front-loaded so less fire-fighting)</a:t>
            </a:r>
          </a:p>
          <a:p>
            <a:pPr marL="400050" lvl="1" indent="-285750">
              <a:buFont typeface="Arial" panose="020B0604020202020204" pitchFamily="34" charset="0"/>
              <a:buChar char="•"/>
            </a:pPr>
            <a:r>
              <a:rPr lang="en-GB" sz="1600" dirty="0" smtClean="0"/>
              <a:t>Flexibility for learners</a:t>
            </a:r>
          </a:p>
          <a:p>
            <a:pPr marL="400050" lvl="1" indent="-285750">
              <a:buFont typeface="Arial" panose="020B0604020202020204" pitchFamily="34" charset="0"/>
              <a:buChar char="•"/>
            </a:pPr>
            <a:r>
              <a:rPr lang="en-GB" sz="1600" dirty="0" smtClean="0"/>
              <a:t>Enjoyed experience of e-moderating</a:t>
            </a:r>
          </a:p>
          <a:p>
            <a:pPr marL="400050" lvl="1" indent="-285750">
              <a:buFont typeface="Arial" panose="020B0604020202020204" pitchFamily="34" charset="0"/>
              <a:buChar char="•"/>
            </a:pPr>
            <a:r>
              <a:rPr lang="en-GB" sz="1600" dirty="0" smtClean="0"/>
              <a:t>Able to monitor learner experience in real-time and make changes as course was running</a:t>
            </a:r>
          </a:p>
          <a:p>
            <a:pPr marL="0" indent="0"/>
            <a:endParaRPr lang="en-GB" sz="2000" dirty="0"/>
          </a:p>
          <a:p>
            <a:pPr marL="0" indent="0"/>
            <a:r>
              <a:rPr lang="en-GB" sz="2000" dirty="0" smtClean="0"/>
              <a:t>Challenges</a:t>
            </a:r>
            <a:endParaRPr lang="en-GB" sz="2000" dirty="0"/>
          </a:p>
          <a:p>
            <a:pPr marL="400050" lvl="1" indent="-285750">
              <a:buFont typeface="Arial" panose="020B0604020202020204" pitchFamily="34" charset="0"/>
              <a:buChar char="•"/>
            </a:pPr>
            <a:r>
              <a:rPr lang="en-GB" sz="1600" dirty="0" smtClean="0"/>
              <a:t>Time / deadlines (didn’t allow time for beta-testing)</a:t>
            </a:r>
          </a:p>
          <a:p>
            <a:pPr marL="400050" lvl="1" indent="-285750">
              <a:buFont typeface="Arial" panose="020B0604020202020204" pitchFamily="34" charset="0"/>
              <a:buChar char="•"/>
            </a:pPr>
            <a:r>
              <a:rPr lang="en-GB" sz="1600" dirty="0" smtClean="0"/>
              <a:t>Students had to use TWO platforms; difficult if they ‘lost’ FutureLearn login details</a:t>
            </a:r>
          </a:p>
          <a:p>
            <a:pPr marL="400050" lvl="1" indent="-285750">
              <a:buFont typeface="Arial" panose="020B0604020202020204" pitchFamily="34" charset="0"/>
              <a:buChar char="•"/>
            </a:pPr>
            <a:r>
              <a:rPr lang="en-GB" sz="1600" dirty="0" smtClean="0"/>
              <a:t>Not all students came to face-to-face drop-in sessions</a:t>
            </a:r>
            <a:endParaRPr lang="en-GB" sz="1600" dirty="0"/>
          </a:p>
          <a:p>
            <a:pPr marL="0" indent="0"/>
            <a:endParaRPr lang="en-GB" sz="2000" dirty="0" smtClean="0"/>
          </a:p>
        </p:txBody>
      </p:sp>
    </p:spTree>
    <p:extLst>
      <p:ext uri="{BB962C8B-B14F-4D97-AF65-F5344CB8AC3E}">
        <p14:creationId xmlns:p14="http://schemas.microsoft.com/office/powerpoint/2010/main" val="1785118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Staff experiences</a:t>
            </a:r>
            <a:endParaRPr lang="en-GB" dirty="0">
              <a:solidFill>
                <a:schemeClr val="bg1"/>
              </a:solidFill>
            </a:endParaRPr>
          </a:p>
        </p:txBody>
      </p:sp>
      <p:sp>
        <p:nvSpPr>
          <p:cNvPr id="5" name="Content Placeholder 2"/>
          <p:cNvSpPr>
            <a:spLocks noGrp="1"/>
          </p:cNvSpPr>
          <p:nvPr>
            <p:ph idx="4294967295"/>
          </p:nvPr>
        </p:nvSpPr>
        <p:spPr>
          <a:xfrm>
            <a:off x="755576" y="1208269"/>
            <a:ext cx="7920880" cy="3523721"/>
          </a:xfrm>
          <a:prstGeom prst="rect">
            <a:avLst/>
          </a:prstGeom>
        </p:spPr>
        <p:txBody>
          <a:bodyPr/>
          <a:lstStyle/>
          <a:p>
            <a:pPr marL="0" indent="0"/>
            <a:r>
              <a:rPr lang="en-GB" sz="2000" dirty="0" smtClean="0"/>
              <a:t>Enablers</a:t>
            </a:r>
          </a:p>
          <a:p>
            <a:pPr marL="400050" lvl="1" indent="-285750">
              <a:buFont typeface="Arial" panose="020B0604020202020204" pitchFamily="34" charset="0"/>
              <a:buChar char="•"/>
            </a:pPr>
            <a:r>
              <a:rPr lang="en-GB" sz="1600" dirty="0" smtClean="0"/>
              <a:t>LEADS media team (videos); LEADS </a:t>
            </a:r>
            <a:r>
              <a:rPr lang="en-GB" sz="1600" dirty="0"/>
              <a:t>curriculum architect </a:t>
            </a:r>
            <a:r>
              <a:rPr lang="en-GB" sz="1600" dirty="0" smtClean="0"/>
              <a:t>(project </a:t>
            </a:r>
            <a:r>
              <a:rPr lang="en-GB" sz="1600" dirty="0"/>
              <a:t>management and learning </a:t>
            </a:r>
            <a:r>
              <a:rPr lang="en-GB" sz="1600" dirty="0" smtClean="0"/>
              <a:t>design); IT developer</a:t>
            </a:r>
          </a:p>
          <a:p>
            <a:pPr marL="400050" lvl="1" indent="-285750">
              <a:buFont typeface="Arial" panose="020B0604020202020204" pitchFamily="34" charset="0"/>
              <a:buChar char="•"/>
            </a:pPr>
            <a:r>
              <a:rPr lang="en-GB" sz="1600" dirty="0" smtClean="0"/>
              <a:t>FutureLearn willing to add functionality e.g. colour-coded syntax</a:t>
            </a:r>
          </a:p>
          <a:p>
            <a:pPr marL="400050" lvl="1" indent="-285750">
              <a:buFont typeface="Arial" panose="020B0604020202020204" pitchFamily="34" charset="0"/>
              <a:buChar char="•"/>
            </a:pPr>
            <a:r>
              <a:rPr lang="en-GB" sz="1600" dirty="0" smtClean="0"/>
              <a:t>PhD students who helped to deliver course</a:t>
            </a:r>
          </a:p>
          <a:p>
            <a:pPr marL="0" indent="0"/>
            <a:endParaRPr lang="en-GB" sz="2000" dirty="0"/>
          </a:p>
          <a:p>
            <a:pPr marL="0" indent="0"/>
            <a:r>
              <a:rPr lang="en-GB" sz="2000" dirty="0" smtClean="0"/>
              <a:t>Impact on academic practice</a:t>
            </a:r>
            <a:endParaRPr lang="en-GB" sz="2000" dirty="0"/>
          </a:p>
          <a:p>
            <a:pPr marL="400050" lvl="1" indent="-285750">
              <a:buFont typeface="Arial" panose="020B0604020202020204" pitchFamily="34" charset="0"/>
              <a:buChar char="•"/>
            </a:pPr>
            <a:r>
              <a:rPr lang="en-GB" sz="1600" dirty="0"/>
              <a:t>Developed confidence in chunking different types of </a:t>
            </a:r>
            <a:r>
              <a:rPr lang="en-GB" sz="1600" dirty="0" smtClean="0"/>
              <a:t>content for online engagement</a:t>
            </a:r>
          </a:p>
          <a:p>
            <a:pPr marL="400050" lvl="1" indent="-285750">
              <a:buFont typeface="Arial" panose="020B0604020202020204" pitchFamily="34" charset="0"/>
              <a:buChar char="•"/>
            </a:pPr>
            <a:r>
              <a:rPr lang="en-GB" sz="1600" dirty="0" smtClean="0"/>
              <a:t>Moved from a teacher-centred to student-centred approach to teaching; confidence to make lectures more interactive </a:t>
            </a:r>
          </a:p>
          <a:p>
            <a:pPr marL="400050" lvl="1" indent="-285750">
              <a:buFont typeface="Arial" panose="020B0604020202020204" pitchFamily="34" charset="0"/>
              <a:buChar char="•"/>
            </a:pPr>
            <a:r>
              <a:rPr lang="en-GB" sz="1600" dirty="0" smtClean="0"/>
              <a:t>College now has an online and blended learning talking group</a:t>
            </a:r>
          </a:p>
          <a:p>
            <a:pPr marL="400050" lvl="1" indent="-285750">
              <a:buFont typeface="Arial" panose="020B0604020202020204" pitchFamily="34" charset="0"/>
              <a:buChar char="•"/>
            </a:pPr>
            <a:r>
              <a:rPr lang="en-GB" sz="1600" dirty="0" smtClean="0"/>
              <a:t>BUT, has not impacted on colleagues’ appetite to extend online offerings</a:t>
            </a:r>
          </a:p>
          <a:p>
            <a:pPr marL="400050" lvl="1" indent="-285750">
              <a:buFont typeface="Arial" panose="020B0604020202020204" pitchFamily="34" charset="0"/>
              <a:buChar char="•"/>
            </a:pPr>
            <a:endParaRPr lang="en-GB" sz="1600" dirty="0"/>
          </a:p>
          <a:p>
            <a:pPr marL="0" indent="0"/>
            <a:endParaRPr lang="en-GB" sz="2000" dirty="0" smtClean="0"/>
          </a:p>
        </p:txBody>
      </p:sp>
    </p:spTree>
    <p:extLst>
      <p:ext uri="{BB962C8B-B14F-4D97-AF65-F5344CB8AC3E}">
        <p14:creationId xmlns:p14="http://schemas.microsoft.com/office/powerpoint/2010/main" val="2677048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40083"/>
            <a:ext cx="7344000" cy="400110"/>
          </a:xfrm>
          <a:prstGeom prst="rect">
            <a:avLst/>
          </a:prstGeom>
          <a:solidFill>
            <a:srgbClr val="003865"/>
          </a:solidFill>
          <a:ln>
            <a:noFill/>
          </a:ln>
        </p:spPr>
        <p:txBody>
          <a:bodyPr wrap="square" rtlCol="0" anchor="ctr">
            <a:spAutoFit/>
          </a:bodyPr>
          <a:lstStyle/>
          <a:p>
            <a:pPr algn="r"/>
            <a:r>
              <a:rPr lang="en-GB" sz="2000" dirty="0" smtClean="0">
                <a:solidFill>
                  <a:schemeClr val="bg1"/>
                </a:solidFill>
              </a:rPr>
              <a:t>How should the blended course be modified for future?</a:t>
            </a:r>
            <a:endParaRPr lang="en-GB" sz="2000" dirty="0">
              <a:solidFill>
                <a:schemeClr val="bg1"/>
              </a:solidFill>
            </a:endParaRPr>
          </a:p>
        </p:txBody>
      </p:sp>
      <p:sp>
        <p:nvSpPr>
          <p:cNvPr id="4" name="Content Placeholder 2"/>
          <p:cNvSpPr>
            <a:spLocks noGrp="1"/>
          </p:cNvSpPr>
          <p:nvPr>
            <p:ph idx="4294967295"/>
          </p:nvPr>
        </p:nvSpPr>
        <p:spPr>
          <a:xfrm>
            <a:off x="755576" y="1280277"/>
            <a:ext cx="7200800" cy="3523721"/>
          </a:xfrm>
          <a:prstGeom prst="rect">
            <a:avLst/>
          </a:prstGeom>
        </p:spPr>
        <p:txBody>
          <a:bodyPr/>
          <a:lstStyle/>
          <a:p>
            <a:pPr marL="0" indent="0"/>
            <a:r>
              <a:rPr lang="en-GB" sz="2400" dirty="0" smtClean="0"/>
              <a:t>Changes made in response to learner experience research</a:t>
            </a:r>
          </a:p>
          <a:p>
            <a:pPr marL="400050" lvl="1" indent="-285750">
              <a:buFont typeface="Arial" panose="020B0604020202020204" pitchFamily="34" charset="0"/>
              <a:buChar char="•"/>
            </a:pPr>
            <a:r>
              <a:rPr lang="en-GB" sz="1800" dirty="0" smtClean="0"/>
              <a:t>More explicit signposting to additional sources of support including face-to-face drop-in sessions</a:t>
            </a:r>
          </a:p>
          <a:p>
            <a:pPr marL="400050" lvl="1" indent="-285750">
              <a:buFont typeface="Arial" panose="020B0604020202020204" pitchFamily="34" charset="0"/>
              <a:buChar char="•"/>
            </a:pPr>
            <a:r>
              <a:rPr lang="en-GB" sz="1800" dirty="0" smtClean="0"/>
              <a:t>Bridge the ‘jump’ between MOOC and Glasgow components; gradually increase level of difficulty</a:t>
            </a:r>
          </a:p>
          <a:p>
            <a:pPr marL="400050" lvl="1" indent="-285750">
              <a:buFont typeface="Arial" panose="020B0604020202020204" pitchFamily="34" charset="0"/>
              <a:buChar char="•"/>
            </a:pPr>
            <a:r>
              <a:rPr lang="en-GB" sz="1800" dirty="0" smtClean="0"/>
              <a:t>Continue to support students in Glasgow component through ongoing evaluation and addition of learning resources</a:t>
            </a:r>
          </a:p>
          <a:p>
            <a:pPr marL="400050" lvl="1" indent="-285750">
              <a:buFont typeface="Arial" panose="020B0604020202020204" pitchFamily="34" charset="0"/>
              <a:buChar char="•"/>
            </a:pPr>
            <a:r>
              <a:rPr lang="en-GB" sz="1800" dirty="0" smtClean="0"/>
              <a:t>May convert second Glasgow component into an Advanced MOOC</a:t>
            </a:r>
            <a:endParaRPr lang="en-GB" sz="2400" dirty="0" smtClean="0"/>
          </a:p>
        </p:txBody>
      </p:sp>
    </p:spTree>
    <p:extLst>
      <p:ext uri="{BB962C8B-B14F-4D97-AF65-F5344CB8AC3E}">
        <p14:creationId xmlns:p14="http://schemas.microsoft.com/office/powerpoint/2010/main" val="3516163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Staff experiences</a:t>
            </a:r>
            <a:endParaRPr lang="en-GB" dirty="0">
              <a:solidFill>
                <a:schemeClr val="bg1"/>
              </a:solidFill>
            </a:endParaRPr>
          </a:p>
        </p:txBody>
      </p:sp>
      <p:sp>
        <p:nvSpPr>
          <p:cNvPr id="5" name="Content Placeholder 2"/>
          <p:cNvSpPr>
            <a:spLocks noGrp="1"/>
          </p:cNvSpPr>
          <p:nvPr>
            <p:ph idx="4294967295"/>
          </p:nvPr>
        </p:nvSpPr>
        <p:spPr>
          <a:xfrm>
            <a:off x="755576" y="1280277"/>
            <a:ext cx="7416824" cy="3523721"/>
          </a:xfrm>
          <a:prstGeom prst="rect">
            <a:avLst/>
          </a:prstGeom>
        </p:spPr>
        <p:txBody>
          <a:bodyPr/>
          <a:lstStyle/>
          <a:p>
            <a:pPr marL="0" indent="0"/>
            <a:r>
              <a:rPr lang="en-GB" sz="2000" dirty="0" smtClean="0"/>
              <a:t>Advice to other educators</a:t>
            </a:r>
            <a:endParaRPr lang="en-GB" dirty="0" smtClean="0"/>
          </a:p>
          <a:p>
            <a:pPr marL="400050" lvl="1" indent="-285750">
              <a:buFont typeface="Arial" panose="020B0604020202020204" pitchFamily="34" charset="0"/>
              <a:buChar char="•"/>
            </a:pPr>
            <a:r>
              <a:rPr lang="en-GB" sz="1600" dirty="0" smtClean="0"/>
              <a:t>Take or review other online courses</a:t>
            </a:r>
          </a:p>
          <a:p>
            <a:pPr marL="400050" lvl="1" indent="-285750">
              <a:buFont typeface="Arial" panose="020B0604020202020204" pitchFamily="34" charset="0"/>
              <a:buChar char="•"/>
            </a:pPr>
            <a:r>
              <a:rPr lang="en-GB" sz="1600" dirty="0" smtClean="0"/>
              <a:t>Allow time for design, development and beta-testing</a:t>
            </a:r>
          </a:p>
          <a:p>
            <a:pPr marL="400050" lvl="1" indent="-285750">
              <a:buFont typeface="Arial" panose="020B0604020202020204" pitchFamily="34" charset="0"/>
              <a:buChar char="•"/>
            </a:pPr>
            <a:r>
              <a:rPr lang="en-GB" sz="1600" dirty="0" smtClean="0"/>
              <a:t>Make full use of university support services available </a:t>
            </a:r>
          </a:p>
          <a:p>
            <a:pPr marL="400050" lvl="1" indent="-285750">
              <a:buFont typeface="Arial" panose="020B0604020202020204" pitchFamily="34" charset="0"/>
              <a:buChar char="•"/>
            </a:pPr>
            <a:r>
              <a:rPr lang="en-GB" sz="1600" dirty="0"/>
              <a:t>Use whatever material you can to write up Discipline-Specific scholarship </a:t>
            </a:r>
            <a:r>
              <a:rPr lang="en-GB" sz="1600" dirty="0" smtClean="0"/>
              <a:t>papers, e.g</a:t>
            </a:r>
            <a:r>
              <a:rPr lang="en-GB" sz="1600" dirty="0"/>
              <a:t>. </a:t>
            </a:r>
            <a:r>
              <a:rPr lang="en-GB" sz="1600" dirty="0" smtClean="0"/>
              <a:t>Trends </a:t>
            </a:r>
            <a:r>
              <a:rPr lang="en-GB" sz="1600" dirty="0"/>
              <a:t>in Functional Programming in Education 2017 </a:t>
            </a:r>
            <a:r>
              <a:rPr lang="en-GB" sz="1600" dirty="0" smtClean="0"/>
              <a:t>conference</a:t>
            </a:r>
          </a:p>
          <a:p>
            <a:pPr marL="0" indent="0"/>
            <a:endParaRPr lang="en-GB" sz="2000" dirty="0"/>
          </a:p>
          <a:p>
            <a:pPr marL="0" indent="0"/>
            <a:r>
              <a:rPr lang="en-GB" sz="2000" dirty="0" smtClean="0"/>
              <a:t>Advice to institution</a:t>
            </a:r>
            <a:endParaRPr lang="en-GB" sz="2000" dirty="0"/>
          </a:p>
          <a:p>
            <a:pPr marL="400050" lvl="1" indent="-285750">
              <a:buFont typeface="Arial" panose="020B0604020202020204" pitchFamily="34" charset="0"/>
              <a:buChar char="•"/>
            </a:pPr>
            <a:r>
              <a:rPr lang="en-GB" sz="1600" dirty="0" smtClean="0"/>
              <a:t>Continue to offer opportunities for blended/online educators to share experiences across disciplines and different L&amp;T initiatives</a:t>
            </a:r>
          </a:p>
          <a:p>
            <a:pPr marL="400050" lvl="1" indent="-285750">
              <a:buFont typeface="Arial" panose="020B0604020202020204" pitchFamily="34" charset="0"/>
              <a:buChar char="•"/>
            </a:pPr>
            <a:r>
              <a:rPr lang="en-GB" sz="1600" dirty="0" smtClean="0"/>
              <a:t>BOLD showcase:</a:t>
            </a:r>
            <a:br>
              <a:rPr lang="en-GB" sz="1600" dirty="0" smtClean="0"/>
            </a:br>
            <a:r>
              <a:rPr lang="en-GB" sz="1600" dirty="0" smtClean="0">
                <a:hlinkClick r:id="rId3"/>
              </a:rPr>
              <a:t>www.gla.ac.uk/myglasgow/leads/staff/telt/blended/showcase/</a:t>
            </a:r>
            <a:endParaRPr lang="en-GB" sz="1600" dirty="0" smtClean="0"/>
          </a:p>
          <a:p>
            <a:pPr marL="400050" lvl="1" indent="-285750">
              <a:buFont typeface="Arial" panose="020B0604020202020204" pitchFamily="34" charset="0"/>
              <a:buChar char="•"/>
            </a:pPr>
            <a:endParaRPr lang="en-GB" sz="1600" dirty="0" smtClean="0"/>
          </a:p>
          <a:p>
            <a:pPr marL="400050" lvl="1" indent="-285750">
              <a:buFont typeface="Arial" panose="020B0604020202020204" pitchFamily="34" charset="0"/>
              <a:buChar char="•"/>
            </a:pPr>
            <a:endParaRPr lang="en-GB" dirty="0"/>
          </a:p>
          <a:p>
            <a:pPr marL="0" indent="0"/>
            <a:endParaRPr lang="en-GB" dirty="0" smtClean="0"/>
          </a:p>
        </p:txBody>
      </p:sp>
    </p:spTree>
    <p:extLst>
      <p:ext uri="{BB962C8B-B14F-4D97-AF65-F5344CB8AC3E}">
        <p14:creationId xmlns:p14="http://schemas.microsoft.com/office/powerpoint/2010/main" val="917547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References and further reading</a:t>
            </a:r>
            <a:endParaRPr lang="en-GB" dirty="0">
              <a:solidFill>
                <a:schemeClr val="bg1"/>
              </a:solidFill>
            </a:endParaRPr>
          </a:p>
        </p:txBody>
      </p:sp>
      <p:sp>
        <p:nvSpPr>
          <p:cNvPr id="5" name="Content Placeholder 2"/>
          <p:cNvSpPr>
            <a:spLocks noGrp="1"/>
          </p:cNvSpPr>
          <p:nvPr>
            <p:ph idx="4294967295"/>
          </p:nvPr>
        </p:nvSpPr>
        <p:spPr>
          <a:xfrm>
            <a:off x="395536" y="1280277"/>
            <a:ext cx="8136904" cy="3523721"/>
          </a:xfrm>
          <a:prstGeom prst="rect">
            <a:avLst/>
          </a:prstGeom>
        </p:spPr>
        <p:txBody>
          <a:bodyPr/>
          <a:lstStyle/>
          <a:p>
            <a:r>
              <a:rPr lang="en-GB" sz="1300" dirty="0" err="1"/>
              <a:t>Bruff</a:t>
            </a:r>
            <a:r>
              <a:rPr lang="en-GB" sz="1300" dirty="0"/>
              <a:t>, D. O., Fisher, D. H., McEwen, K. E., &amp; Smith, B. E. (2013). Wrapping a MOOC: Student perceptions of an experiment in blended learning. </a:t>
            </a:r>
            <a:r>
              <a:rPr lang="en-GB" sz="1300" i="1" dirty="0"/>
              <a:t>Journal of Online Learning and Teaching, 9</a:t>
            </a:r>
            <a:r>
              <a:rPr lang="en-GB" sz="1300" dirty="0"/>
              <a:t>(2), 187. </a:t>
            </a:r>
          </a:p>
          <a:p>
            <a:r>
              <a:rPr lang="en-GB" sz="1300" dirty="0" err="1" smtClean="0"/>
              <a:t>Firmin</a:t>
            </a:r>
            <a:r>
              <a:rPr lang="en-GB" sz="1300" dirty="0"/>
              <a:t>, R., </a:t>
            </a:r>
            <a:r>
              <a:rPr lang="en-GB" sz="1300" dirty="0" err="1"/>
              <a:t>Schiorring</a:t>
            </a:r>
            <a:r>
              <a:rPr lang="en-GB" sz="1300" dirty="0"/>
              <a:t>, E., </a:t>
            </a:r>
            <a:r>
              <a:rPr lang="en-GB" sz="1300" dirty="0" err="1"/>
              <a:t>Whitmer</a:t>
            </a:r>
            <a:r>
              <a:rPr lang="en-GB" sz="1300" dirty="0"/>
              <a:t>, J., Willett, T., Collins, E. D., &amp; </a:t>
            </a:r>
            <a:r>
              <a:rPr lang="en-GB" sz="1300" dirty="0" err="1"/>
              <a:t>Sujitparapitaya</a:t>
            </a:r>
            <a:r>
              <a:rPr lang="en-GB" sz="1300" dirty="0"/>
              <a:t>, S. (2014). Case study: using MOOCs for conventional college coursework. </a:t>
            </a:r>
            <a:r>
              <a:rPr lang="en-GB" sz="1300" i="1" dirty="0"/>
              <a:t>Distance Education, 35</a:t>
            </a:r>
            <a:r>
              <a:rPr lang="en-GB" sz="1300" dirty="0"/>
              <a:t>(2), 178-201. doi:10.1080/01587919.2014.917707</a:t>
            </a:r>
          </a:p>
          <a:p>
            <a:r>
              <a:rPr lang="en-GB" sz="1300" dirty="0" smtClean="0"/>
              <a:t>Griffiths</a:t>
            </a:r>
            <a:r>
              <a:rPr lang="en-GB" sz="1300" dirty="0"/>
              <a:t>, R., </a:t>
            </a:r>
            <a:r>
              <a:rPr lang="en-GB" sz="1300" dirty="0" err="1"/>
              <a:t>Chingos</a:t>
            </a:r>
            <a:r>
              <a:rPr lang="en-GB" sz="1300" dirty="0"/>
              <a:t>, M., </a:t>
            </a:r>
            <a:r>
              <a:rPr lang="en-GB" sz="1300" dirty="0" err="1"/>
              <a:t>Mulhern</a:t>
            </a:r>
            <a:r>
              <a:rPr lang="en-GB" sz="1300" dirty="0"/>
              <a:t>, C., &amp; Spies, R. (2014). Interactive online learning on campus: Testing MOOCs and other platforms in hybrid formats in the University System of Maryland.   Retrieved from </a:t>
            </a:r>
            <a:r>
              <a:rPr lang="en-GB" sz="1300" u="sng" dirty="0">
                <a:hlinkClick r:id="rId3"/>
              </a:rPr>
              <a:t>http://www.sr.ithaka.org/wp-content/mig/reports/S-R_Interactive_Online_Learning_Campus_20140710.pdf</a:t>
            </a:r>
            <a:endParaRPr lang="en-GB" sz="1300" dirty="0"/>
          </a:p>
          <a:p>
            <a:r>
              <a:rPr lang="en-GB" sz="1300" dirty="0" err="1"/>
              <a:t>Holotescu</a:t>
            </a:r>
            <a:r>
              <a:rPr lang="en-GB" sz="1300" dirty="0"/>
              <a:t>, C., </a:t>
            </a:r>
            <a:r>
              <a:rPr lang="en-GB" sz="1300" dirty="0" err="1"/>
              <a:t>Grosseck</a:t>
            </a:r>
            <a:r>
              <a:rPr lang="en-GB" sz="1300" dirty="0"/>
              <a:t>, G., </a:t>
            </a:r>
            <a:r>
              <a:rPr lang="en-GB" sz="1300" dirty="0" err="1"/>
              <a:t>Cretu</a:t>
            </a:r>
            <a:r>
              <a:rPr lang="en-GB" sz="1300" dirty="0"/>
              <a:t>, V., &amp; </a:t>
            </a:r>
            <a:r>
              <a:rPr lang="en-GB" sz="1300" dirty="0" err="1"/>
              <a:t>Naaji</a:t>
            </a:r>
            <a:r>
              <a:rPr lang="en-GB" sz="1300" dirty="0"/>
              <a:t>, A. (2014). </a:t>
            </a:r>
            <a:r>
              <a:rPr lang="en-GB" sz="1300" i="1" dirty="0"/>
              <a:t>Integrating MOOCs in blended courses.</a:t>
            </a:r>
            <a:r>
              <a:rPr lang="en-GB" sz="1300" dirty="0"/>
              <a:t> Paper presented at the </a:t>
            </a:r>
            <a:r>
              <a:rPr lang="en-GB" sz="1300" dirty="0" err="1"/>
              <a:t>The</a:t>
            </a:r>
            <a:r>
              <a:rPr lang="en-GB" sz="1300" dirty="0"/>
              <a:t> International Scientific Conference eLearning and Software for Education.</a:t>
            </a:r>
          </a:p>
          <a:p>
            <a:r>
              <a:rPr lang="en-GB" sz="1300" dirty="0"/>
              <a:t>Israel, M. J. (2015). Effectiveness of integrating MOOCs in traditional classrooms for undergraduate students. </a:t>
            </a:r>
            <a:r>
              <a:rPr lang="en-GB" sz="1300" i="1" dirty="0"/>
              <a:t>International Review of Research in Open and Distance Learning, 16</a:t>
            </a:r>
            <a:r>
              <a:rPr lang="en-GB" sz="1300" dirty="0"/>
              <a:t>(5), 102-118. doi:10.19173/irrodl.v16i5.2222</a:t>
            </a:r>
          </a:p>
          <a:p>
            <a:r>
              <a:rPr lang="en-GB" sz="1300" dirty="0" err="1" smtClean="0"/>
              <a:t>Koller</a:t>
            </a:r>
            <a:r>
              <a:rPr lang="en-GB" sz="1300" dirty="0"/>
              <a:t>, D. (2012). How online courses can form a basis for on-campus teaching [blog post].   Retrieved from </a:t>
            </a:r>
            <a:r>
              <a:rPr lang="en-GB" sz="1300" u="sng" dirty="0">
                <a:hlinkClick r:id="rId4"/>
              </a:rPr>
              <a:t>https://www.forbes.com/sites/coursera/2012/11/07/how-online-courses-can-form-a-basis-for-on-campus-teaching/#6bc5ac2f2887</a:t>
            </a:r>
            <a:endParaRPr lang="en-GB" sz="1300" dirty="0"/>
          </a:p>
          <a:p>
            <a:r>
              <a:rPr lang="en-GB" sz="1300" dirty="0" err="1" smtClean="0"/>
              <a:t>Swinnerton</a:t>
            </a:r>
            <a:r>
              <a:rPr lang="en-GB" sz="1300" dirty="0"/>
              <a:t>, B. J., Morris, N. P., Hotchkiss, S., &amp; Pickering, J. D. (2016). The integration of an anatomy massive open online course (MOOC) into a medical anatomy curriculum. </a:t>
            </a:r>
            <a:r>
              <a:rPr lang="en-GB" sz="1300" i="1" dirty="0"/>
              <a:t>Anatomical Sciences Education</a:t>
            </a:r>
            <a:r>
              <a:rPr lang="en-GB" sz="1300" dirty="0"/>
              <a:t>, n/a-n/a. doi:10.1002/ase.1625</a:t>
            </a:r>
          </a:p>
          <a:p>
            <a:pPr marL="0" indent="0"/>
            <a:endParaRPr lang="en-GB" sz="1300" dirty="0" smtClean="0"/>
          </a:p>
        </p:txBody>
      </p:sp>
    </p:spTree>
    <p:extLst>
      <p:ext uri="{BB962C8B-B14F-4D97-AF65-F5344CB8AC3E}">
        <p14:creationId xmlns:p14="http://schemas.microsoft.com/office/powerpoint/2010/main" val="3181482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bwMode="auto">
          <a:xfrm>
            <a:off x="564874" y="1203599"/>
            <a:ext cx="371909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a:spLocks noGrp="1"/>
          </p:cNvSpPr>
          <p:nvPr>
            <p:ph type="title"/>
          </p:nvPr>
        </p:nvSpPr>
        <p:spPr>
          <a:xfrm>
            <a:off x="539551" y="1203599"/>
            <a:ext cx="3744417" cy="504055"/>
          </a:xfrm>
          <a:prstGeom prst="rect">
            <a:avLst/>
          </a:prstGeom>
        </p:spPr>
        <p:txBody>
          <a:bodyPr/>
          <a:lstStyle/>
          <a:p>
            <a:r>
              <a:rPr lang="en-US" sz="2000" dirty="0"/>
              <a:t>Acknowledgements</a:t>
            </a:r>
          </a:p>
        </p:txBody>
      </p:sp>
      <p:sp>
        <p:nvSpPr>
          <p:cNvPr id="14" name="Content Placeholder 2"/>
          <p:cNvSpPr>
            <a:spLocks noGrp="1"/>
          </p:cNvSpPr>
          <p:nvPr>
            <p:ph idx="4294967295"/>
          </p:nvPr>
        </p:nvSpPr>
        <p:spPr>
          <a:xfrm>
            <a:off x="755576" y="1851671"/>
            <a:ext cx="3528392" cy="3096343"/>
          </a:xfrm>
          <a:prstGeom prst="rect">
            <a:avLst/>
          </a:prstGeom>
        </p:spPr>
        <p:txBody>
          <a:bodyPr/>
          <a:lstStyle/>
          <a:p>
            <a:r>
              <a:rPr lang="en-GB" sz="1800" dirty="0" smtClean="0"/>
              <a:t>Funding:</a:t>
            </a:r>
          </a:p>
          <a:p>
            <a:r>
              <a:rPr lang="en-GB" sz="1800" dirty="0" err="1" smtClean="0"/>
              <a:t>UofG</a:t>
            </a:r>
            <a:r>
              <a:rPr lang="en-GB" sz="1800" dirty="0" smtClean="0"/>
              <a:t> BOLD project (development)</a:t>
            </a:r>
          </a:p>
          <a:p>
            <a:r>
              <a:rPr lang="en-GB" sz="1800" dirty="0" smtClean="0"/>
              <a:t>QAA Scotland-funded Enhancement Themes and </a:t>
            </a:r>
            <a:r>
              <a:rPr lang="en-GB" sz="1800" dirty="0" err="1" smtClean="0"/>
              <a:t>UofG</a:t>
            </a:r>
            <a:r>
              <a:rPr lang="en-GB" sz="1800" dirty="0" smtClean="0"/>
              <a:t> LTDF project (evaluation)</a:t>
            </a:r>
            <a:endParaRPr lang="en-GB" sz="1800" dirty="0"/>
          </a:p>
          <a:p>
            <a:pPr marL="0" indent="0"/>
            <a:endParaRPr lang="en-GB" sz="1800" dirty="0" smtClean="0"/>
          </a:p>
          <a:p>
            <a:pPr marL="0" indent="0"/>
            <a:r>
              <a:rPr lang="en-GB" sz="1800" dirty="0" smtClean="0"/>
              <a:t>Study </a:t>
            </a:r>
            <a:r>
              <a:rPr lang="en-GB" sz="1800" dirty="0"/>
              <a:t>participants from the University of </a:t>
            </a:r>
            <a:r>
              <a:rPr lang="en-GB" sz="1800" dirty="0" smtClean="0"/>
              <a:t>Glasgow</a:t>
            </a:r>
            <a:endParaRPr lang="en-US" sz="1800" dirty="0"/>
          </a:p>
        </p:txBody>
      </p:sp>
    </p:spTree>
    <p:extLst>
      <p:ext uri="{BB962C8B-B14F-4D97-AF65-F5344CB8AC3E}">
        <p14:creationId xmlns:p14="http://schemas.microsoft.com/office/powerpoint/2010/main" val="18876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bwMode="auto">
          <a:xfrm>
            <a:off x="564874" y="1203599"/>
            <a:ext cx="6455398" cy="2952327"/>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a:spLocks noGrp="1"/>
          </p:cNvSpPr>
          <p:nvPr>
            <p:ph type="title"/>
          </p:nvPr>
        </p:nvSpPr>
        <p:spPr>
          <a:xfrm>
            <a:off x="539551" y="1203599"/>
            <a:ext cx="3744417" cy="504055"/>
          </a:xfrm>
          <a:prstGeom prst="rect">
            <a:avLst/>
          </a:prstGeom>
        </p:spPr>
        <p:txBody>
          <a:bodyPr/>
          <a:lstStyle/>
          <a:p>
            <a:r>
              <a:rPr lang="en-US" sz="2000" dirty="0"/>
              <a:t>Definition of blended learning</a:t>
            </a:r>
          </a:p>
        </p:txBody>
      </p:sp>
      <p:sp>
        <p:nvSpPr>
          <p:cNvPr id="14" name="Content Placeholder 2"/>
          <p:cNvSpPr>
            <a:spLocks noGrp="1"/>
          </p:cNvSpPr>
          <p:nvPr>
            <p:ph idx="4294967295"/>
          </p:nvPr>
        </p:nvSpPr>
        <p:spPr>
          <a:xfrm>
            <a:off x="755576" y="1851671"/>
            <a:ext cx="6120680" cy="2232247"/>
          </a:xfrm>
          <a:prstGeom prst="rect">
            <a:avLst/>
          </a:prstGeom>
        </p:spPr>
        <p:txBody>
          <a:bodyPr/>
          <a:lstStyle/>
          <a:p>
            <a:pPr marL="0" indent="0"/>
            <a:r>
              <a:rPr lang="en-US" sz="1800" dirty="0"/>
              <a:t>“</a:t>
            </a:r>
            <a:r>
              <a:rPr lang="en-GB" sz="1800" dirty="0"/>
              <a:t>At its simplest, blended learning is the </a:t>
            </a:r>
            <a:r>
              <a:rPr lang="en-GB" sz="1800" b="1" dirty="0"/>
              <a:t>thoughtful integration of classroom face-to-face learning experiences with online learning experiences </a:t>
            </a:r>
            <a:r>
              <a:rPr lang="en-GB" sz="1800" dirty="0"/>
              <a:t>… The real test of blended learning is the effective integration of the two main components (face-to-face and Internet technology) such that we are not just adding on to the existing dominant approach or method.”</a:t>
            </a:r>
          </a:p>
          <a:p>
            <a:pPr algn="r"/>
            <a:r>
              <a:rPr lang="en-GB" sz="1400" dirty="0"/>
              <a:t>(Garrison &amp; </a:t>
            </a:r>
            <a:r>
              <a:rPr lang="en-GB" sz="1400" dirty="0" err="1"/>
              <a:t>Kanuka</a:t>
            </a:r>
            <a:r>
              <a:rPr lang="en-GB" sz="1400" dirty="0"/>
              <a:t>, 2004, p96-7)</a:t>
            </a:r>
          </a:p>
          <a:p>
            <a:endParaRPr lang="en-US" sz="1800" dirty="0"/>
          </a:p>
        </p:txBody>
      </p:sp>
    </p:spTree>
    <p:extLst>
      <p:ext uri="{BB962C8B-B14F-4D97-AF65-F5344CB8AC3E}">
        <p14:creationId xmlns:p14="http://schemas.microsoft.com/office/powerpoint/2010/main" val="62007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Group 5"/>
          <p:cNvGrpSpPr/>
          <p:nvPr/>
        </p:nvGrpSpPr>
        <p:grpSpPr>
          <a:xfrm>
            <a:off x="3851920" y="4371950"/>
            <a:ext cx="5581579" cy="704797"/>
            <a:chOff x="3851920" y="4371950"/>
            <a:chExt cx="5581579" cy="704797"/>
          </a:xfrm>
        </p:grpSpPr>
        <p:pic>
          <p:nvPicPr>
            <p:cNvPr id="7" name="Picture 6"/>
            <p:cNvPicPr>
              <a:picLocks noChangeAspect="1"/>
            </p:cNvPicPr>
            <p:nvPr/>
          </p:nvPicPr>
          <p:blipFill>
            <a:blip r:embed="rId3"/>
            <a:stretch>
              <a:fillRect/>
            </a:stretch>
          </p:blipFill>
          <p:spPr>
            <a:xfrm>
              <a:off x="3872447" y="4426272"/>
              <a:ext cx="201600" cy="201600"/>
            </a:xfrm>
            <a:prstGeom prst="rect">
              <a:avLst/>
            </a:prstGeom>
          </p:spPr>
        </p:pic>
        <p:pic>
          <p:nvPicPr>
            <p:cNvPr id="9" name="Picture 8"/>
            <p:cNvPicPr>
              <a:picLocks noChangeAspect="1"/>
            </p:cNvPicPr>
            <p:nvPr/>
          </p:nvPicPr>
          <p:blipFill>
            <a:blip r:embed="rId4"/>
            <a:stretch>
              <a:fillRect/>
            </a:stretch>
          </p:blipFill>
          <p:spPr>
            <a:xfrm>
              <a:off x="3851920" y="4786583"/>
              <a:ext cx="242653" cy="201600"/>
            </a:xfrm>
            <a:prstGeom prst="rect">
              <a:avLst/>
            </a:prstGeom>
          </p:spPr>
        </p:pic>
        <p:sp>
          <p:nvSpPr>
            <p:cNvPr id="11" name="TextBox 10"/>
            <p:cNvSpPr txBox="1"/>
            <p:nvPr/>
          </p:nvSpPr>
          <p:spPr>
            <a:xfrm>
              <a:off x="4003974" y="4371950"/>
              <a:ext cx="1680647" cy="1938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a:solidFill>
                    <a:schemeClr val="bg1"/>
                  </a:solidFill>
                  <a:latin typeface="+mn-lt"/>
                  <a:cs typeface="Helvetica"/>
                </a:rPr>
                <a:t>glasgowuniversity</a:t>
              </a:r>
              <a:endParaRPr lang="en-US" sz="1200" b="1" dirty="0">
                <a:solidFill>
                  <a:schemeClr val="bg1"/>
                </a:solidFill>
                <a:latin typeface="+mn-lt"/>
                <a:cs typeface="Helvetica"/>
              </a:endParaRPr>
            </a:p>
          </p:txBody>
        </p:sp>
        <p:sp>
          <p:nvSpPr>
            <p:cNvPr id="12" name="TextBox 11"/>
            <p:cNvSpPr txBox="1"/>
            <p:nvPr/>
          </p:nvSpPr>
          <p:spPr>
            <a:xfrm>
              <a:off x="4010741" y="4711982"/>
              <a:ext cx="1409756" cy="276999"/>
            </a:xfrm>
            <a:prstGeom prst="rect">
              <a:avLst/>
            </a:prstGeom>
            <a:noFill/>
          </p:spPr>
          <p:txBody>
            <a:bodyPr wrap="square" rtlCol="0">
              <a:spAutoFit/>
            </a:bodyPr>
            <a:lstStyle/>
            <a:p>
              <a:r>
                <a:rPr lang="en-US" sz="1200" dirty="0">
                  <a:solidFill>
                    <a:schemeClr val="bg1"/>
                  </a:solidFill>
                  <a:latin typeface="+mn-lt"/>
                  <a:cs typeface="Helvetica"/>
                </a:rPr>
                <a:t>@</a:t>
              </a:r>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3" name="Picture 12"/>
            <p:cNvPicPr>
              <a:picLocks noChangeAspect="1"/>
            </p:cNvPicPr>
            <p:nvPr/>
          </p:nvPicPr>
          <p:blipFill>
            <a:blip r:embed="rId5"/>
            <a:stretch>
              <a:fillRect/>
            </a:stretch>
          </p:blipFill>
          <p:spPr>
            <a:xfrm>
              <a:off x="5511414" y="4426272"/>
              <a:ext cx="201600" cy="201600"/>
            </a:xfrm>
            <a:prstGeom prst="rect">
              <a:avLst/>
            </a:prstGeom>
          </p:spPr>
        </p:pic>
        <p:sp>
          <p:nvSpPr>
            <p:cNvPr id="14" name="TextBox 13"/>
            <p:cNvSpPr txBox="1"/>
            <p:nvPr/>
          </p:nvSpPr>
          <p:spPr>
            <a:xfrm>
              <a:off x="5713014" y="4371950"/>
              <a:ext cx="1387068" cy="155122"/>
            </a:xfrm>
            <a:prstGeom prst="rect">
              <a:avLst/>
            </a:prstGeom>
            <a:noFill/>
          </p:spPr>
          <p:txBody>
            <a:bodyPr wrap="square" rtlCol="0">
              <a:spAutoFit/>
            </a:bodyPr>
            <a:lstStyle/>
            <a:p>
              <a:r>
                <a:rPr lang="en-US" sz="1200" b="1" dirty="0">
                  <a:solidFill>
                    <a:schemeClr val="bg1"/>
                  </a:solidFill>
                  <a:latin typeface="+mn-lt"/>
                  <a:cs typeface="Helvetica"/>
                </a:rPr>
                <a:t>@</a:t>
              </a:r>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5" name="Picture 3" descr="C:\Users\am384c\Desktop\v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1297" y="4773817"/>
              <a:ext cx="201600" cy="20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C:\Users\am384c\Desktop\snapcha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8959" y="4766302"/>
              <a:ext cx="201600" cy="2016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5987273" y="4711982"/>
              <a:ext cx="1387068" cy="155120"/>
            </a:xfrm>
            <a:prstGeom prst="rect">
              <a:avLst/>
            </a:prstGeom>
            <a:noFill/>
          </p:spPr>
          <p:txBody>
            <a:bodyPr wrap="square" rtlCol="0">
              <a:spAutoFit/>
            </a:bodyPr>
            <a:lstStyle/>
            <a:p>
              <a:r>
                <a:rPr lang="en-US" sz="1200" b="1" dirty="0" err="1">
                  <a:solidFill>
                    <a:schemeClr val="bg1"/>
                  </a:solidFill>
                  <a:latin typeface="+mn-lt"/>
                  <a:cs typeface="Helvetica"/>
                </a:rPr>
                <a:t>UofGlasgow</a:t>
              </a:r>
              <a:endParaRPr lang="en-US" sz="1200" b="1" dirty="0">
                <a:solidFill>
                  <a:schemeClr val="bg1"/>
                </a:solidFill>
                <a:latin typeface="+mn-lt"/>
                <a:cs typeface="Helvetica"/>
              </a:endParaRPr>
            </a:p>
          </p:txBody>
        </p:sp>
        <p:pic>
          <p:nvPicPr>
            <p:cNvPr id="18" name="Shape 150"/>
            <p:cNvPicPr preferRelativeResize="0">
              <a:picLocks noChangeAspect="1"/>
            </p:cNvPicPr>
            <p:nvPr/>
          </p:nvPicPr>
          <p:blipFill>
            <a:blip r:embed="rId8">
              <a:alphaModFix/>
            </a:blip>
            <a:stretch>
              <a:fillRect/>
            </a:stretch>
          </p:blipFill>
          <p:spPr>
            <a:xfrm>
              <a:off x="8257071" y="4612346"/>
              <a:ext cx="201600" cy="201600"/>
            </a:xfrm>
            <a:prstGeom prst="rect">
              <a:avLst/>
            </a:prstGeom>
            <a:noFill/>
            <a:ln>
              <a:noFill/>
            </a:ln>
          </p:spPr>
        </p:pic>
        <p:pic>
          <p:nvPicPr>
            <p:cNvPr id="19" name="Picture 18"/>
            <p:cNvPicPr>
              <a:picLocks noChangeAspect="1"/>
            </p:cNvPicPr>
            <p:nvPr/>
          </p:nvPicPr>
          <p:blipFill>
            <a:blip r:embed="rId9"/>
            <a:stretch>
              <a:fillRect/>
            </a:stretch>
          </p:blipFill>
          <p:spPr>
            <a:xfrm>
              <a:off x="7960820" y="4612346"/>
              <a:ext cx="201599" cy="201600"/>
            </a:xfrm>
            <a:prstGeom prst="rect">
              <a:avLst/>
            </a:prstGeom>
          </p:spPr>
        </p:pic>
        <p:pic>
          <p:nvPicPr>
            <p:cNvPr id="20" name="Picture 19"/>
            <p:cNvPicPr>
              <a:picLocks noChangeAspect="1"/>
            </p:cNvPicPr>
            <p:nvPr/>
          </p:nvPicPr>
          <p:blipFill rotWithShape="1">
            <a:blip r:embed="rId10"/>
            <a:srcRect l="2659" t="2922" r="3142" b="3299"/>
            <a:stretch/>
          </p:blipFill>
          <p:spPr>
            <a:xfrm>
              <a:off x="7685424" y="4614252"/>
              <a:ext cx="207067" cy="201600"/>
            </a:xfrm>
            <a:prstGeom prst="rect">
              <a:avLst/>
            </a:prstGeom>
          </p:spPr>
        </p:pic>
        <p:pic>
          <p:nvPicPr>
            <p:cNvPr id="21" name="Picture 20"/>
            <p:cNvPicPr>
              <a:picLocks noChangeAspect="1"/>
            </p:cNvPicPr>
            <p:nvPr/>
          </p:nvPicPr>
          <p:blipFill>
            <a:blip r:embed="rId11"/>
            <a:stretch>
              <a:fillRect/>
            </a:stretch>
          </p:blipFill>
          <p:spPr>
            <a:xfrm>
              <a:off x="8535118" y="4610057"/>
              <a:ext cx="201600" cy="201600"/>
            </a:xfrm>
            <a:prstGeom prst="rect">
              <a:avLst/>
            </a:prstGeom>
          </p:spPr>
        </p:pic>
        <p:pic>
          <p:nvPicPr>
            <p:cNvPr id="22" name="Picture 21"/>
            <p:cNvPicPr>
              <a:picLocks noChangeAspect="1"/>
            </p:cNvPicPr>
            <p:nvPr/>
          </p:nvPicPr>
          <p:blipFill>
            <a:blip r:embed="rId12"/>
            <a:stretch>
              <a:fillRect/>
            </a:stretch>
          </p:blipFill>
          <p:spPr>
            <a:xfrm>
              <a:off x="7389486" y="4614252"/>
              <a:ext cx="201600" cy="201600"/>
            </a:xfrm>
            <a:prstGeom prst="rect">
              <a:avLst/>
            </a:prstGeom>
          </p:spPr>
        </p:pic>
        <p:sp>
          <p:nvSpPr>
            <p:cNvPr id="23" name="TextBox 22"/>
            <p:cNvSpPr txBox="1"/>
            <p:nvPr/>
          </p:nvSpPr>
          <p:spPr>
            <a:xfrm>
              <a:off x="7236296" y="4861303"/>
              <a:ext cx="2197203" cy="215444"/>
            </a:xfrm>
            <a:prstGeom prst="rect">
              <a:avLst/>
            </a:prstGeom>
            <a:noFill/>
          </p:spPr>
          <p:txBody>
            <a:bodyPr wrap="square" rtlCol="0">
              <a:spAutoFit/>
            </a:bodyPr>
            <a:lstStyle/>
            <a:p>
              <a:r>
                <a:rPr lang="en-US" sz="800" b="1" dirty="0">
                  <a:solidFill>
                    <a:schemeClr val="bg1"/>
                  </a:solidFill>
                  <a:latin typeface="+mn-lt"/>
                  <a:cs typeface="Helvetica"/>
                </a:rPr>
                <a:t>Search: University of Glasgow</a:t>
              </a:r>
            </a:p>
          </p:txBody>
        </p:sp>
      </p:grpSp>
      <p:sp>
        <p:nvSpPr>
          <p:cNvPr id="24" name="Title 1"/>
          <p:cNvSpPr>
            <a:spLocks noGrp="1"/>
          </p:cNvSpPr>
          <p:nvPr>
            <p:ph type="title"/>
          </p:nvPr>
        </p:nvSpPr>
        <p:spPr>
          <a:xfrm>
            <a:off x="539551" y="1203599"/>
            <a:ext cx="5112569" cy="504055"/>
          </a:xfrm>
          <a:prstGeom prst="rect">
            <a:avLst/>
          </a:prstGeom>
        </p:spPr>
        <p:txBody>
          <a:bodyPr/>
          <a:lstStyle/>
          <a:p>
            <a:pPr>
              <a:defRPr/>
            </a:pPr>
            <a:r>
              <a:rPr lang="en-US" dirty="0">
                <a:solidFill>
                  <a:schemeClr val="bg1"/>
                </a:solidFill>
              </a:rPr>
              <a:t>Any questions?</a:t>
            </a:r>
            <a:endParaRPr lang="en-US" dirty="0">
              <a:solidFill>
                <a:schemeClr val="bg1"/>
              </a:solidFill>
              <a:ea typeface="+mj-ea"/>
            </a:endParaRPr>
          </a:p>
        </p:txBody>
      </p:sp>
      <p:sp>
        <p:nvSpPr>
          <p:cNvPr id="25" name="Content Placeholder 2"/>
          <p:cNvSpPr>
            <a:spLocks noGrp="1"/>
          </p:cNvSpPr>
          <p:nvPr>
            <p:ph idx="1"/>
          </p:nvPr>
        </p:nvSpPr>
        <p:spPr bwMode="auto">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a:r>
              <a:rPr lang="en-US" altLang="en-US" dirty="0">
                <a:solidFill>
                  <a:schemeClr val="bg1"/>
                </a:solidFill>
                <a:latin typeface="Arial" charset="0"/>
                <a:ea typeface="ヒラギノ角ゴ Pro W3" charset="-128"/>
                <a:cs typeface="ヒラギノ角ゴ Pro W3" charset="-128"/>
              </a:rPr>
              <a:t>vicki.dale@glasgow.ac.uk</a:t>
            </a:r>
          </a:p>
          <a:p>
            <a:r>
              <a:rPr lang="en-US" altLang="en-US" dirty="0" smtClean="0">
                <a:solidFill>
                  <a:schemeClr val="bg1"/>
                </a:solidFill>
                <a:ea typeface="ヒラギノ角ゴ Pro W3" charset="-128"/>
                <a:cs typeface="ヒラギノ角ゴ Pro W3" charset="-128"/>
              </a:rPr>
              <a:t>j</a:t>
            </a:r>
            <a:r>
              <a:rPr lang="en-US" altLang="en-US" dirty="0" smtClean="0">
                <a:solidFill>
                  <a:schemeClr val="bg1"/>
                </a:solidFill>
                <a:latin typeface="Arial" charset="0"/>
                <a:ea typeface="ヒラギノ角ゴ Pro W3" charset="-128"/>
                <a:cs typeface="ヒラギノ角ゴ Pro W3" charset="-128"/>
              </a:rPr>
              <a:t>eremy.singer@glasgow.ac.uk</a:t>
            </a:r>
            <a:endParaRPr lang="en-US" altLang="en-US" dirty="0">
              <a:solidFill>
                <a:schemeClr val="bg1"/>
              </a:solidFill>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89567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bwMode="auto">
          <a:xfrm>
            <a:off x="564874" y="1203599"/>
            <a:ext cx="7823550" cy="309634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a:spLocks noGrp="1"/>
          </p:cNvSpPr>
          <p:nvPr>
            <p:ph type="title"/>
          </p:nvPr>
        </p:nvSpPr>
        <p:spPr>
          <a:xfrm>
            <a:off x="539551" y="1203599"/>
            <a:ext cx="3744417" cy="504055"/>
          </a:xfrm>
          <a:prstGeom prst="rect">
            <a:avLst/>
          </a:prstGeom>
        </p:spPr>
        <p:txBody>
          <a:bodyPr/>
          <a:lstStyle/>
          <a:p>
            <a:r>
              <a:rPr lang="en-US" sz="2000" dirty="0"/>
              <a:t>Overview</a:t>
            </a:r>
          </a:p>
        </p:txBody>
      </p:sp>
      <p:sp>
        <p:nvSpPr>
          <p:cNvPr id="14" name="Content Placeholder 2"/>
          <p:cNvSpPr>
            <a:spLocks noGrp="1"/>
          </p:cNvSpPr>
          <p:nvPr>
            <p:ph idx="4294967295"/>
          </p:nvPr>
        </p:nvSpPr>
        <p:spPr>
          <a:xfrm>
            <a:off x="755576" y="1851671"/>
            <a:ext cx="7200800" cy="1944215"/>
          </a:xfrm>
          <a:prstGeom prst="rect">
            <a:avLst/>
          </a:prstGeom>
        </p:spPr>
        <p:txBody>
          <a:bodyPr/>
          <a:lstStyle/>
          <a:p>
            <a:pPr marL="285750" indent="-285750">
              <a:buFont typeface="Arial" panose="020B0604020202020204" pitchFamily="34" charset="0"/>
              <a:buChar char="•"/>
            </a:pPr>
            <a:r>
              <a:rPr lang="en-GB" sz="1800" dirty="0" smtClean="0"/>
              <a:t>FutureLearn Haskell MOOC and online course in Moodle developed as part of BOLD project (Blended and Online Learning Development)</a:t>
            </a:r>
          </a:p>
          <a:p>
            <a:pPr marL="285750" indent="-285750">
              <a:buFont typeface="Arial" panose="020B0604020202020204" pitchFamily="34" charset="0"/>
              <a:buChar char="•"/>
            </a:pPr>
            <a:r>
              <a:rPr lang="en-GB" sz="1800" dirty="0" smtClean="0"/>
              <a:t>One year development, one year implementation</a:t>
            </a:r>
          </a:p>
          <a:p>
            <a:pPr marL="285750" indent="-285750">
              <a:buFont typeface="Arial" panose="020B0604020202020204" pitchFamily="34" charset="0"/>
              <a:buChar char="•"/>
            </a:pPr>
            <a:r>
              <a:rPr lang="en-GB" sz="1800" dirty="0" smtClean="0"/>
              <a:t>Instructor motivations:</a:t>
            </a:r>
          </a:p>
          <a:p>
            <a:pPr marL="400050" lvl="1" indent="-285750">
              <a:buFont typeface="Arial" panose="020B0604020202020204" pitchFamily="34" charset="0"/>
              <a:buChar char="•"/>
            </a:pPr>
            <a:r>
              <a:rPr lang="en-GB" sz="1400" dirty="0" smtClean="0"/>
              <a:t>To make learning more engaging and interactive</a:t>
            </a:r>
          </a:p>
          <a:p>
            <a:pPr marL="400050" lvl="1" indent="-285750">
              <a:buFont typeface="Arial" panose="020B0604020202020204" pitchFamily="34" charset="0"/>
              <a:buChar char="•"/>
            </a:pPr>
            <a:r>
              <a:rPr lang="en-GB" sz="1400" dirty="0" smtClean="0"/>
              <a:t>Opportunity to showcase University of Glasgow as Haskell pioneer</a:t>
            </a:r>
          </a:p>
        </p:txBody>
      </p:sp>
    </p:spTree>
    <p:extLst>
      <p:ext uri="{BB962C8B-B14F-4D97-AF65-F5344CB8AC3E}">
        <p14:creationId xmlns:p14="http://schemas.microsoft.com/office/powerpoint/2010/main" val="250146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Some previous studies of MOOCs in curricula</a:t>
            </a:r>
            <a:endParaRPr lang="en-GB"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219211250"/>
              </p:ext>
            </p:extLst>
          </p:nvPr>
        </p:nvGraphicFramePr>
        <p:xfrm>
          <a:off x="395536" y="1131590"/>
          <a:ext cx="8496944" cy="3876040"/>
        </p:xfrm>
        <a:graphic>
          <a:graphicData uri="http://schemas.openxmlformats.org/drawingml/2006/table">
            <a:tbl>
              <a:tblPr firstRow="1" bandRow="1">
                <a:tableStyleId>{5C22544A-7EE6-4342-B048-85BDC9FD1C3A}</a:tableStyleId>
              </a:tblPr>
              <a:tblGrid>
                <a:gridCol w="2843309">
                  <a:extLst>
                    <a:ext uri="{9D8B030D-6E8A-4147-A177-3AD203B41FA5}">
                      <a16:colId xmlns:a16="http://schemas.microsoft.com/office/drawing/2014/main" val="2456943719"/>
                    </a:ext>
                  </a:extLst>
                </a:gridCol>
                <a:gridCol w="5653635">
                  <a:extLst>
                    <a:ext uri="{9D8B030D-6E8A-4147-A177-3AD203B41FA5}">
                      <a16:colId xmlns:a16="http://schemas.microsoft.com/office/drawing/2014/main" val="627047731"/>
                    </a:ext>
                  </a:extLst>
                </a:gridCol>
              </a:tblGrid>
              <a:tr h="370840">
                <a:tc>
                  <a:txBody>
                    <a:bodyPr/>
                    <a:lstStyle/>
                    <a:p>
                      <a:r>
                        <a:rPr lang="en-GB" dirty="0" smtClean="0"/>
                        <a:t>Course</a:t>
                      </a:r>
                      <a:endParaRPr lang="en-GB" dirty="0"/>
                    </a:p>
                  </a:txBody>
                  <a:tcPr/>
                </a:tc>
                <a:tc>
                  <a:txBody>
                    <a:bodyPr/>
                    <a:lstStyle/>
                    <a:p>
                      <a:r>
                        <a:rPr lang="en-GB" dirty="0" smtClean="0"/>
                        <a:t>Findings</a:t>
                      </a:r>
                      <a:endParaRPr lang="en-GB" dirty="0"/>
                    </a:p>
                  </a:txBody>
                  <a:tcPr/>
                </a:tc>
                <a:extLst>
                  <a:ext uri="{0D108BD9-81ED-4DB2-BD59-A6C34878D82A}">
                    <a16:rowId xmlns:a16="http://schemas.microsoft.com/office/drawing/2014/main" val="1967618821"/>
                  </a:ext>
                </a:extLst>
              </a:tr>
              <a:tr h="370840">
                <a:tc>
                  <a:txBody>
                    <a:bodyPr/>
                    <a:lstStyle/>
                    <a:p>
                      <a:pPr marL="0" indent="0"/>
                      <a:r>
                        <a:rPr lang="en-GB" sz="1800" dirty="0" smtClean="0"/>
                        <a:t>Medical anatomy MOOC by Leeds, embedded in first year curriculum </a:t>
                      </a:r>
                      <a:br>
                        <a:rPr lang="en-GB" sz="1800" dirty="0" smtClean="0"/>
                      </a:br>
                      <a:r>
                        <a:rPr lang="en-GB" sz="1400" dirty="0" smtClean="0"/>
                        <a:t>(</a:t>
                      </a:r>
                      <a:r>
                        <a:rPr lang="en-GB" sz="1400" dirty="0" err="1" smtClean="0"/>
                        <a:t>Swinnerton</a:t>
                      </a:r>
                      <a:r>
                        <a:rPr lang="en-GB" sz="1400" baseline="0" dirty="0" smtClean="0"/>
                        <a:t> et al., 2016</a:t>
                      </a:r>
                      <a:r>
                        <a:rPr lang="en-GB" sz="1400" dirty="0" smtClean="0"/>
                        <a:t>)</a:t>
                      </a:r>
                    </a:p>
                  </a:txBody>
                  <a:tcPr/>
                </a:tc>
                <a:tc>
                  <a:txBody>
                    <a:bodyPr/>
                    <a:lstStyle/>
                    <a:p>
                      <a:pPr marL="285750" indent="-285750">
                        <a:buFont typeface="Arial" panose="020B0604020202020204" pitchFamily="34" charset="0"/>
                        <a:buChar char="•"/>
                      </a:pPr>
                      <a:r>
                        <a:rPr lang="en-GB" dirty="0" smtClean="0"/>
                        <a:t>Students appreciated videos &amp; quizzes</a:t>
                      </a:r>
                    </a:p>
                    <a:p>
                      <a:pPr marL="285750" indent="-285750">
                        <a:buFont typeface="Arial" panose="020B0604020202020204" pitchFamily="34" charset="0"/>
                        <a:buChar char="•"/>
                      </a:pPr>
                      <a:r>
                        <a:rPr lang="en-GB" dirty="0" smtClean="0"/>
                        <a:t>Less engaged with discussion</a:t>
                      </a:r>
                      <a:r>
                        <a:rPr lang="en-GB" baseline="0" dirty="0" smtClean="0"/>
                        <a:t> boards </a:t>
                      </a:r>
                    </a:p>
                    <a:p>
                      <a:pPr marL="285750" indent="-285750">
                        <a:buFont typeface="Arial" panose="020B0604020202020204" pitchFamily="34" charset="0"/>
                        <a:buChar char="•"/>
                      </a:pPr>
                      <a:r>
                        <a:rPr lang="en-GB" baseline="0" dirty="0" smtClean="0"/>
                        <a:t>Rejected replacement of campus-based teaching with MOOC</a:t>
                      </a:r>
                    </a:p>
                  </a:txBody>
                  <a:tcPr/>
                </a:tc>
                <a:extLst>
                  <a:ext uri="{0D108BD9-81ED-4DB2-BD59-A6C34878D82A}">
                    <a16:rowId xmlns:a16="http://schemas.microsoft.com/office/drawing/2014/main" val="3329141740"/>
                  </a:ext>
                </a:extLst>
              </a:tr>
              <a:tr h="370840">
                <a:tc>
                  <a:txBody>
                    <a:bodyPr/>
                    <a:lstStyle/>
                    <a:p>
                      <a:r>
                        <a:rPr lang="en-GB" dirty="0" smtClean="0"/>
                        <a:t>Students in Romania</a:t>
                      </a:r>
                      <a:r>
                        <a:rPr lang="en-GB" baseline="0" dirty="0" smtClean="0"/>
                        <a:t> did a MOOC of choice as 10% of web programming studies </a:t>
                      </a:r>
                      <a:r>
                        <a:rPr lang="en-GB" sz="1400" baseline="0" dirty="0" smtClean="0"/>
                        <a:t>(</a:t>
                      </a:r>
                      <a:r>
                        <a:rPr lang="en-GB" sz="1400" dirty="0" err="1" smtClean="0"/>
                        <a:t>Holotescu</a:t>
                      </a:r>
                      <a:r>
                        <a:rPr lang="en-GB" sz="1400" dirty="0" smtClean="0"/>
                        <a:t> et al.,2014)</a:t>
                      </a:r>
                      <a:endParaRPr lang="en-GB" dirty="0"/>
                    </a:p>
                  </a:txBody>
                  <a:tcPr/>
                </a:tc>
                <a:tc>
                  <a:txBody>
                    <a:bodyPr/>
                    <a:lstStyle/>
                    <a:p>
                      <a:pPr marL="285750" indent="-285750">
                        <a:buFont typeface="Arial" panose="020B0604020202020204" pitchFamily="34" charset="0"/>
                        <a:buChar char="•"/>
                      </a:pPr>
                      <a:r>
                        <a:rPr lang="en-GB" dirty="0" smtClean="0"/>
                        <a:t>Students valued discussions</a:t>
                      </a:r>
                      <a:r>
                        <a:rPr lang="en-GB" baseline="0" dirty="0" smtClean="0"/>
                        <a:t> &amp; feedback in forums</a:t>
                      </a:r>
                    </a:p>
                    <a:p>
                      <a:pPr marL="285750" indent="-285750">
                        <a:buFont typeface="Arial" panose="020B0604020202020204" pitchFamily="34" charset="0"/>
                        <a:buChar char="•"/>
                      </a:pPr>
                      <a:r>
                        <a:rPr lang="en-GB" baseline="0" dirty="0" smtClean="0"/>
                        <a:t>Perceived lack of tutor engagement</a:t>
                      </a:r>
                      <a:endParaRPr lang="en-GB" dirty="0"/>
                    </a:p>
                  </a:txBody>
                  <a:tcPr/>
                </a:tc>
                <a:extLst>
                  <a:ext uri="{0D108BD9-81ED-4DB2-BD59-A6C34878D82A}">
                    <a16:rowId xmlns:a16="http://schemas.microsoft.com/office/drawing/2014/main" val="2252943930"/>
                  </a:ext>
                </a:extLst>
              </a:tr>
              <a:tr h="370840">
                <a:tc>
                  <a:txBody>
                    <a:bodyPr/>
                    <a:lstStyle/>
                    <a:p>
                      <a:r>
                        <a:rPr lang="en-GB" sz="1800" kern="1200" dirty="0" smtClean="0">
                          <a:solidFill>
                            <a:schemeClr val="dk1"/>
                          </a:solidFill>
                          <a:effectLst/>
                          <a:latin typeface="+mn-lt"/>
                          <a:ea typeface="+mn-ea"/>
                          <a:cs typeface="+mn-cs"/>
                        </a:rPr>
                        <a:t>Local course ‘wrapped’ around Stanford MOOC</a:t>
                      </a:r>
                      <a:r>
                        <a:rPr lang="en-GB" sz="1800" kern="1200" baseline="0" dirty="0" smtClean="0">
                          <a:solidFill>
                            <a:schemeClr val="dk1"/>
                          </a:solidFill>
                          <a:effectLst/>
                          <a:latin typeface="+mn-lt"/>
                          <a:ea typeface="+mn-ea"/>
                          <a:cs typeface="+mn-cs"/>
                        </a:rPr>
                        <a:t> at Vanderbilt University </a:t>
                      </a:r>
                      <a:br>
                        <a:rPr lang="en-GB" sz="1800" kern="1200" baseline="0" dirty="0" smtClean="0">
                          <a:solidFill>
                            <a:schemeClr val="dk1"/>
                          </a:solidFill>
                          <a:effectLst/>
                          <a:latin typeface="+mn-lt"/>
                          <a:ea typeface="+mn-ea"/>
                          <a:cs typeface="+mn-cs"/>
                        </a:rPr>
                      </a:br>
                      <a:r>
                        <a:rPr lang="en-GB" sz="1400" kern="1200" baseline="0" dirty="0" smtClean="0">
                          <a:solidFill>
                            <a:schemeClr val="dk1"/>
                          </a:solidFill>
                          <a:effectLst/>
                          <a:latin typeface="+mn-lt"/>
                          <a:ea typeface="+mn-ea"/>
                          <a:cs typeface="+mn-cs"/>
                        </a:rPr>
                        <a:t>(</a:t>
                      </a:r>
                      <a:r>
                        <a:rPr lang="en-GB" sz="1400" kern="1200" dirty="0" err="1" smtClean="0">
                          <a:solidFill>
                            <a:schemeClr val="dk1"/>
                          </a:solidFill>
                          <a:effectLst/>
                          <a:latin typeface="+mn-lt"/>
                          <a:ea typeface="+mn-ea"/>
                          <a:cs typeface="+mn-cs"/>
                        </a:rPr>
                        <a:t>Bruff</a:t>
                      </a:r>
                      <a:r>
                        <a:rPr lang="en-GB" sz="1400" kern="1200" dirty="0" smtClean="0">
                          <a:solidFill>
                            <a:schemeClr val="dk1"/>
                          </a:solidFill>
                          <a:effectLst/>
                          <a:latin typeface="+mn-lt"/>
                          <a:ea typeface="+mn-ea"/>
                          <a:cs typeface="+mn-cs"/>
                        </a:rPr>
                        <a:t> et al.,</a:t>
                      </a:r>
                      <a:r>
                        <a:rPr lang="en-GB" sz="1400" kern="1200" baseline="0" dirty="0" smtClean="0">
                          <a:solidFill>
                            <a:schemeClr val="dk1"/>
                          </a:solidFill>
                          <a:effectLst/>
                          <a:latin typeface="+mn-lt"/>
                          <a:ea typeface="+mn-ea"/>
                          <a:cs typeface="+mn-cs"/>
                        </a:rPr>
                        <a:t> </a:t>
                      </a:r>
                      <a:r>
                        <a:rPr lang="en-GB" sz="1400" kern="1200" dirty="0" smtClean="0">
                          <a:solidFill>
                            <a:schemeClr val="dk1"/>
                          </a:solidFill>
                          <a:effectLst/>
                          <a:latin typeface="+mn-lt"/>
                          <a:ea typeface="+mn-ea"/>
                          <a:cs typeface="+mn-cs"/>
                        </a:rPr>
                        <a:t>2013)</a:t>
                      </a:r>
                      <a:endParaRPr lang="en-GB" sz="1400" dirty="0"/>
                    </a:p>
                  </a:txBody>
                  <a:tcPr/>
                </a:tc>
                <a:tc>
                  <a:txBody>
                    <a:bodyPr/>
                    <a:lstStyle/>
                    <a:p>
                      <a:pPr marL="285750" indent="-285750">
                        <a:buFont typeface="Arial" panose="020B0604020202020204" pitchFamily="34" charset="0"/>
                        <a:buChar char="•"/>
                      </a:pPr>
                      <a:r>
                        <a:rPr lang="en-GB" dirty="0" smtClean="0"/>
                        <a:t>Students liked accessibility &amp; flexibility of videos</a:t>
                      </a:r>
                    </a:p>
                    <a:p>
                      <a:pPr marL="285750" indent="-285750">
                        <a:buFont typeface="Arial" panose="020B0604020202020204" pitchFamily="34" charset="0"/>
                        <a:buChar char="•"/>
                      </a:pPr>
                      <a:r>
                        <a:rPr lang="en-GB" dirty="0" smtClean="0"/>
                        <a:t>Preferred</a:t>
                      </a:r>
                      <a:r>
                        <a:rPr lang="en-GB" baseline="0" dirty="0" smtClean="0"/>
                        <a:t> to interact with local learners</a:t>
                      </a:r>
                    </a:p>
                    <a:p>
                      <a:pPr marL="285750" indent="-285750">
                        <a:buFont typeface="Arial" panose="020B0604020202020204" pitchFamily="34" charset="0"/>
                        <a:buChar char="•"/>
                      </a:pPr>
                      <a:r>
                        <a:rPr lang="en-GB" baseline="0" dirty="0" smtClean="0"/>
                        <a:t>Unhappy with ‘subject coupling’ of Stanford &amp; Vanderbilt material</a:t>
                      </a:r>
                      <a:endParaRPr lang="en-GB" dirty="0"/>
                    </a:p>
                  </a:txBody>
                  <a:tcPr/>
                </a:tc>
                <a:extLst>
                  <a:ext uri="{0D108BD9-81ED-4DB2-BD59-A6C34878D82A}">
                    <a16:rowId xmlns:a16="http://schemas.microsoft.com/office/drawing/2014/main" val="1648402276"/>
                  </a:ext>
                </a:extLst>
              </a:tr>
            </a:tbl>
          </a:graphicData>
        </a:graphic>
      </p:graphicFrame>
    </p:spTree>
    <p:extLst>
      <p:ext uri="{BB962C8B-B14F-4D97-AF65-F5344CB8AC3E}">
        <p14:creationId xmlns:p14="http://schemas.microsoft.com/office/powerpoint/2010/main" val="2231543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bwMode="auto">
          <a:xfrm>
            <a:off x="564874" y="1203599"/>
            <a:ext cx="3647086"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a:spLocks noGrp="1"/>
          </p:cNvSpPr>
          <p:nvPr>
            <p:ph type="title"/>
          </p:nvPr>
        </p:nvSpPr>
        <p:spPr>
          <a:xfrm>
            <a:off x="539551" y="1203599"/>
            <a:ext cx="3744417" cy="504055"/>
          </a:xfrm>
          <a:prstGeom prst="rect">
            <a:avLst/>
          </a:prstGeom>
        </p:spPr>
        <p:txBody>
          <a:bodyPr/>
          <a:lstStyle/>
          <a:p>
            <a:r>
              <a:rPr lang="en-US" sz="2000" dirty="0"/>
              <a:t>Methods</a:t>
            </a:r>
          </a:p>
        </p:txBody>
      </p:sp>
      <p:sp>
        <p:nvSpPr>
          <p:cNvPr id="14" name="Content Placeholder 2"/>
          <p:cNvSpPr>
            <a:spLocks noGrp="1"/>
          </p:cNvSpPr>
          <p:nvPr>
            <p:ph idx="4294967295"/>
          </p:nvPr>
        </p:nvSpPr>
        <p:spPr>
          <a:xfrm>
            <a:off x="683568" y="1699705"/>
            <a:ext cx="3384376" cy="3026495"/>
          </a:xfrm>
          <a:prstGeom prst="rect">
            <a:avLst/>
          </a:prstGeom>
        </p:spPr>
        <p:txBody>
          <a:bodyPr/>
          <a:lstStyle/>
          <a:p>
            <a:r>
              <a:rPr lang="en-GB" dirty="0" smtClean="0"/>
              <a:t>Experiences of 4</a:t>
            </a:r>
            <a:r>
              <a:rPr lang="en-GB" baseline="30000" dirty="0" smtClean="0"/>
              <a:t>th</a:t>
            </a:r>
            <a:r>
              <a:rPr lang="en-GB" dirty="0" smtClean="0"/>
              <a:t> year Computing Science students (and some Masters students)</a:t>
            </a:r>
          </a:p>
          <a:p>
            <a:r>
              <a:rPr lang="en-GB" dirty="0" smtClean="0"/>
              <a:t>Online survey (n=36) followed by focus group (n=6)</a:t>
            </a:r>
          </a:p>
          <a:p>
            <a:endParaRPr lang="en-GB" dirty="0" smtClean="0"/>
          </a:p>
          <a:p>
            <a:r>
              <a:rPr lang="en-GB" dirty="0" smtClean="0"/>
              <a:t>Semi-structured interview with staff (Jeremy) as part of affiliated study</a:t>
            </a:r>
          </a:p>
        </p:txBody>
      </p:sp>
    </p:spTree>
    <p:extLst>
      <p:ext uri="{BB962C8B-B14F-4D97-AF65-F5344CB8AC3E}">
        <p14:creationId xmlns:p14="http://schemas.microsoft.com/office/powerpoint/2010/main" val="2110148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Rectangle 11"/>
          <p:cNvSpPr/>
          <p:nvPr/>
        </p:nvSpPr>
        <p:spPr bwMode="auto">
          <a:xfrm>
            <a:off x="564874" y="1203599"/>
            <a:ext cx="4079134" cy="371561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itle 1"/>
          <p:cNvSpPr>
            <a:spLocks noGrp="1"/>
          </p:cNvSpPr>
          <p:nvPr>
            <p:ph type="title"/>
          </p:nvPr>
        </p:nvSpPr>
        <p:spPr>
          <a:xfrm>
            <a:off x="539551" y="1203599"/>
            <a:ext cx="3744417" cy="504055"/>
          </a:xfrm>
          <a:prstGeom prst="rect">
            <a:avLst/>
          </a:prstGeom>
        </p:spPr>
        <p:txBody>
          <a:bodyPr/>
          <a:lstStyle/>
          <a:p>
            <a:r>
              <a:rPr lang="en-US" sz="2000" dirty="0" smtClean="0"/>
              <a:t>Student </a:t>
            </a:r>
            <a:r>
              <a:rPr lang="en-US" sz="2000" dirty="0"/>
              <a:t>experiences</a:t>
            </a:r>
          </a:p>
        </p:txBody>
      </p:sp>
      <p:sp>
        <p:nvSpPr>
          <p:cNvPr id="14" name="Content Placeholder 2"/>
          <p:cNvSpPr>
            <a:spLocks noGrp="1"/>
          </p:cNvSpPr>
          <p:nvPr>
            <p:ph idx="4294967295"/>
          </p:nvPr>
        </p:nvSpPr>
        <p:spPr>
          <a:xfrm>
            <a:off x="683568" y="1851671"/>
            <a:ext cx="3888432" cy="2952327"/>
          </a:xfrm>
          <a:prstGeom prst="rect">
            <a:avLst/>
          </a:prstGeom>
        </p:spPr>
        <p:txBody>
          <a:bodyPr/>
          <a:lstStyle/>
          <a:p>
            <a:pPr>
              <a:buFont typeface="+mj-lt"/>
              <a:buAutoNum type="arabicPeriod"/>
            </a:pPr>
            <a:r>
              <a:rPr lang="en-GB" dirty="0"/>
              <a:t>What were learners’ experiences of a MOOC as part of a blended learning design?</a:t>
            </a:r>
          </a:p>
          <a:p>
            <a:pPr marL="685800" lvl="1" indent="-228600">
              <a:buFont typeface="+mj-lt"/>
              <a:buAutoNum type="alphaLcParenR"/>
            </a:pPr>
            <a:r>
              <a:rPr lang="en-GB" dirty="0"/>
              <a:t>What did they value most?</a:t>
            </a:r>
          </a:p>
          <a:p>
            <a:pPr marL="685800" lvl="1" indent="-228600">
              <a:buFont typeface="+mj-lt"/>
              <a:buAutoNum type="alphaLcParenR"/>
            </a:pPr>
            <a:r>
              <a:rPr lang="en-GB" dirty="0"/>
              <a:t>What did they find most challenging?</a:t>
            </a:r>
          </a:p>
          <a:p>
            <a:pPr>
              <a:buFont typeface="+mj-lt"/>
              <a:buAutoNum type="arabicPeriod"/>
            </a:pPr>
            <a:r>
              <a:rPr lang="en-GB" dirty="0"/>
              <a:t>How did students experience being part of a massive community of learners?</a:t>
            </a:r>
          </a:p>
          <a:p>
            <a:pPr>
              <a:buFont typeface="+mj-lt"/>
              <a:buAutoNum type="arabicPeriod"/>
            </a:pPr>
            <a:r>
              <a:rPr lang="en-GB" dirty="0"/>
              <a:t>How did the MOOC prepare learners for the second part of the course?</a:t>
            </a:r>
          </a:p>
          <a:p>
            <a:pPr>
              <a:buFont typeface="+mj-lt"/>
              <a:buAutoNum type="arabicPeriod"/>
            </a:pPr>
            <a:r>
              <a:rPr lang="en-GB" dirty="0"/>
              <a:t>How should the blended course be modified for a future iteration?</a:t>
            </a:r>
          </a:p>
          <a:p>
            <a:endParaRPr lang="en-US" sz="1800" dirty="0"/>
          </a:p>
        </p:txBody>
      </p:sp>
    </p:spTree>
    <p:extLst>
      <p:ext uri="{BB962C8B-B14F-4D97-AF65-F5344CB8AC3E}">
        <p14:creationId xmlns:p14="http://schemas.microsoft.com/office/powerpoint/2010/main" val="3074066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6ef69b45-db1b-42d7-93a3-3e3d9e12b587" descr="EAFEB641-B5BE-47C2-AA0D-5E96A4E0B17C@d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0"/>
            <a:ext cx="6147965" cy="514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64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What learners valued most/least</a:t>
            </a:r>
            <a:endParaRPr lang="en-GB" dirty="0">
              <a:solidFill>
                <a:schemeClr val="bg1"/>
              </a:solidFill>
            </a:endParaRPr>
          </a:p>
        </p:txBody>
      </p:sp>
      <p:pic>
        <p:nvPicPr>
          <p:cNvPr id="2" name="Picture 1"/>
          <p:cNvPicPr>
            <a:picLocks noChangeAspect="1"/>
          </p:cNvPicPr>
          <p:nvPr/>
        </p:nvPicPr>
        <p:blipFill>
          <a:blip r:embed="rId3"/>
          <a:stretch>
            <a:fillRect/>
          </a:stretch>
        </p:blipFill>
        <p:spPr>
          <a:xfrm>
            <a:off x="2339752" y="987574"/>
            <a:ext cx="6318994" cy="4051669"/>
          </a:xfrm>
          <a:prstGeom prst="rect">
            <a:avLst/>
          </a:prstGeom>
        </p:spPr>
      </p:pic>
    </p:spTree>
    <p:extLst>
      <p:ext uri="{BB962C8B-B14F-4D97-AF65-F5344CB8AC3E}">
        <p14:creationId xmlns:p14="http://schemas.microsoft.com/office/powerpoint/2010/main" val="2977358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1808384" y="409306"/>
            <a:ext cx="7344000" cy="461665"/>
          </a:xfrm>
          <a:prstGeom prst="rect">
            <a:avLst/>
          </a:prstGeom>
          <a:solidFill>
            <a:srgbClr val="003865"/>
          </a:solidFill>
          <a:ln>
            <a:noFill/>
          </a:ln>
        </p:spPr>
        <p:txBody>
          <a:bodyPr wrap="square" rtlCol="0" anchor="ctr">
            <a:spAutoFit/>
          </a:bodyPr>
          <a:lstStyle/>
          <a:p>
            <a:pPr algn="r"/>
            <a:r>
              <a:rPr lang="en-GB" dirty="0" smtClean="0">
                <a:solidFill>
                  <a:schemeClr val="bg1"/>
                </a:solidFill>
              </a:rPr>
              <a:t>What learners valued most/least</a:t>
            </a:r>
            <a:endParaRPr lang="en-GB" dirty="0">
              <a:solidFill>
                <a:schemeClr val="bg1"/>
              </a:solidFill>
            </a:endParaRPr>
          </a:p>
        </p:txBody>
      </p:sp>
      <p:pic>
        <p:nvPicPr>
          <p:cNvPr id="4" name="Picture 3"/>
          <p:cNvPicPr>
            <a:picLocks noChangeAspect="1"/>
          </p:cNvPicPr>
          <p:nvPr/>
        </p:nvPicPr>
        <p:blipFill>
          <a:blip r:embed="rId3"/>
          <a:stretch>
            <a:fillRect/>
          </a:stretch>
        </p:blipFill>
        <p:spPr>
          <a:xfrm>
            <a:off x="1907704" y="953121"/>
            <a:ext cx="7111082" cy="4008477"/>
          </a:xfrm>
          <a:prstGeom prst="rect">
            <a:avLst/>
          </a:prstGeom>
        </p:spPr>
      </p:pic>
    </p:spTree>
    <p:extLst>
      <p:ext uri="{BB962C8B-B14F-4D97-AF65-F5344CB8AC3E}">
        <p14:creationId xmlns:p14="http://schemas.microsoft.com/office/powerpoint/2010/main" val="485508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UoG_PowerPoint_16.9">
  <a:themeElements>
    <a:clrScheme name="University colours">
      <a:dk1>
        <a:srgbClr val="002542"/>
      </a:dk1>
      <a:lt1>
        <a:srgbClr val="FFFFFE"/>
      </a:lt1>
      <a:dk2>
        <a:srgbClr val="354047"/>
      </a:dk2>
      <a:lt2>
        <a:srgbClr val="C54520"/>
      </a:lt2>
      <a:accent1>
        <a:srgbClr val="63548B"/>
      </a:accent1>
      <a:accent2>
        <a:srgbClr val="8D0C64"/>
      </a:accent2>
      <a:accent3>
        <a:srgbClr val="CF1C20"/>
      </a:accent3>
      <a:accent4>
        <a:srgbClr val="4B3B7D"/>
      </a:accent4>
      <a:accent5>
        <a:srgbClr val="003824"/>
      </a:accent5>
      <a:accent6>
        <a:srgbClr val="500B29"/>
      </a:accent6>
      <a:hlink>
        <a:srgbClr val="584B3D"/>
      </a:hlink>
      <a:folHlink>
        <a:srgbClr val="0068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UoG_PowerPoint_16.9</Template>
  <TotalTime>2354</TotalTime>
  <Words>1418</Words>
  <Application>Microsoft Office PowerPoint</Application>
  <PresentationFormat>On-screen Show (16:9)</PresentationFormat>
  <Paragraphs>119</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Helvetica</vt:lpstr>
      <vt:lpstr>Times New Roman</vt:lpstr>
      <vt:lpstr>ヒラギノ角ゴ Pro W3</vt:lpstr>
      <vt:lpstr>UoG_PowerPoint_16.9</vt:lpstr>
      <vt:lpstr>A blended course that includes a FutureLearn MOOC: Learner and teacher experiences</vt:lpstr>
      <vt:lpstr>Definition of blended learning</vt:lpstr>
      <vt:lpstr>Overview</vt:lpstr>
      <vt:lpstr>PowerPoint Presentation</vt:lpstr>
      <vt:lpstr>Methods</vt:lpstr>
      <vt:lpstr>Student experiences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lpstr>Any questions?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Howard</dc:creator>
  <cp:lastModifiedBy>Aniko Szilagyi</cp:lastModifiedBy>
  <cp:revision>180</cp:revision>
  <cp:lastPrinted>2016-09-02T15:52:31Z</cp:lastPrinted>
  <dcterms:created xsi:type="dcterms:W3CDTF">2016-02-16T11:44:26Z</dcterms:created>
  <dcterms:modified xsi:type="dcterms:W3CDTF">2018-07-06T08:29:33Z</dcterms:modified>
</cp:coreProperties>
</file>