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6"/>
  </p:notesMasterIdLst>
  <p:handoutMasterIdLst>
    <p:handoutMasterId r:id="rId7"/>
  </p:handoutMasterIdLst>
  <p:sldIdLst>
    <p:sldId id="280" r:id="rId2"/>
    <p:sldId id="282" r:id="rId3"/>
    <p:sldId id="283" r:id="rId4"/>
    <p:sldId id="28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3D"/>
    <a:srgbClr val="385A4F"/>
    <a:srgbClr val="D50032"/>
    <a:srgbClr val="0075B0"/>
    <a:srgbClr val="4F5961"/>
    <a:srgbClr val="5B4D94"/>
    <a:srgbClr val="005133"/>
    <a:srgbClr val="951272"/>
    <a:srgbClr val="59595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4" autoAdjust="0"/>
    <p:restoredTop sz="96395" autoAdjust="0"/>
  </p:normalViewPr>
  <p:slideViewPr>
    <p:cSldViewPr snapToGrid="0">
      <p:cViewPr varScale="1">
        <p:scale>
          <a:sx n="62" d="100"/>
          <a:sy n="62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2BB96-BA21-43DE-9C9C-1F5F025F417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86C-2599-4879-B399-CBB46ECD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9F7A-95D3-4554-B757-D23C69119288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B3FF-8B9C-41E9-875E-569DC5C00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980"/>
            <a:ext cx="9124950" cy="5543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6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79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[NAME] Series for College of [NAME] Students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12180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273600" tIns="144000" rIns="273600" bIns="144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no descenders)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Final slide (contact info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4" y="3580688"/>
            <a:ext cx="8115230" cy="2408632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996820" y="6281434"/>
            <a:ext cx="3134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/LEADS/students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91" y="6165687"/>
            <a:ext cx="411545" cy="4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descenders)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99371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405430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9" r:id="rId2"/>
    <p:sldLayoutId id="2147483860" r:id="rId3"/>
    <p:sldLayoutId id="2147483861" r:id="rId4"/>
    <p:sldLayoutId id="2147483863" r:id="rId5"/>
    <p:sldLayoutId id="2147483864" r:id="rId6"/>
    <p:sldLayoutId id="2147483862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remy.Singer@glasgow.ac.u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://www.flaticon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eremy.Singer@glasgow.ac.u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34709" r="28365" b="-26"/>
          <a:stretch/>
        </p:blipFill>
        <p:spPr>
          <a:xfrm>
            <a:off x="-8627" y="0"/>
            <a:ext cx="9133577" cy="5564038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214809" y="5882640"/>
            <a:ext cx="3813067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Jeremy Singer, Vicki Dale, Wim Vanderbauwhede, Niall Barr, Andy Sim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Jeremy.Singer@glasgow.ac.uk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180522"/>
            <a:ext cx="5705061" cy="2047461"/>
          </a:xfrm>
          <a:solidFill>
            <a:schemeClr val="accent1"/>
          </a:solidFill>
        </p:spPr>
        <p:txBody>
          <a:bodyPr lIns="273600" tIns="216000" rIns="36000" bIns="144000" anchor="t" anchorCtr="0">
            <a:noAutofit/>
          </a:bodyPr>
          <a:lstStyle/>
          <a:p>
            <a:r>
              <a:rPr lang="en-GB" dirty="0"/>
              <a:t>Designing and evaluating a </a:t>
            </a:r>
            <a:br>
              <a:rPr lang="en-GB" dirty="0"/>
            </a:br>
            <a:r>
              <a:rPr lang="en-GB" dirty="0"/>
              <a:t>blended course which includes a MOOC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434146" y="281354"/>
            <a:ext cx="2593730" cy="113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3237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Lightning Talks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35DCF20-156A-414E-9821-84034BB054A5}"/>
              </a:ext>
            </a:extLst>
          </p:cNvPr>
          <p:cNvSpPr txBox="1">
            <a:spLocks/>
          </p:cNvSpPr>
          <p:nvPr/>
        </p:nvSpPr>
        <p:spPr>
          <a:xfrm>
            <a:off x="9504577" y="4237831"/>
            <a:ext cx="2593730" cy="113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3237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and Teaching Conference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Glasgow, 2018</a:t>
            </a:r>
          </a:p>
        </p:txBody>
      </p:sp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GB" dirty="0"/>
              <a:t>Learning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CA381-E99F-D545-A80C-F20F869E5E93}"/>
              </a:ext>
            </a:extLst>
          </p:cNvPr>
          <p:cNvSpPr txBox="1"/>
          <p:nvPr/>
        </p:nvSpPr>
        <p:spPr>
          <a:xfrm>
            <a:off x="4909932" y="6457890"/>
            <a:ext cx="7164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rgbClr val="00843D"/>
                </a:solidFill>
              </a:rPr>
              <a:t>Icons made by users </a:t>
            </a:r>
            <a:r>
              <a:rPr lang="en-GB" sz="1600" i="1" dirty="0" err="1">
                <a:solidFill>
                  <a:srgbClr val="00843D"/>
                </a:solidFill>
              </a:rPr>
              <a:t>Becris</a:t>
            </a:r>
            <a:r>
              <a:rPr lang="en-GB" sz="1600" i="1" dirty="0">
                <a:solidFill>
                  <a:srgbClr val="00843D"/>
                </a:solidFill>
              </a:rPr>
              <a:t> and </a:t>
            </a:r>
            <a:r>
              <a:rPr lang="en-GB" sz="1600" i="1" dirty="0" err="1">
                <a:solidFill>
                  <a:srgbClr val="00843D"/>
                </a:solidFill>
              </a:rPr>
              <a:t>Freepik</a:t>
            </a:r>
            <a:r>
              <a:rPr lang="en-GB" sz="1600" i="1" dirty="0">
                <a:solidFill>
                  <a:srgbClr val="00843D"/>
                </a:solidFill>
              </a:rPr>
              <a:t> from </a:t>
            </a:r>
            <a:r>
              <a:rPr lang="en-GB" sz="1600" dirty="0">
                <a:hlinkClick r:id="rId2" tooltip="Flaticon"/>
              </a:rPr>
              <a:t>www.flaticon.com</a:t>
            </a:r>
            <a:r>
              <a:rPr lang="en-GB" sz="1600" dirty="0"/>
              <a:t> </a:t>
            </a:r>
            <a:r>
              <a:rPr lang="en-GB" sz="1600" i="1" dirty="0">
                <a:solidFill>
                  <a:srgbClr val="00843D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7B18E-AAA8-4749-8D4C-C58578C48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022" y="3140670"/>
            <a:ext cx="2009361" cy="1864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0FE90-ED65-374F-B165-45726BEEB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948" y="3090284"/>
            <a:ext cx="2043731" cy="1965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9E920CE-ABC3-F746-9E42-C704395817DD}"/>
              </a:ext>
            </a:extLst>
          </p:cNvPr>
          <p:cNvSpPr txBox="1">
            <a:spLocks/>
          </p:cNvSpPr>
          <p:nvPr/>
        </p:nvSpPr>
        <p:spPr>
          <a:xfrm>
            <a:off x="3562086" y="670599"/>
            <a:ext cx="2337881" cy="1665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1" dirty="0">
                <a:solidFill>
                  <a:srgbClr val="00843D"/>
                </a:solidFill>
              </a:rPr>
              <a:t>Online</a:t>
            </a:r>
          </a:p>
          <a:p>
            <a:r>
              <a:rPr lang="en-GB" sz="2000" b="1" dirty="0">
                <a:solidFill>
                  <a:srgbClr val="00843D"/>
                </a:solidFill>
              </a:rPr>
              <a:t>Experience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DE0756-1DF5-734A-B73E-127BA65FEC4F}"/>
              </a:ext>
            </a:extLst>
          </p:cNvPr>
          <p:cNvSpPr txBox="1">
            <a:spLocks/>
          </p:cNvSpPr>
          <p:nvPr/>
        </p:nvSpPr>
        <p:spPr>
          <a:xfrm>
            <a:off x="3562086" y="3240247"/>
            <a:ext cx="2337881" cy="1665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1" dirty="0">
                <a:solidFill>
                  <a:srgbClr val="00843D"/>
                </a:solidFill>
              </a:rPr>
              <a:t>Campus</a:t>
            </a:r>
          </a:p>
          <a:p>
            <a:r>
              <a:rPr lang="en-GB" sz="2000" b="1" dirty="0">
                <a:solidFill>
                  <a:srgbClr val="00843D"/>
                </a:solidFill>
              </a:rPr>
              <a:t>Experience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2249A6C-E681-0546-8220-1EF1E4F953F8}"/>
              </a:ext>
            </a:extLst>
          </p:cNvPr>
          <p:cNvSpPr/>
          <p:nvPr/>
        </p:nvSpPr>
        <p:spPr>
          <a:xfrm>
            <a:off x="5575022" y="5260883"/>
            <a:ext cx="2436864" cy="8421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 weeks</a:t>
            </a: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C0BB00DD-B8AD-4E46-8FF5-E662CB7E3F58}"/>
              </a:ext>
            </a:extLst>
          </p:cNvPr>
          <p:cNvSpPr/>
          <p:nvPr/>
        </p:nvSpPr>
        <p:spPr>
          <a:xfrm>
            <a:off x="8727948" y="5260882"/>
            <a:ext cx="2436864" cy="8421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 weeks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CB2934-C0EB-454E-A96E-CCDCB37711B9}"/>
              </a:ext>
            </a:extLst>
          </p:cNvPr>
          <p:cNvGrpSpPr/>
          <p:nvPr/>
        </p:nvGrpSpPr>
        <p:grpSpPr>
          <a:xfrm>
            <a:off x="8551244" y="571023"/>
            <a:ext cx="2220435" cy="1864897"/>
            <a:chOff x="8551244" y="571023"/>
            <a:chExt cx="2220435" cy="18648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06947-6BD1-5041-BFAE-CA04114A6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1244" y="571023"/>
              <a:ext cx="2220435" cy="186489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A90BC3-8939-8249-92CC-24D10FF094F2}"/>
                </a:ext>
              </a:extLst>
            </p:cNvPr>
            <p:cNvSpPr/>
            <p:nvPr/>
          </p:nvSpPr>
          <p:spPr>
            <a:xfrm>
              <a:off x="9256327" y="1185344"/>
              <a:ext cx="986971" cy="636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Image result for moodle logo">
            <a:extLst>
              <a:ext uri="{FF2B5EF4-FFF2-40B4-BE49-F238E27FC236}">
                <a16:creationId xmlns:a16="http://schemas.microsoft.com/office/drawing/2014/main" id="{2D693157-D44F-A44F-8D6B-A58B8120A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05" y="1358522"/>
            <a:ext cx="834013" cy="2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8045C03-6371-3840-A741-7F3A295593E9}"/>
              </a:ext>
            </a:extLst>
          </p:cNvPr>
          <p:cNvGrpSpPr/>
          <p:nvPr/>
        </p:nvGrpSpPr>
        <p:grpSpPr>
          <a:xfrm>
            <a:off x="5363948" y="571022"/>
            <a:ext cx="2220435" cy="1864897"/>
            <a:chOff x="8551244" y="571023"/>
            <a:chExt cx="2220435" cy="18648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FD1B54-C7E9-B14C-B28D-BD9950997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1244" y="571023"/>
              <a:ext cx="2220435" cy="186489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DB5BF0-3D83-694F-9CF7-29F36DC9A6D0}"/>
                </a:ext>
              </a:extLst>
            </p:cNvPr>
            <p:cNvSpPr/>
            <p:nvPr/>
          </p:nvSpPr>
          <p:spPr>
            <a:xfrm>
              <a:off x="9256327" y="1185344"/>
              <a:ext cx="986971" cy="636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result for futurelearn logo">
            <a:extLst>
              <a:ext uri="{FF2B5EF4-FFF2-40B4-BE49-F238E27FC236}">
                <a16:creationId xmlns:a16="http://schemas.microsoft.com/office/drawing/2014/main" id="{EE3780F8-DABE-434F-9A9C-81BAB5CB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95" y="1212358"/>
            <a:ext cx="1062213" cy="56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Learner experience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89BEF0-0403-5242-BBEC-C7C7F252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124" y="525780"/>
            <a:ext cx="3921420" cy="399135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Survey (n=36, 29%); focus group (n=6)</a:t>
            </a:r>
          </a:p>
          <a:p>
            <a:endParaRPr lang="en-US" sz="2800" dirty="0"/>
          </a:p>
          <a:p>
            <a:r>
              <a:rPr lang="en-US" sz="2800" dirty="0"/>
              <a:t>Most supported by: </a:t>
            </a:r>
          </a:p>
          <a:p>
            <a:pPr marL="1017587" lvl="1" indent="-514350">
              <a:buFont typeface="+mj-lt"/>
              <a:buAutoNum type="arabicPeriod"/>
            </a:pPr>
            <a:r>
              <a:rPr lang="en-US" sz="2400" dirty="0"/>
              <a:t>Lecturers</a:t>
            </a:r>
          </a:p>
          <a:p>
            <a:pPr marL="1017587" lvl="1" indent="-514350">
              <a:buFont typeface="+mj-lt"/>
              <a:buAutoNum type="arabicPeriod"/>
            </a:pPr>
            <a:r>
              <a:rPr lang="en-US" sz="2400" dirty="0"/>
              <a:t>Tutors</a:t>
            </a:r>
          </a:p>
          <a:p>
            <a:pPr marL="1017587" lvl="1" indent="-514350">
              <a:buFont typeface="+mj-lt"/>
              <a:buAutoNum type="arabicPeriod"/>
            </a:pPr>
            <a:r>
              <a:rPr lang="en-US" sz="2400" dirty="0"/>
              <a:t>TryHaskell</a:t>
            </a:r>
          </a:p>
          <a:p>
            <a:pPr marL="1017587" lvl="1" indent="-514350">
              <a:buFont typeface="+mj-lt"/>
              <a:buAutoNum type="arabicPeriod"/>
            </a:pPr>
            <a:r>
              <a:rPr lang="en-US" sz="2400" dirty="0"/>
              <a:t>Glasgow peers</a:t>
            </a:r>
          </a:p>
          <a:p>
            <a:pPr marL="1017587" lvl="1" indent="-514350">
              <a:buFont typeface="+mj-lt"/>
              <a:buAutoNum type="arabicPeriod"/>
            </a:pPr>
            <a:r>
              <a:rPr lang="en-US" sz="2400" dirty="0"/>
              <a:t>FutureLearn learners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F89BEF0-0403-5242-BBEC-C7C7F25207BD}"/>
              </a:ext>
            </a:extLst>
          </p:cNvPr>
          <p:cNvSpPr txBox="1">
            <a:spLocks/>
          </p:cNvSpPr>
          <p:nvPr/>
        </p:nvSpPr>
        <p:spPr>
          <a:xfrm>
            <a:off x="8145612" y="781812"/>
            <a:ext cx="3921420" cy="3854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Char char="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3275" indent="-300038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Most useful learning: </a:t>
            </a:r>
          </a:p>
          <a:p>
            <a:pPr marL="958850" lvl="1" indent="-514350">
              <a:buFont typeface="+mj-lt"/>
              <a:buAutoNum type="arabicPeriod"/>
            </a:pPr>
            <a:r>
              <a:rPr lang="en-GB" sz="2400" dirty="0"/>
              <a:t>Programming exercises</a:t>
            </a:r>
          </a:p>
          <a:p>
            <a:pPr marL="958850" lvl="1" indent="-514350">
              <a:buFont typeface="+mj-lt"/>
              <a:buAutoNum type="arabicPeriod"/>
            </a:pPr>
            <a:r>
              <a:rPr lang="en-GB" sz="2400" dirty="0"/>
              <a:t>Quizzes</a:t>
            </a:r>
          </a:p>
          <a:p>
            <a:pPr marL="958850" lvl="1" indent="-514350">
              <a:buFont typeface="+mj-lt"/>
              <a:buAutoNum type="arabicPeriod"/>
            </a:pPr>
            <a:r>
              <a:rPr lang="en-GB" sz="2400" dirty="0"/>
              <a:t>Instructional videos</a:t>
            </a:r>
          </a:p>
          <a:p>
            <a:pPr marL="958850" lvl="1" indent="-514350">
              <a:buFont typeface="+mj-lt"/>
              <a:buAutoNum type="arabicPeriod"/>
            </a:pPr>
            <a:r>
              <a:rPr lang="en-GB" sz="2400" dirty="0"/>
              <a:t>F2F drop-ins</a:t>
            </a:r>
          </a:p>
          <a:p>
            <a:pPr marL="958850" lvl="1" indent="-514350">
              <a:buFont typeface="+mj-lt"/>
              <a:buAutoNum type="arabicPeriod"/>
            </a:pPr>
            <a:r>
              <a:rPr lang="en-GB" sz="2400" dirty="0"/>
              <a:t>Programming interface</a:t>
            </a:r>
          </a:p>
          <a:p>
            <a:pPr marL="958850" lvl="1" indent="-514350">
              <a:buFont typeface="+mj-lt"/>
              <a:buAutoNum type="arabicPeriod"/>
            </a:pPr>
            <a:r>
              <a:rPr lang="en-GB" sz="2400" dirty="0"/>
              <a:t>Readings</a:t>
            </a:r>
          </a:p>
          <a:p>
            <a:pPr marL="958850" lvl="1" indent="-514350">
              <a:buFont typeface="+mj-lt"/>
              <a:buAutoNum type="arabicPeriod"/>
            </a:pPr>
            <a:r>
              <a:rPr lang="en-GB" sz="2400" dirty="0"/>
              <a:t>Discussions</a:t>
            </a:r>
          </a:p>
          <a:p>
            <a:pPr marL="958850" lvl="1" indent="-514350">
              <a:buFont typeface="+mj-lt"/>
              <a:buAutoNum type="arabicPeriod"/>
            </a:pPr>
            <a:r>
              <a:rPr lang="en-GB" sz="2400" dirty="0"/>
              <a:t>Expert interviews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7972" y="5303520"/>
            <a:ext cx="7164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843D"/>
                </a:solidFill>
              </a:rPr>
              <a:t>“The quizzes, videos, and exercises formed a very strong combination. The reading provided greater detail on topics given in the lighter materials e.g. videos. The discussions that sat alongside the materials were extremely useful.”</a:t>
            </a:r>
          </a:p>
        </p:txBody>
      </p:sp>
    </p:spTree>
    <p:extLst>
      <p:ext uri="{BB962C8B-B14F-4D97-AF65-F5344CB8AC3E}">
        <p14:creationId xmlns:p14="http://schemas.microsoft.com/office/powerpoint/2010/main" val="714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34709" r="28365" b="-26"/>
          <a:stretch/>
        </p:blipFill>
        <p:spPr>
          <a:xfrm>
            <a:off x="-8627" y="0"/>
            <a:ext cx="9133577" cy="5564038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214809" y="5882640"/>
            <a:ext cx="3813067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Jeremy Singer, Vicki Dale, </a:t>
            </a:r>
            <a:b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 Vanderbauwhede, Niall Barr, Andy Sim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Jeremy.Singer@glasgow.ac.uk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571875"/>
            <a:ext cx="5516563" cy="1331913"/>
          </a:xfrm>
          <a:solidFill>
            <a:schemeClr val="accent1"/>
          </a:solidFill>
        </p:spPr>
        <p:txBody>
          <a:bodyPr lIns="273600" tIns="216000" rIns="36000" bIns="144000" anchor="t" anchorCtr="0">
            <a:noAutofit/>
          </a:bodyPr>
          <a:lstStyle/>
          <a:p>
            <a:r>
              <a:rPr lang="en-GB" sz="2800" dirty="0"/>
              <a:t>Designing and evaluating a </a:t>
            </a:r>
            <a:br>
              <a:rPr lang="en-GB" sz="2800" dirty="0"/>
            </a:br>
            <a:r>
              <a:rPr lang="en-GB" sz="2800" dirty="0"/>
              <a:t>blended course which includes a MOOC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434146" y="281354"/>
            <a:ext cx="2593730" cy="113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3237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Lightning Talks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35DCF20-156A-414E-9821-84034BB054A5}"/>
              </a:ext>
            </a:extLst>
          </p:cNvPr>
          <p:cNvSpPr txBox="1">
            <a:spLocks/>
          </p:cNvSpPr>
          <p:nvPr/>
        </p:nvSpPr>
        <p:spPr>
          <a:xfrm>
            <a:off x="9504577" y="4237831"/>
            <a:ext cx="2593730" cy="113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3237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and Teaching Conference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Glasgow, 2018</a:t>
            </a:r>
          </a:p>
        </p:txBody>
      </p:sp>
    </p:spTree>
    <p:extLst>
      <p:ext uri="{BB962C8B-B14F-4D97-AF65-F5344CB8AC3E}">
        <p14:creationId xmlns:p14="http://schemas.microsoft.com/office/powerpoint/2010/main" val="2528110454"/>
      </p:ext>
    </p:extLst>
  </p:cSld>
  <p:clrMapOvr>
    <a:masterClrMapping/>
  </p:clrMapOvr>
</p:sld>
</file>

<file path=ppt/theme/theme1.xml><?xml version="1.0" encoding="utf-8"?>
<a:theme xmlns:a="http://schemas.openxmlformats.org/drawingml/2006/main" name="Cobalt plus accents">
  <a:themeElements>
    <a:clrScheme name="Leaf plus accents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843D"/>
      </a:accent1>
      <a:accent2>
        <a:srgbClr val="9ACEB2"/>
      </a:accent2>
      <a:accent3>
        <a:srgbClr val="9A3A06"/>
      </a:accent3>
      <a:accent4>
        <a:srgbClr val="CD9D83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8ABA308-AE57-A447-8E08-7B42CEDBF294}" vid="{75CD8893-F7FD-1B49-8089-CEB2F4D834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Cobalt plus accents</Template>
  <TotalTime>44</TotalTime>
  <Words>153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2</vt:lpstr>
      <vt:lpstr>Cobalt plus accents</vt:lpstr>
      <vt:lpstr>Designing and evaluating a  blended course which includes a MOOC</vt:lpstr>
      <vt:lpstr>Learning Structure</vt:lpstr>
      <vt:lpstr>Learner experience evaluation</vt:lpstr>
      <vt:lpstr>Designing and evaluating a  blended course which includes a MOOC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title</dc:title>
  <dc:creator>Andrew Struan</dc:creator>
  <cp:lastModifiedBy>Aniko Szilagyi</cp:lastModifiedBy>
  <cp:revision>10</cp:revision>
  <dcterms:created xsi:type="dcterms:W3CDTF">2018-03-07T11:42:44Z</dcterms:created>
  <dcterms:modified xsi:type="dcterms:W3CDTF">2018-07-06T08:24:02Z</dcterms:modified>
</cp:coreProperties>
</file>