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 id="2147483673" r:id="rId6"/>
  </p:sldMasterIdLst>
  <p:notesMasterIdLst>
    <p:notesMasterId r:id="rId22"/>
  </p:notesMasterIdLst>
  <p:handoutMasterIdLst>
    <p:handoutMasterId r:id="rId23"/>
  </p:handoutMasterIdLst>
  <p:sldIdLst>
    <p:sldId id="301" r:id="rId7"/>
    <p:sldId id="282" r:id="rId8"/>
    <p:sldId id="281" r:id="rId9"/>
    <p:sldId id="287" r:id="rId10"/>
    <p:sldId id="291" r:id="rId11"/>
    <p:sldId id="300" r:id="rId12"/>
    <p:sldId id="293" r:id="rId13"/>
    <p:sldId id="279" r:id="rId14"/>
    <p:sldId id="310" r:id="rId15"/>
    <p:sldId id="303" r:id="rId16"/>
    <p:sldId id="307" r:id="rId17"/>
    <p:sldId id="302" r:id="rId18"/>
    <p:sldId id="305" r:id="rId19"/>
    <p:sldId id="306" r:id="rId20"/>
    <p:sldId id="309" r:id="rId21"/>
  </p:sldIdLst>
  <p:sldSz cx="9144000" cy="5143500" type="screen16x9"/>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Chiarelli" initials="AC" lastIdx="1" clrIdx="0">
    <p:extLst>
      <p:ext uri="{19B8F6BF-5375-455C-9EA6-DF929625EA0E}">
        <p15:presenceInfo xmlns:p15="http://schemas.microsoft.com/office/powerpoint/2012/main" userId="Andrea Chiar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2F3"/>
    <a:srgbClr val="E2EFD9"/>
    <a:srgbClr val="FFF2CC"/>
    <a:srgbClr val="EDEDED"/>
    <a:srgbClr val="FBE4D5"/>
    <a:srgbClr val="99FF66"/>
    <a:srgbClr val="B71A8B"/>
    <a:srgbClr val="FFFFFF"/>
    <a:srgbClr val="0092CB"/>
    <a:srgbClr val="5524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8" autoAdjust="0"/>
    <p:restoredTop sz="83308" autoAdjust="0"/>
  </p:normalViewPr>
  <p:slideViewPr>
    <p:cSldViewPr snapToGrid="0" snapToObjects="1" showGuides="1">
      <p:cViewPr varScale="1">
        <p:scale>
          <a:sx n="126" d="100"/>
          <a:sy n="126" d="100"/>
        </p:scale>
        <p:origin x="1242" y="114"/>
      </p:cViewPr>
      <p:guideLst>
        <p:guide orient="horz"/>
        <p:guide/>
      </p:guideLst>
    </p:cSldViewPr>
  </p:slideViewPr>
  <p:outlineViewPr>
    <p:cViewPr>
      <p:scale>
        <a:sx n="33" d="100"/>
        <a:sy n="33" d="100"/>
      </p:scale>
      <p:origin x="0" y="-592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81" d="100"/>
          <a:sy n="81" d="100"/>
        </p:scale>
        <p:origin x="4026"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sz="1100" dirty="0">
              <a:solidFill>
                <a:srgbClr val="2C3841"/>
              </a:solidFill>
              <a:latin typeface="Corbel"/>
              <a:cs typeface="Corbel"/>
            </a:endParaRPr>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20BF4E53-F32D-E643-8E4A-00EAFEAC0BDF}" type="datetimeFigureOut">
              <a:rPr lang="en-US" sz="1100" smtClean="0">
                <a:solidFill>
                  <a:srgbClr val="2C3841"/>
                </a:solidFill>
                <a:latin typeface="Corbel"/>
                <a:cs typeface="Corbel"/>
              </a:rPr>
              <a:t>6/20/2017</a:t>
            </a:fld>
            <a:endParaRPr lang="en-GB" sz="1100" dirty="0">
              <a:solidFill>
                <a:srgbClr val="2C3841"/>
              </a:solidFill>
              <a:latin typeface="Corbel"/>
              <a:cs typeface="Corbel"/>
            </a:endParaRPr>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sz="1100" dirty="0">
              <a:solidFill>
                <a:srgbClr val="2C3841"/>
              </a:solidFill>
              <a:latin typeface="Corbel"/>
              <a:cs typeface="Corbel"/>
            </a:endParaRPr>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DDCC3291-B1ED-4249-AE87-332ED060E6C6}" type="slidenum">
              <a:rPr lang="en-GB" sz="1100" b="1" smtClean="0">
                <a:solidFill>
                  <a:srgbClr val="2C3841"/>
                </a:solidFill>
                <a:latin typeface="Corbel"/>
                <a:cs typeface="Corbel"/>
              </a:rPr>
              <a:t>‹#›</a:t>
            </a:fld>
            <a:endParaRPr lang="en-GB" sz="1100" b="1" dirty="0">
              <a:solidFill>
                <a:srgbClr val="2C3841"/>
              </a:solidFill>
              <a:latin typeface="Corbel"/>
              <a:cs typeface="Corbel"/>
            </a:endParaRPr>
          </a:p>
        </p:txBody>
      </p:sp>
    </p:spTree>
    <p:extLst>
      <p:ext uri="{BB962C8B-B14F-4D97-AF65-F5344CB8AC3E}">
        <p14:creationId xmlns:p14="http://schemas.microsoft.com/office/powerpoint/2010/main" val="1802317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100">
                <a:solidFill>
                  <a:srgbClr val="2C3841"/>
                </a:solidFill>
                <a:latin typeface="Corbel"/>
                <a:cs typeface="Corbel"/>
              </a:defRPr>
            </a:lvl1pPr>
          </a:lstStyle>
          <a:p>
            <a:endParaRPr lang="en-GB"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100">
                <a:solidFill>
                  <a:srgbClr val="2C3841"/>
                </a:solidFill>
                <a:latin typeface="Corbel"/>
                <a:cs typeface="Corbel"/>
              </a:defRPr>
            </a:lvl1pPr>
          </a:lstStyle>
          <a:p>
            <a:fld id="{46529CBB-F0FF-9842-BA64-0F347ABD5093}" type="datetimeFigureOut">
              <a:rPr lang="en-US" smtClean="0"/>
              <a:pPr/>
              <a:t>6/20/2017</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100">
                <a:solidFill>
                  <a:srgbClr val="2C3841"/>
                </a:solidFill>
                <a:latin typeface="Corbel"/>
                <a:cs typeface="Corbel"/>
              </a:defRPr>
            </a:lvl1pPr>
          </a:lstStyle>
          <a:p>
            <a:endParaRPr lang="en-GB" dirty="0"/>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100" b="1">
                <a:latin typeface="Corbel"/>
                <a:cs typeface="Corbel"/>
              </a:defRPr>
            </a:lvl1pPr>
          </a:lstStyle>
          <a:p>
            <a:fld id="{6B37C837-5377-6648-AD34-4D4FC0F568FB}" type="slidenum">
              <a:rPr lang="en-GB" smtClean="0"/>
              <a:pPr/>
              <a:t>‹#›</a:t>
            </a:fld>
            <a:endParaRPr lang="en-GB" dirty="0"/>
          </a:p>
        </p:txBody>
      </p:sp>
    </p:spTree>
    <p:extLst>
      <p:ext uri="{BB962C8B-B14F-4D97-AF65-F5344CB8AC3E}">
        <p14:creationId xmlns:p14="http://schemas.microsoft.com/office/powerpoint/2010/main" val="36375837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rgbClr val="2C3841"/>
        </a:solidFill>
        <a:latin typeface="Corbel"/>
        <a:ea typeface="+mn-ea"/>
        <a:cs typeface="Corbel"/>
      </a:defRPr>
    </a:lvl1pPr>
    <a:lvl2pPr marL="457200" algn="l" defTabSz="457200" rtl="0" eaLnBrk="1" latinLnBrk="0" hangingPunct="1">
      <a:defRPr sz="1200" kern="1200">
        <a:solidFill>
          <a:srgbClr val="2C3841"/>
        </a:solidFill>
        <a:latin typeface="Corbel"/>
        <a:ea typeface="+mn-ea"/>
        <a:cs typeface="Corbel"/>
      </a:defRPr>
    </a:lvl2pPr>
    <a:lvl3pPr marL="914400" algn="l" defTabSz="457200" rtl="0" eaLnBrk="1" latinLnBrk="0" hangingPunct="1">
      <a:defRPr sz="1200" kern="1200">
        <a:solidFill>
          <a:srgbClr val="2C3841"/>
        </a:solidFill>
        <a:latin typeface="Corbel"/>
        <a:ea typeface="+mn-ea"/>
        <a:cs typeface="Corbel"/>
      </a:defRPr>
    </a:lvl3pPr>
    <a:lvl4pPr marL="1371600" algn="l" defTabSz="457200" rtl="0" eaLnBrk="1" latinLnBrk="0" hangingPunct="1">
      <a:defRPr sz="1200" kern="1200">
        <a:solidFill>
          <a:srgbClr val="2C3841"/>
        </a:solidFill>
        <a:latin typeface="Corbel"/>
        <a:ea typeface="+mn-ea"/>
        <a:cs typeface="Corbel"/>
      </a:defRPr>
    </a:lvl4pPr>
    <a:lvl5pPr marL="1828800" algn="l" defTabSz="457200" rtl="0" eaLnBrk="1" latinLnBrk="0" hangingPunct="1">
      <a:defRPr sz="1200" kern="1200">
        <a:solidFill>
          <a:srgbClr val="2C3841"/>
        </a:solidFill>
        <a:latin typeface="Corbel"/>
        <a:ea typeface="+mn-ea"/>
        <a:cs typeface="Corbe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1</a:t>
            </a:fld>
            <a:endParaRPr lang="en-GB" dirty="0"/>
          </a:p>
        </p:txBody>
      </p:sp>
    </p:spTree>
    <p:extLst>
      <p:ext uri="{BB962C8B-B14F-4D97-AF65-F5344CB8AC3E}">
        <p14:creationId xmlns:p14="http://schemas.microsoft.com/office/powerpoint/2010/main" val="59007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10</a:t>
            </a:fld>
            <a:endParaRPr lang="en-GB" dirty="0"/>
          </a:p>
        </p:txBody>
      </p:sp>
    </p:spTree>
    <p:extLst>
      <p:ext uri="{BB962C8B-B14F-4D97-AF65-F5344CB8AC3E}">
        <p14:creationId xmlns:p14="http://schemas.microsoft.com/office/powerpoint/2010/main" val="3008881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11</a:t>
            </a:fld>
            <a:endParaRPr lang="en-GB" dirty="0"/>
          </a:p>
        </p:txBody>
      </p:sp>
    </p:spTree>
    <p:extLst>
      <p:ext uri="{BB962C8B-B14F-4D97-AF65-F5344CB8AC3E}">
        <p14:creationId xmlns:p14="http://schemas.microsoft.com/office/powerpoint/2010/main" val="326843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2</a:t>
            </a:fld>
            <a:endParaRPr lang="en-GB" dirty="0"/>
          </a:p>
        </p:txBody>
      </p:sp>
    </p:spTree>
    <p:extLst>
      <p:ext uri="{BB962C8B-B14F-4D97-AF65-F5344CB8AC3E}">
        <p14:creationId xmlns:p14="http://schemas.microsoft.com/office/powerpoint/2010/main" val="274605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3</a:t>
            </a:fld>
            <a:endParaRPr lang="en-GB" dirty="0"/>
          </a:p>
        </p:txBody>
      </p:sp>
    </p:spTree>
    <p:extLst>
      <p:ext uri="{BB962C8B-B14F-4D97-AF65-F5344CB8AC3E}">
        <p14:creationId xmlns:p14="http://schemas.microsoft.com/office/powerpoint/2010/main" val="50746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4</a:t>
            </a:fld>
            <a:endParaRPr lang="en-GB" dirty="0"/>
          </a:p>
        </p:txBody>
      </p:sp>
    </p:spTree>
    <p:extLst>
      <p:ext uri="{BB962C8B-B14F-4D97-AF65-F5344CB8AC3E}">
        <p14:creationId xmlns:p14="http://schemas.microsoft.com/office/powerpoint/2010/main" val="94855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5</a:t>
            </a:fld>
            <a:endParaRPr lang="en-GB" dirty="0"/>
          </a:p>
        </p:txBody>
      </p:sp>
    </p:spTree>
    <p:extLst>
      <p:ext uri="{BB962C8B-B14F-4D97-AF65-F5344CB8AC3E}">
        <p14:creationId xmlns:p14="http://schemas.microsoft.com/office/powerpoint/2010/main" val="276450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6</a:t>
            </a:fld>
            <a:endParaRPr lang="en-GB" dirty="0"/>
          </a:p>
        </p:txBody>
      </p:sp>
    </p:spTree>
    <p:extLst>
      <p:ext uri="{BB962C8B-B14F-4D97-AF65-F5344CB8AC3E}">
        <p14:creationId xmlns:p14="http://schemas.microsoft.com/office/powerpoint/2010/main" val="184979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7</a:t>
            </a:fld>
            <a:endParaRPr lang="en-GB" dirty="0"/>
          </a:p>
        </p:txBody>
      </p:sp>
    </p:spTree>
    <p:extLst>
      <p:ext uri="{BB962C8B-B14F-4D97-AF65-F5344CB8AC3E}">
        <p14:creationId xmlns:p14="http://schemas.microsoft.com/office/powerpoint/2010/main" val="68323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8</a:t>
            </a:fld>
            <a:endParaRPr lang="en-GB" dirty="0"/>
          </a:p>
        </p:txBody>
      </p:sp>
    </p:spTree>
    <p:extLst>
      <p:ext uri="{BB962C8B-B14F-4D97-AF65-F5344CB8AC3E}">
        <p14:creationId xmlns:p14="http://schemas.microsoft.com/office/powerpoint/2010/main" val="368576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B37C837-5377-6648-AD34-4D4FC0F568FB}" type="slidenum">
              <a:rPr lang="en-GB" smtClean="0"/>
              <a:pPr/>
              <a:t>9</a:t>
            </a:fld>
            <a:endParaRPr lang="en-GB" dirty="0"/>
          </a:p>
        </p:txBody>
      </p:sp>
    </p:spTree>
    <p:extLst>
      <p:ext uri="{BB962C8B-B14F-4D97-AF65-F5344CB8AC3E}">
        <p14:creationId xmlns:p14="http://schemas.microsoft.com/office/powerpoint/2010/main" val="408214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3899"/>
          </a:xfrm>
        </p:spPr>
        <p:txBody>
          <a:bodyPr>
            <a:spAutoFit/>
          </a:bodyPr>
          <a:lstStyle>
            <a:lvl1pPr marL="0" marR="0" indent="0" algn="l" defTabSz="457189"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a:t>Click to edit presentation subtitle</a:t>
            </a:r>
          </a:p>
        </p:txBody>
      </p:sp>
      <p:sp>
        <p:nvSpPr>
          <p:cNvPr id="25" name="Title 24"/>
          <p:cNvSpPr>
            <a:spLocks noGrp="1"/>
          </p:cNvSpPr>
          <p:nvPr>
            <p:ph type="title" hasCustomPrompt="1"/>
          </p:nvPr>
        </p:nvSpPr>
        <p:spPr>
          <a:xfrm>
            <a:off x="1440000" y="3420580"/>
            <a:ext cx="7470000" cy="377026"/>
          </a:xfrm>
        </p:spPr>
        <p:txBody>
          <a:bodyPr anchor="t" anchorCtr="0">
            <a:normAutofit/>
          </a:bodyPr>
          <a:lstStyle>
            <a:lvl1pPr algn="l">
              <a:lnSpc>
                <a:spcPct val="85000"/>
              </a:lnSpc>
              <a:defRPr sz="2800" b="1" i="0">
                <a:solidFill>
                  <a:srgbClr val="FFFFFF"/>
                </a:solidFill>
              </a:defRPr>
            </a:lvl1pPr>
          </a:lstStyle>
          <a:p>
            <a:r>
              <a:rPr lang="en-GB" dirty="0"/>
              <a:t>Click to edit presentation title</a:t>
            </a:r>
          </a:p>
        </p:txBody>
      </p:sp>
      <p:sp>
        <p:nvSpPr>
          <p:cNvPr id="4" name="Text Placeholder 3"/>
          <p:cNvSpPr>
            <a:spLocks noGrp="1"/>
          </p:cNvSpPr>
          <p:nvPr>
            <p:ph type="body" sz="quarter" idx="11" hasCustomPrompt="1"/>
          </p:nvPr>
        </p:nvSpPr>
        <p:spPr>
          <a:xfrm>
            <a:off x="0" y="3553200"/>
            <a:ext cx="1029600" cy="183600"/>
          </a:xfrm>
        </p:spPr>
        <p:txBody>
          <a:bodyPr>
            <a:normAutofit/>
          </a:bodyPr>
          <a:lstStyle>
            <a:lvl1pPr marL="0" indent="0" algn="r">
              <a:buNone/>
              <a:defRPr sz="1200">
                <a:solidFill>
                  <a:schemeClr val="bg1"/>
                </a:solidFill>
              </a:defRPr>
            </a:lvl1pPr>
          </a:lstStyle>
          <a:p>
            <a:pPr lvl="0"/>
            <a:fld id="{C750183E-5AE1-DC40-89B1-1CBB18EE30C8}" type="datetime1">
              <a:rPr lang="en-GB" smtClean="0"/>
              <a:t>14/10/2013</a:t>
            </a:fld>
            <a:endParaRPr lang="en-GB" dirty="0"/>
          </a:p>
        </p:txBody>
      </p:sp>
    </p:spTree>
    <p:extLst>
      <p:ext uri="{BB962C8B-B14F-4D97-AF65-F5344CB8AC3E}">
        <p14:creationId xmlns:p14="http://schemas.microsoft.com/office/powerpoint/2010/main" val="111852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Jisc Slide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A55F06-C352-544E-8237-6F33909C7E7A}" type="slidenum">
              <a:rPr lang="en-GB" smtClean="0"/>
              <a:t>‹#›</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22730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Slide (End Slide 1)">
    <p:spTree>
      <p:nvGrpSpPr>
        <p:cNvPr id="1" name=""/>
        <p:cNvGrpSpPr/>
        <p:nvPr/>
      </p:nvGrpSpPr>
      <p:grpSpPr>
        <a:xfrm>
          <a:off x="0" y="0"/>
          <a:ext cx="0" cy="0"/>
          <a:chOff x="0" y="0"/>
          <a:chExt cx="0" cy="0"/>
        </a:xfrm>
      </p:grpSpPr>
      <p:pic>
        <p:nvPicPr>
          <p:cNvPr id="11" name="Picture 10" descr="shutterstock_129615650_handphone(tomedi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743" y="637817"/>
            <a:ext cx="4691259" cy="5143500"/>
          </a:xfrm>
          <a:prstGeom prst="rect">
            <a:avLst/>
          </a:prstGeom>
        </p:spPr>
      </p:pic>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73692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6" name="Rectangle 5"/>
          <p:cNvSpPr/>
          <p:nvPr/>
        </p:nvSpPr>
        <p:spPr>
          <a:xfrm>
            <a:off x="0" y="1"/>
            <a:ext cx="9144000" cy="4366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Lato" panose="020F0502020204030203" pitchFamily="34" charset="0"/>
            </a:endParaRPr>
          </a:p>
        </p:txBody>
      </p:sp>
      <p:sp>
        <p:nvSpPr>
          <p:cNvPr id="3" name="Date Placeholder 2"/>
          <p:cNvSpPr>
            <a:spLocks noGrp="1"/>
          </p:cNvSpPr>
          <p:nvPr>
            <p:ph type="dt" sz="half" idx="10"/>
          </p:nvPr>
        </p:nvSpPr>
        <p:spPr/>
        <p:txBody>
          <a:bodyPr/>
          <a:lstStyle/>
          <a:p>
            <a:fld id="{97D4FB04-F48D-4B6D-B4F7-973B6F9975F8}" type="datetimeFigureOut">
              <a:rPr lang="en-GB" smtClean="0"/>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DF4931-9E65-4A35-B45D-7915321BB042}" type="slidenum">
              <a:rPr lang="en-GB" smtClean="0"/>
              <a:t>‹#›</a:t>
            </a:fld>
            <a:endParaRPr lang="en-GB"/>
          </a:p>
        </p:txBody>
      </p:sp>
      <p:sp>
        <p:nvSpPr>
          <p:cNvPr id="7" name="Title 1"/>
          <p:cNvSpPr>
            <a:spLocks noGrp="1"/>
          </p:cNvSpPr>
          <p:nvPr>
            <p:ph type="title"/>
          </p:nvPr>
        </p:nvSpPr>
        <p:spPr>
          <a:xfrm>
            <a:off x="623889" y="1425390"/>
            <a:ext cx="7886700" cy="1996469"/>
          </a:xfrm>
          <a:prstGeom prst="rect">
            <a:avLst/>
          </a:prstGeom>
        </p:spPr>
        <p:txBody>
          <a:bodyPr anchor="t" anchorCtr="0"/>
          <a:lstStyle>
            <a:lvl1pPr algn="ctr">
              <a:defRPr sz="3300">
                <a:solidFill>
                  <a:schemeClr val="accent6"/>
                </a:solidFill>
                <a:latin typeface="Raleway" charset="0"/>
                <a:ea typeface="Raleway" charset="0"/>
                <a:cs typeface="Raleway" charset="0"/>
              </a:defRPr>
            </a:lvl1pPr>
          </a:lstStyle>
          <a:p>
            <a:r>
              <a:rPr lang="en-US"/>
              <a:t>Click to edit Master title style</a:t>
            </a:r>
            <a:endParaRPr lang="en-GB" dirty="0"/>
          </a:p>
        </p:txBody>
      </p:sp>
      <p:sp>
        <p:nvSpPr>
          <p:cNvPr id="8" name="Text Placeholder 2"/>
          <p:cNvSpPr>
            <a:spLocks noGrp="1"/>
          </p:cNvSpPr>
          <p:nvPr>
            <p:ph type="body" idx="1"/>
          </p:nvPr>
        </p:nvSpPr>
        <p:spPr>
          <a:xfrm>
            <a:off x="623889" y="3442099"/>
            <a:ext cx="7886700" cy="1125140"/>
          </a:xfrm>
          <a:prstGeom prst="rect">
            <a:avLst/>
          </a:prstGeom>
        </p:spPr>
        <p:txBody>
          <a:bodyPr/>
          <a:lstStyle>
            <a:lvl1pPr marL="0" indent="0" algn="ctr">
              <a:buNone/>
              <a:defRPr sz="1351">
                <a:solidFill>
                  <a:schemeClr val="accent2"/>
                </a:solidFill>
                <a:latin typeface="Lato" panose="020F0502020204030203" pitchFamily="34" charset="0"/>
                <a:ea typeface="Cambria Math" charset="0"/>
                <a:cs typeface="Lato" panose="020F0502020204030203" pitchFamily="34" charset="0"/>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97" y="78409"/>
            <a:ext cx="2690639" cy="921825"/>
          </a:xfrm>
          <a:prstGeom prst="rect">
            <a:avLst/>
          </a:prstGeom>
        </p:spPr>
      </p:pic>
    </p:spTree>
    <p:extLst>
      <p:ext uri="{BB962C8B-B14F-4D97-AF65-F5344CB8AC3E}">
        <p14:creationId xmlns:p14="http://schemas.microsoft.com/office/powerpoint/2010/main" val="174192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0ABE-EF9C-4834-8283-6226C6E811D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5C5A58-50DF-47A6-B904-BCDF84E8E936}"/>
              </a:ext>
            </a:extLst>
          </p:cNvPr>
          <p:cNvSpPr>
            <a:spLocks noGrp="1"/>
          </p:cNvSpPr>
          <p:nvPr>
            <p:ph type="subTitle" idx="1"/>
          </p:nvPr>
        </p:nvSpPr>
        <p:spPr>
          <a:xfrm>
            <a:off x="1143000" y="2701927"/>
            <a:ext cx="6858000" cy="1241425"/>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F5BE5B-50D8-4B6E-8F17-FB0760CE110C}"/>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5" name="Footer Placeholder 4">
            <a:extLst>
              <a:ext uri="{FF2B5EF4-FFF2-40B4-BE49-F238E27FC236}">
                <a16:creationId xmlns:a16="http://schemas.microsoft.com/office/drawing/2014/main" id="{23B36C9B-5B10-4D54-9C82-284884B74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B8314-B13D-4BEA-BF32-458E3BBCF79F}"/>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72478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C7E0-4BE4-4B9E-8EDD-34FCC96B19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FBD439-86E0-4EF5-B4DB-D81E78E817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B3C34C-4252-438F-AE96-2D7532FFD1B4}"/>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5" name="Footer Placeholder 4">
            <a:extLst>
              <a:ext uri="{FF2B5EF4-FFF2-40B4-BE49-F238E27FC236}">
                <a16:creationId xmlns:a16="http://schemas.microsoft.com/office/drawing/2014/main" id="{56AE5781-7CC3-4DD9-BBF7-8F2EF9439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E6711-BCA3-474D-BFAD-651E863478FA}"/>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1396239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ED80-FD94-4837-B544-D645EC823D77}"/>
              </a:ext>
            </a:extLst>
          </p:cNvPr>
          <p:cNvSpPr>
            <a:spLocks noGrp="1"/>
          </p:cNvSpPr>
          <p:nvPr>
            <p:ph type="title"/>
          </p:nvPr>
        </p:nvSpPr>
        <p:spPr>
          <a:xfrm>
            <a:off x="623889"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27EE67-6E55-4D5D-B782-17FEB7AAB91F}"/>
              </a:ext>
            </a:extLst>
          </p:cNvPr>
          <p:cNvSpPr>
            <a:spLocks noGrp="1"/>
          </p:cNvSpPr>
          <p:nvPr>
            <p:ph type="body" idx="1"/>
          </p:nvPr>
        </p:nvSpPr>
        <p:spPr>
          <a:xfrm>
            <a:off x="623889" y="3441700"/>
            <a:ext cx="7886700" cy="1125538"/>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203C72-94FD-4DBE-B284-BEC90B1FFC27}"/>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5" name="Footer Placeholder 4">
            <a:extLst>
              <a:ext uri="{FF2B5EF4-FFF2-40B4-BE49-F238E27FC236}">
                <a16:creationId xmlns:a16="http://schemas.microsoft.com/office/drawing/2014/main" id="{6526B727-4BB1-43EF-9069-8EBC195A1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56C4F-57D1-46BA-83D7-C1A5017227FC}"/>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119500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8740-729F-4B37-9971-8451A589CC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E89D7C-A8AA-412C-8291-A5B12698134E}"/>
              </a:ext>
            </a:extLst>
          </p:cNvPr>
          <p:cNvSpPr>
            <a:spLocks noGrp="1"/>
          </p:cNvSpPr>
          <p:nvPr>
            <p:ph sz="half" idx="1"/>
          </p:nvPr>
        </p:nvSpPr>
        <p:spPr>
          <a:xfrm>
            <a:off x="628650" y="1370013"/>
            <a:ext cx="3867151"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AFE97-BE9C-4177-BFFE-6B13B22ACF0D}"/>
              </a:ext>
            </a:extLst>
          </p:cNvPr>
          <p:cNvSpPr>
            <a:spLocks noGrp="1"/>
          </p:cNvSpPr>
          <p:nvPr>
            <p:ph sz="half" idx="2"/>
          </p:nvPr>
        </p:nvSpPr>
        <p:spPr>
          <a:xfrm>
            <a:off x="4648201" y="1370013"/>
            <a:ext cx="3867151"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48F6B0-CC71-419D-8BD5-7B7198748DD0}"/>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6" name="Footer Placeholder 5">
            <a:extLst>
              <a:ext uri="{FF2B5EF4-FFF2-40B4-BE49-F238E27FC236}">
                <a16:creationId xmlns:a16="http://schemas.microsoft.com/office/drawing/2014/main" id="{CACA1D0E-6171-4E80-943E-4B1C701E4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6E650D-1A22-4DAF-B6BD-C41F9F9B5698}"/>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8472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FF84-C1F2-41E7-91D0-C91D79B88D09}"/>
              </a:ext>
            </a:extLst>
          </p:cNvPr>
          <p:cNvSpPr>
            <a:spLocks noGrp="1"/>
          </p:cNvSpPr>
          <p:nvPr>
            <p:ph type="title"/>
          </p:nvPr>
        </p:nvSpPr>
        <p:spPr>
          <a:xfrm>
            <a:off x="630239" y="274640"/>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FB57C3-8319-46D3-9289-D62805A0F71A}"/>
              </a:ext>
            </a:extLst>
          </p:cNvPr>
          <p:cNvSpPr>
            <a:spLocks noGrp="1"/>
          </p:cNvSpPr>
          <p:nvPr>
            <p:ph type="body" idx="1"/>
          </p:nvPr>
        </p:nvSpPr>
        <p:spPr>
          <a:xfrm>
            <a:off x="630240" y="1260475"/>
            <a:ext cx="3868737"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22D6C8-0CC9-4711-9E9D-25A5CF288E93}"/>
              </a:ext>
            </a:extLst>
          </p:cNvPr>
          <p:cNvSpPr>
            <a:spLocks noGrp="1"/>
          </p:cNvSpPr>
          <p:nvPr>
            <p:ph sz="half" idx="2"/>
          </p:nvPr>
        </p:nvSpPr>
        <p:spPr>
          <a:xfrm>
            <a:off x="630240"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3FBFC9-55BD-4FB4-B4FE-A062E9C84A83}"/>
              </a:ext>
            </a:extLst>
          </p:cNvPr>
          <p:cNvSpPr>
            <a:spLocks noGrp="1"/>
          </p:cNvSpPr>
          <p:nvPr>
            <p:ph type="body" sz="quarter" idx="3"/>
          </p:nvPr>
        </p:nvSpPr>
        <p:spPr>
          <a:xfrm>
            <a:off x="4629151" y="1260475"/>
            <a:ext cx="3887788"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FEAF01-F6A2-4E2C-BE58-FFCEABB63EFE}"/>
              </a:ext>
            </a:extLst>
          </p:cNvPr>
          <p:cNvSpPr>
            <a:spLocks noGrp="1"/>
          </p:cNvSpPr>
          <p:nvPr>
            <p:ph sz="quarter" idx="4"/>
          </p:nvPr>
        </p:nvSpPr>
        <p:spPr>
          <a:xfrm>
            <a:off x="4629151"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4AD92C-09E2-4DF5-B505-266EE209436A}"/>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8" name="Footer Placeholder 7">
            <a:extLst>
              <a:ext uri="{FF2B5EF4-FFF2-40B4-BE49-F238E27FC236}">
                <a16:creationId xmlns:a16="http://schemas.microsoft.com/office/drawing/2014/main" id="{CBC535EE-13ED-46C1-806D-5192EA6A9D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9790F0-CA5F-4BB5-93F6-B37EA5D6F15A}"/>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39293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CD91-875C-4EE4-B884-9742D8EB75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5E263C-D0BF-4E6E-B541-825F66F98271}"/>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4" name="Footer Placeholder 3">
            <a:extLst>
              <a:ext uri="{FF2B5EF4-FFF2-40B4-BE49-F238E27FC236}">
                <a16:creationId xmlns:a16="http://schemas.microsoft.com/office/drawing/2014/main" id="{A5172D58-DBDF-46D6-9429-348A0B0EC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E1A41B-70D0-4A2A-9E09-0E42480A5290}"/>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1113739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2173A-0D96-47B4-BE12-EA2026471661}"/>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3" name="Footer Placeholder 2">
            <a:extLst>
              <a:ext uri="{FF2B5EF4-FFF2-40B4-BE49-F238E27FC236}">
                <a16:creationId xmlns:a16="http://schemas.microsoft.com/office/drawing/2014/main" id="{198EDEEA-AF42-4ADF-AF60-BF9867C653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936DD6-84A1-4674-90D9-75306624F93D}"/>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419344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Jisc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736" y="1710002"/>
            <a:ext cx="7740264" cy="430887"/>
          </a:xfrm>
        </p:spPr>
        <p:txBody>
          <a:bodyPr wrap="square" anchor="t">
            <a:spAutoFit/>
          </a:bodyPr>
          <a:lstStyle>
            <a:lvl1pPr algn="l">
              <a:defRPr sz="2800" b="1" cap="none">
                <a:solidFill>
                  <a:schemeClr val="accent5"/>
                </a:solidFill>
              </a:defRPr>
            </a:lvl1pPr>
          </a:lstStyle>
          <a:p>
            <a:r>
              <a:rPr lang="en-GB" dirty="0"/>
              <a:t>Click to edit section title</a:t>
            </a:r>
          </a:p>
        </p:txBody>
      </p:sp>
      <p:sp>
        <p:nvSpPr>
          <p:cNvPr id="3" name="Text Placeholder 2"/>
          <p:cNvSpPr>
            <a:spLocks noGrp="1"/>
          </p:cNvSpPr>
          <p:nvPr>
            <p:ph type="body" idx="1" hasCustomPrompt="1"/>
          </p:nvPr>
        </p:nvSpPr>
        <p:spPr>
          <a:xfrm>
            <a:off x="1169736" y="2705036"/>
            <a:ext cx="7740264" cy="249299"/>
          </a:xfrm>
        </p:spPr>
        <p:txBody>
          <a:bodyPr wrap="square" anchor="t" anchorCtr="0">
            <a:spAutoFit/>
          </a:bodyPr>
          <a:lstStyle>
            <a:lvl1pPr marL="0" indent="0">
              <a:buNone/>
              <a:defRPr sz="1800">
                <a:solidFill>
                  <a:srgbClr val="2C384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dirty="0"/>
              <a:t>Click to edit section subtitle</a:t>
            </a:r>
          </a:p>
        </p:txBody>
      </p:sp>
      <p:pic>
        <p:nvPicPr>
          <p:cNvPr id="11" name="Picture 10" descr="2013_Jisc_Logo_RGB300(26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935736" cy="545592"/>
          </a:xfrm>
          <a:prstGeom prst="rect">
            <a:avLst/>
          </a:prstGeom>
        </p:spPr>
      </p:pic>
      <p:sp>
        <p:nvSpPr>
          <p:cNvPr id="4" name="Date Placeholder 3"/>
          <p:cNvSpPr>
            <a:spLocks noGrp="1"/>
          </p:cNvSpPr>
          <p:nvPr>
            <p:ph type="dt" sz="half" idx="10"/>
          </p:nvPr>
        </p:nvSpPr>
        <p:spPr/>
        <p:txBody>
          <a:bodyPr/>
          <a:lstStyle/>
          <a:p>
            <a:r>
              <a:rPr lang="en-US"/>
              <a:t>14 December 2015 </a:t>
            </a:r>
            <a:endParaRPr lang="en-GB" dirty="0"/>
          </a:p>
        </p:txBody>
      </p:sp>
      <p:sp>
        <p:nvSpPr>
          <p:cNvPr id="5" name="Footer Placeholder 4"/>
          <p:cNvSpPr>
            <a:spLocks noGrp="1"/>
          </p:cNvSpPr>
          <p:nvPr>
            <p:ph type="ftr" sz="quarter" idx="11"/>
          </p:nvPr>
        </p:nvSpPr>
        <p:spPr/>
        <p:txBody>
          <a:bodyPr/>
          <a:lstStyle/>
          <a:p>
            <a:r>
              <a:rPr lang="en-GB"/>
              <a:t>CNI Fall Meeting, December 14th -15th 2015 - Jisc Shared Research Data Management Service</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94571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7A98-4E37-429A-9408-2CFA4BDC81E3}"/>
              </a:ext>
            </a:extLst>
          </p:cNvPr>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DA945C-54FB-40C7-A01A-4CBD31013ECB}"/>
              </a:ext>
            </a:extLst>
          </p:cNvPr>
          <p:cNvSpPr>
            <a:spLocks noGrp="1"/>
          </p:cNvSpPr>
          <p:nvPr>
            <p:ph idx="1"/>
          </p:nvPr>
        </p:nvSpPr>
        <p:spPr>
          <a:xfrm>
            <a:off x="3887789" y="741365"/>
            <a:ext cx="4629151"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496A0A-9E36-4301-99C7-77BFC33B50B9}"/>
              </a:ext>
            </a:extLst>
          </p:cNvPr>
          <p:cNvSpPr>
            <a:spLocks noGrp="1"/>
          </p:cNvSpPr>
          <p:nvPr>
            <p:ph type="body" sz="half" idx="2"/>
          </p:nvPr>
        </p:nvSpPr>
        <p:spPr>
          <a:xfrm>
            <a:off x="630239" y="1543050"/>
            <a:ext cx="2949575"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048003-BBE7-45C1-81D8-E7BF201E13FD}"/>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6" name="Footer Placeholder 5">
            <a:extLst>
              <a:ext uri="{FF2B5EF4-FFF2-40B4-BE49-F238E27FC236}">
                <a16:creationId xmlns:a16="http://schemas.microsoft.com/office/drawing/2014/main" id="{3F4DD979-8C7B-4C57-B400-955618A50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BA4BD-0321-4927-B1B9-05EE72379728}"/>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216084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D61A-2C44-4422-BB29-45C1DC439661}"/>
              </a:ext>
            </a:extLst>
          </p:cNvPr>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09715C-23A2-4B69-BD30-50C573CE9F27}"/>
              </a:ext>
            </a:extLst>
          </p:cNvPr>
          <p:cNvSpPr>
            <a:spLocks noGrp="1"/>
          </p:cNvSpPr>
          <p:nvPr>
            <p:ph type="pic" idx="1"/>
          </p:nvPr>
        </p:nvSpPr>
        <p:spPr>
          <a:xfrm>
            <a:off x="3887789" y="741365"/>
            <a:ext cx="4629151" cy="36544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6AF6456C-FA0D-49B5-A9A4-3BB41AE768EA}"/>
              </a:ext>
            </a:extLst>
          </p:cNvPr>
          <p:cNvSpPr>
            <a:spLocks noGrp="1"/>
          </p:cNvSpPr>
          <p:nvPr>
            <p:ph type="body" sz="half" idx="2"/>
          </p:nvPr>
        </p:nvSpPr>
        <p:spPr>
          <a:xfrm>
            <a:off x="630239" y="1543050"/>
            <a:ext cx="2949575"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4BAE6C-BC04-4DFE-88C1-9EAB2FD7C9BE}"/>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6" name="Footer Placeholder 5">
            <a:extLst>
              <a:ext uri="{FF2B5EF4-FFF2-40B4-BE49-F238E27FC236}">
                <a16:creationId xmlns:a16="http://schemas.microsoft.com/office/drawing/2014/main" id="{788ACBCA-AF57-44A2-900E-AD78F781D6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D48077-20B5-4FAE-8EF2-2E0FE77CD7D0}"/>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2334733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697E-2376-406C-9C26-889235E720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3BDBB6-D733-4748-947F-4DD73BEB88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74E3EA-5F4F-45F9-B038-D524D3B04438}"/>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5" name="Footer Placeholder 4">
            <a:extLst>
              <a:ext uri="{FF2B5EF4-FFF2-40B4-BE49-F238E27FC236}">
                <a16:creationId xmlns:a16="http://schemas.microsoft.com/office/drawing/2014/main" id="{D575A8EA-9DE3-42A2-91DE-2173BC15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C28D71-2E29-400B-AFDF-605FE376020F}"/>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2327442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F1A6C-E588-4D1C-A3CC-6A71B62CE117}"/>
              </a:ext>
            </a:extLst>
          </p:cNvPr>
          <p:cNvSpPr>
            <a:spLocks noGrp="1"/>
          </p:cNvSpPr>
          <p:nvPr>
            <p:ph type="title" orient="vert"/>
          </p:nvPr>
        </p:nvSpPr>
        <p:spPr>
          <a:xfrm>
            <a:off x="6543676" y="274640"/>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A5547F-D295-4860-BE26-09E2964A345F}"/>
              </a:ext>
            </a:extLst>
          </p:cNvPr>
          <p:cNvSpPr>
            <a:spLocks noGrp="1"/>
          </p:cNvSpPr>
          <p:nvPr>
            <p:ph type="body" orient="vert" idx="1"/>
          </p:nvPr>
        </p:nvSpPr>
        <p:spPr>
          <a:xfrm>
            <a:off x="628652" y="274640"/>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6C7E7E-95D9-45CC-B229-AB7DD76AD1C0}"/>
              </a:ext>
            </a:extLst>
          </p:cNvPr>
          <p:cNvSpPr>
            <a:spLocks noGrp="1"/>
          </p:cNvSpPr>
          <p:nvPr>
            <p:ph type="dt" sz="half" idx="10"/>
          </p:nvPr>
        </p:nvSpPr>
        <p:spPr/>
        <p:txBody>
          <a:bodyPr/>
          <a:lstStyle/>
          <a:p>
            <a:fld id="{97D4FB04-F48D-4B6D-B4F7-973B6F9975F8}" type="datetimeFigureOut">
              <a:rPr lang="en-GB" smtClean="0"/>
              <a:t>20/06/2017</a:t>
            </a:fld>
            <a:endParaRPr lang="en-GB"/>
          </a:p>
        </p:txBody>
      </p:sp>
      <p:sp>
        <p:nvSpPr>
          <p:cNvPr id="5" name="Footer Placeholder 4">
            <a:extLst>
              <a:ext uri="{FF2B5EF4-FFF2-40B4-BE49-F238E27FC236}">
                <a16:creationId xmlns:a16="http://schemas.microsoft.com/office/drawing/2014/main" id="{4C495B98-EEF8-4D46-813C-B1C211F3BC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6C89C6-C173-42DB-890B-9FF29EC00F86}"/>
              </a:ext>
            </a:extLst>
          </p:cNvPr>
          <p:cNvSpPr>
            <a:spLocks noGrp="1"/>
          </p:cNvSpPr>
          <p:nvPr>
            <p:ph type="sldNum" sz="quarter" idx="12"/>
          </p:nvPr>
        </p:nvSpPr>
        <p:spPr/>
        <p:txBody>
          <a:bodyPr/>
          <a:lstStyle/>
          <a:p>
            <a:fld id="{60DF4931-9E65-4A35-B45D-7915321BB042}" type="slidenum">
              <a:rPr lang="en-GB" smtClean="0"/>
              <a:t>‹#›</a:t>
            </a:fld>
            <a:endParaRPr lang="en-GB"/>
          </a:p>
        </p:txBody>
      </p:sp>
    </p:spTree>
    <p:extLst>
      <p:ext uri="{BB962C8B-B14F-4D97-AF65-F5344CB8AC3E}">
        <p14:creationId xmlns:p14="http://schemas.microsoft.com/office/powerpoint/2010/main" val="2381913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Shape 78"/>
          <p:cNvSpPr txBox="1">
            <a:spLocks noGrp="1"/>
          </p:cNvSpPr>
          <p:nvPr>
            <p:ph type="ctrTitle"/>
          </p:nvPr>
        </p:nvSpPr>
        <p:spPr>
          <a:xfrm>
            <a:off x="721427" y="1610168"/>
            <a:ext cx="5216699" cy="1159875"/>
          </a:xfrm>
          <a:prstGeom prst="rect">
            <a:avLst/>
          </a:prstGeom>
        </p:spPr>
        <p:txBody>
          <a:bodyPr lIns="91425" tIns="91425" rIns="91425" bIns="91425" anchor="t" anchorCtr="0">
            <a:noAutofit/>
          </a:bodyPr>
          <a:lstStyle>
            <a:lvl1pPr>
              <a:defRPr>
                <a:solidFill>
                  <a:schemeClr val="accent2"/>
                </a:solidFill>
              </a:defRPr>
            </a:lvl1pPr>
          </a:lstStyle>
          <a:p>
            <a:pPr lvl="0">
              <a:spcBef>
                <a:spcPts val="0"/>
              </a:spcBef>
              <a:buNone/>
            </a:pPr>
            <a:r>
              <a:rPr lang="en-US" sz="3600">
                <a:solidFill>
                  <a:schemeClr val="accent1"/>
                </a:solidFill>
                <a:latin typeface="Raleway" panose="020B0503030101060003" pitchFamily="34" charset="0"/>
              </a:rPr>
              <a:t>Click to edit Master title style</a:t>
            </a:r>
            <a:endParaRPr lang="en" sz="3600" dirty="0">
              <a:solidFill>
                <a:schemeClr val="accent1"/>
              </a:solidFill>
              <a:latin typeface="Raleway" panose="020B0503030101060003" pitchFamily="34" charset="0"/>
            </a:endParaRPr>
          </a:p>
        </p:txBody>
      </p:sp>
      <p:pic>
        <p:nvPicPr>
          <p:cNvPr id="12" name="Picture 11"/>
          <p:cNvPicPr/>
          <p:nvPr/>
        </p:nvPicPr>
        <p:blipFill rotWithShape="1">
          <a:blip r:embed="rId2">
            <a:extLst>
              <a:ext uri="{28A0092B-C50C-407E-A947-70E740481C1C}">
                <a14:useLocalDpi xmlns:a14="http://schemas.microsoft.com/office/drawing/2010/main" val="0"/>
              </a:ext>
            </a:extLst>
          </a:blip>
          <a:srcRect l="4150"/>
          <a:stretch/>
        </p:blipFill>
        <p:spPr bwMode="auto">
          <a:xfrm>
            <a:off x="6423773" y="112421"/>
            <a:ext cx="2494820" cy="82738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0" y="4864101"/>
            <a:ext cx="9144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Rectangle 12"/>
          <p:cNvSpPr/>
          <p:nvPr/>
        </p:nvSpPr>
        <p:spPr>
          <a:xfrm>
            <a:off x="7368989" y="4864101"/>
            <a:ext cx="1775011"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35" y="4463380"/>
            <a:ext cx="1401624" cy="303602"/>
          </a:xfrm>
          <a:prstGeom prst="rect">
            <a:avLst/>
          </a:prstGeom>
        </p:spPr>
      </p:pic>
      <p:sp>
        <p:nvSpPr>
          <p:cNvPr id="18" name="Date Placeholder 3"/>
          <p:cNvSpPr>
            <a:spLocks noGrp="1"/>
          </p:cNvSpPr>
          <p:nvPr>
            <p:ph type="dt" sz="half" idx="10"/>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19" name="Footer Placeholder 4"/>
          <p:cNvSpPr>
            <a:spLocks noGrp="1"/>
          </p:cNvSpPr>
          <p:nvPr>
            <p:ph type="ftr" sz="quarter" idx="11"/>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22" name="Rectangle 21"/>
          <p:cNvSpPr/>
          <p:nvPr/>
        </p:nvSpPr>
        <p:spPr>
          <a:xfrm>
            <a:off x="6423773" y="4864101"/>
            <a:ext cx="2720228"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0" name="Slide Number Placeholder 5"/>
          <p:cNvSpPr>
            <a:spLocks noGrp="1"/>
          </p:cNvSpPr>
          <p:nvPr>
            <p:ph type="sldNum" sz="quarter" idx="12"/>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164937162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36063"/>
            <a:ext cx="5486400" cy="994172"/>
          </a:xfrm>
          <a:prstGeom prst="rect">
            <a:avLst/>
          </a:prstGeom>
        </p:spPr>
        <p:txBody>
          <a:bodyPr/>
          <a:lstStyle>
            <a:lvl1pPr>
              <a:defRPr sz="3300">
                <a:solidFill>
                  <a:srgbClr val="002060"/>
                </a:solidFill>
                <a:latin typeface="Raleway" charset="0"/>
                <a:ea typeface="Raleway" charset="0"/>
                <a:cs typeface="Raleway" charset="0"/>
              </a:defRPr>
            </a:lvl1pPr>
          </a:lstStyle>
          <a:p>
            <a:r>
              <a:rPr lang="en-US"/>
              <a:t>Click to edit Master title style</a:t>
            </a:r>
            <a:endParaRPr lang="en-GB" dirty="0"/>
          </a:p>
        </p:txBody>
      </p:sp>
      <p:sp>
        <p:nvSpPr>
          <p:cNvPr id="3" name="Content Placeholder 2"/>
          <p:cNvSpPr>
            <a:spLocks noGrp="1"/>
          </p:cNvSpPr>
          <p:nvPr>
            <p:ph idx="1"/>
          </p:nvPr>
        </p:nvSpPr>
        <p:spPr>
          <a:xfrm>
            <a:off x="628651" y="2023782"/>
            <a:ext cx="7886700" cy="2615664"/>
          </a:xfrm>
          <a:prstGeom prst="rect">
            <a:avLst/>
          </a:prstGeom>
        </p:spPr>
        <p:txBody>
          <a:bodyPr/>
          <a:lstStyle>
            <a:lvl1pPr>
              <a:defRPr>
                <a:solidFill>
                  <a:schemeClr val="accent2"/>
                </a:solidFill>
                <a:latin typeface="Lato" panose="020F0502020204030203" pitchFamily="34" charset="0"/>
              </a:defRPr>
            </a:lvl1pPr>
            <a:lvl2pPr>
              <a:defRPr>
                <a:solidFill>
                  <a:schemeClr val="accent3"/>
                </a:solidFill>
                <a:latin typeface="Lato" panose="020F0502020204030203" pitchFamily="34" charset="0"/>
              </a:defRPr>
            </a:lvl2pPr>
            <a:lvl3pPr>
              <a:defRPr>
                <a:solidFill>
                  <a:schemeClr val="accent3"/>
                </a:solidFill>
                <a:latin typeface="Lato" panose="020F0502020204030203" pitchFamily="34" charset="0"/>
              </a:defRPr>
            </a:lvl3pPr>
            <a:lvl4pPr>
              <a:defRPr>
                <a:solidFill>
                  <a:schemeClr val="accent3"/>
                </a:solidFill>
                <a:latin typeface="Lato" panose="020F0502020204030203" pitchFamily="34" charset="0"/>
              </a:defRPr>
            </a:lvl4pPr>
            <a:lvl5pPr>
              <a:defRPr>
                <a:solidFill>
                  <a:schemeClr val="accent3"/>
                </a:solidFill>
                <a:latin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8"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9"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1722220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1"/>
            <a:ext cx="9144000" cy="4366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p:nvPr>
        </p:nvSpPr>
        <p:spPr>
          <a:xfrm>
            <a:off x="623889" y="1425390"/>
            <a:ext cx="7886700" cy="1996469"/>
          </a:xfrm>
          <a:prstGeom prst="rect">
            <a:avLst/>
          </a:prstGeom>
        </p:spPr>
        <p:txBody>
          <a:bodyPr anchor="t" anchorCtr="0"/>
          <a:lstStyle>
            <a:lvl1pPr algn="ctr">
              <a:defRPr sz="3300">
                <a:solidFill>
                  <a:schemeClr val="accent2"/>
                </a:solidFill>
                <a:latin typeface="Raleway" charset="0"/>
                <a:ea typeface="Raleway" charset="0"/>
                <a:cs typeface="Raleway" charset="0"/>
              </a:defRPr>
            </a:lvl1pPr>
          </a:lstStyle>
          <a:p>
            <a:r>
              <a:rPr lang="en-US"/>
              <a:t>Click to edit Master title style</a:t>
            </a:r>
            <a:endParaRPr lang="en-GB" dirty="0"/>
          </a:p>
        </p:txBody>
      </p:sp>
      <p:sp>
        <p:nvSpPr>
          <p:cNvPr id="3" name="Text Placeholder 2"/>
          <p:cNvSpPr>
            <a:spLocks noGrp="1"/>
          </p:cNvSpPr>
          <p:nvPr>
            <p:ph type="body" idx="1"/>
          </p:nvPr>
        </p:nvSpPr>
        <p:spPr>
          <a:xfrm>
            <a:off x="623889" y="3442099"/>
            <a:ext cx="7886700" cy="1125140"/>
          </a:xfrm>
          <a:prstGeom prst="rect">
            <a:avLst/>
          </a:prstGeom>
        </p:spPr>
        <p:txBody>
          <a:bodyPr/>
          <a:lstStyle>
            <a:lvl1pPr marL="0" indent="0" algn="ctr">
              <a:buNone/>
              <a:defRPr sz="1351">
                <a:solidFill>
                  <a:schemeClr val="accent1"/>
                </a:solidFill>
                <a:latin typeface="Lato" panose="020F0502020204030203" pitchFamily="34" charset="0"/>
                <a:ea typeface="Cambria Math" charset="0"/>
                <a:cs typeface="Lato" panose="020F0502020204030203" pitchFamily="34" charset="0"/>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8"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9"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2926004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2" y="561238"/>
            <a:ext cx="5709397" cy="994172"/>
          </a:xfrm>
          <a:prstGeom prst="rect">
            <a:avLst/>
          </a:prstGeom>
        </p:spPr>
        <p:txBody>
          <a:bodyPr/>
          <a:lstStyle>
            <a:lvl1pPr>
              <a:defRPr sz="3300">
                <a:solidFill>
                  <a:schemeClr val="accent1"/>
                </a:solidFill>
                <a:latin typeface="Raleway" charset="0"/>
                <a:ea typeface="Raleway" charset="0"/>
                <a:cs typeface="Raleway" charset="0"/>
              </a:defRPr>
            </a:lvl1pPr>
          </a:lstStyle>
          <a:p>
            <a:r>
              <a:rPr lang="en-US"/>
              <a:t>Click to edit Master title style</a:t>
            </a:r>
            <a:endParaRPr lang="en-GB" dirty="0"/>
          </a:p>
        </p:txBody>
      </p:sp>
      <p:sp>
        <p:nvSpPr>
          <p:cNvPr id="3" name="Content Placeholder 2"/>
          <p:cNvSpPr>
            <a:spLocks noGrp="1"/>
          </p:cNvSpPr>
          <p:nvPr>
            <p:ph sz="half" idx="1"/>
          </p:nvPr>
        </p:nvSpPr>
        <p:spPr>
          <a:xfrm>
            <a:off x="628651" y="1606924"/>
            <a:ext cx="3886200" cy="3025799"/>
          </a:xfrm>
          <a:prstGeom prst="rect">
            <a:avLst/>
          </a:prstGeom>
        </p:spPr>
        <p:txBody>
          <a:bodyPr/>
          <a:lstStyle>
            <a:lvl1pPr>
              <a:defRPr>
                <a:solidFill>
                  <a:schemeClr val="accent2"/>
                </a:solidFill>
                <a:latin typeface="Lato" panose="020F0502020204030203" pitchFamily="34" charset="0"/>
                <a:ea typeface="Cambria Math" charset="0"/>
                <a:cs typeface="Lato" panose="020F0502020204030203" pitchFamily="34" charset="0"/>
              </a:defRPr>
            </a:lvl1pPr>
            <a:lvl2pPr>
              <a:defRPr>
                <a:solidFill>
                  <a:schemeClr val="accent3"/>
                </a:solidFill>
                <a:latin typeface="Lato" panose="020F0502020204030203" pitchFamily="34" charset="0"/>
                <a:ea typeface="Cambria Math" charset="0"/>
                <a:cs typeface="Lato" panose="020F0502020204030203" pitchFamily="34" charset="0"/>
              </a:defRPr>
            </a:lvl2pPr>
            <a:lvl3pPr>
              <a:defRPr>
                <a:solidFill>
                  <a:schemeClr val="accent3"/>
                </a:solidFill>
                <a:latin typeface="Lato" panose="020F0502020204030203" pitchFamily="34" charset="0"/>
                <a:ea typeface="Cambria Math" charset="0"/>
                <a:cs typeface="Lato" panose="020F0502020204030203" pitchFamily="34" charset="0"/>
              </a:defRPr>
            </a:lvl3pPr>
            <a:lvl4pPr>
              <a:defRPr>
                <a:solidFill>
                  <a:schemeClr val="accent3"/>
                </a:solidFill>
                <a:latin typeface="Lato" panose="020F0502020204030203" pitchFamily="34" charset="0"/>
                <a:ea typeface="Cambria Math" charset="0"/>
                <a:cs typeface="Lato" panose="020F0502020204030203" pitchFamily="34" charset="0"/>
              </a:defRPr>
            </a:lvl4pPr>
            <a:lvl5pPr>
              <a:defRPr>
                <a:solidFill>
                  <a:schemeClr val="accent3"/>
                </a:solidFill>
                <a:latin typeface="Lato" panose="020F0502020204030203" pitchFamily="34" charset="0"/>
                <a:ea typeface="Cambria Math"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1" y="1606924"/>
            <a:ext cx="3886200" cy="3025799"/>
          </a:xfrm>
          <a:prstGeom prst="rect">
            <a:avLst/>
          </a:prstGeom>
        </p:spPr>
        <p:txBody>
          <a:bodyPr/>
          <a:lstStyle>
            <a:lvl1pPr>
              <a:defRPr>
                <a:solidFill>
                  <a:schemeClr val="accent2"/>
                </a:solidFill>
                <a:latin typeface="Lato" panose="020F0502020204030203" pitchFamily="34" charset="0"/>
              </a:defRPr>
            </a:lvl1pPr>
            <a:lvl2pPr>
              <a:defRPr>
                <a:solidFill>
                  <a:schemeClr val="accent3"/>
                </a:solidFill>
                <a:latin typeface="Lato" panose="020F0502020204030203" pitchFamily="34" charset="0"/>
              </a:defRPr>
            </a:lvl2pPr>
            <a:lvl3pPr>
              <a:defRPr>
                <a:solidFill>
                  <a:schemeClr val="accent3"/>
                </a:solidFill>
                <a:latin typeface="Lato" panose="020F0502020204030203" pitchFamily="34" charset="0"/>
              </a:defRPr>
            </a:lvl3pPr>
            <a:lvl4pPr>
              <a:defRPr>
                <a:solidFill>
                  <a:schemeClr val="accent3"/>
                </a:solidFill>
                <a:latin typeface="Lato" panose="020F0502020204030203" pitchFamily="34" charset="0"/>
              </a:defRPr>
            </a:lvl4pPr>
            <a:lvl5pPr>
              <a:defRPr>
                <a:solidFill>
                  <a:schemeClr val="accent3"/>
                </a:solidFill>
                <a:latin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9"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10"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1436892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a:xfrm>
            <a:off x="0" y="1"/>
            <a:ext cx="9144000" cy="4366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Lato" panose="020F0502020204030203" pitchFamily="34" charset="0"/>
            </a:endParaRPr>
          </a:p>
        </p:txBody>
      </p:sp>
      <p:sp>
        <p:nvSpPr>
          <p:cNvPr id="3" name="Date Placeholder 2"/>
          <p:cNvSpPr>
            <a:spLocks noGrp="1"/>
          </p:cNvSpPr>
          <p:nvPr>
            <p:ph type="dt" sz="half" idx="10"/>
          </p:nvPr>
        </p:nvSpPr>
        <p:spPr/>
        <p:txBody>
          <a:bodyPr/>
          <a:lstStyle/>
          <a:p>
            <a:fld id="{97D4FB04-F48D-4B6D-B4F7-973B6F9975F8}" type="datetimeFigureOut">
              <a:rPr lang="en-GB" smtClean="0"/>
              <a:t>20/06/2017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DF4931-9E65-4A35-B45D-7915321BB042}" type="slidenum">
              <a:rPr lang="en-GB" smtClean="0"/>
              <a:t>‹#›</a:t>
            </a:fld>
            <a:endParaRPr lang="en-GB"/>
          </a:p>
        </p:txBody>
      </p:sp>
      <p:sp>
        <p:nvSpPr>
          <p:cNvPr id="7" name="Title 1"/>
          <p:cNvSpPr>
            <a:spLocks noGrp="1"/>
          </p:cNvSpPr>
          <p:nvPr>
            <p:ph type="title"/>
          </p:nvPr>
        </p:nvSpPr>
        <p:spPr>
          <a:xfrm>
            <a:off x="623889" y="1425390"/>
            <a:ext cx="7886700" cy="1996469"/>
          </a:xfrm>
          <a:prstGeom prst="rect">
            <a:avLst/>
          </a:prstGeom>
        </p:spPr>
        <p:txBody>
          <a:bodyPr anchor="t" anchorCtr="0"/>
          <a:lstStyle>
            <a:lvl1pPr algn="ctr">
              <a:defRPr sz="3300">
                <a:solidFill>
                  <a:schemeClr val="accent6"/>
                </a:solidFill>
                <a:latin typeface="Raleway" charset="0"/>
                <a:ea typeface="Raleway" charset="0"/>
                <a:cs typeface="Raleway" charset="0"/>
              </a:defRPr>
            </a:lvl1pPr>
          </a:lstStyle>
          <a:p>
            <a:r>
              <a:rPr lang="en-US"/>
              <a:t>Click to edit Master title style</a:t>
            </a:r>
            <a:endParaRPr lang="en-GB" dirty="0"/>
          </a:p>
        </p:txBody>
      </p:sp>
      <p:sp>
        <p:nvSpPr>
          <p:cNvPr id="8" name="Text Placeholder 2"/>
          <p:cNvSpPr>
            <a:spLocks noGrp="1"/>
          </p:cNvSpPr>
          <p:nvPr>
            <p:ph type="body" idx="1"/>
          </p:nvPr>
        </p:nvSpPr>
        <p:spPr>
          <a:xfrm>
            <a:off x="623889" y="3442099"/>
            <a:ext cx="7886700" cy="1125140"/>
          </a:xfrm>
          <a:prstGeom prst="rect">
            <a:avLst/>
          </a:prstGeom>
        </p:spPr>
        <p:txBody>
          <a:bodyPr/>
          <a:lstStyle>
            <a:lvl1pPr marL="0" indent="0" algn="ctr">
              <a:buNone/>
              <a:defRPr sz="1351">
                <a:solidFill>
                  <a:schemeClr val="accent2"/>
                </a:solidFill>
                <a:latin typeface="Lato" panose="020F0502020204030203" pitchFamily="34" charset="0"/>
                <a:ea typeface="Cambria Math" charset="0"/>
                <a:cs typeface="Lato" panose="020F0502020204030203" pitchFamily="34" charset="0"/>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97" y="78409"/>
            <a:ext cx="2690639" cy="921825"/>
          </a:xfrm>
          <a:prstGeom prst="rect">
            <a:avLst/>
          </a:prstGeom>
        </p:spPr>
      </p:pic>
    </p:spTree>
    <p:extLst>
      <p:ext uri="{BB962C8B-B14F-4D97-AF65-F5344CB8AC3E}">
        <p14:creationId xmlns:p14="http://schemas.microsoft.com/office/powerpoint/2010/main" val="3231988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62957"/>
            <a:ext cx="5577984" cy="994172"/>
          </a:xfrm>
          <a:prstGeom prst="rect">
            <a:avLst/>
          </a:prstGeom>
        </p:spPr>
        <p:txBody>
          <a:bodyPr/>
          <a:lstStyle>
            <a:lvl1pPr>
              <a:defRPr sz="3300">
                <a:solidFill>
                  <a:schemeClr val="accent1"/>
                </a:solidFill>
                <a:latin typeface="Raleway" charset="0"/>
                <a:ea typeface="Raleway" charset="0"/>
                <a:cs typeface="Raleway" charset="0"/>
              </a:defRPr>
            </a:lvl1pPr>
          </a:lstStyle>
          <a:p>
            <a:r>
              <a:rPr lang="en-US"/>
              <a:t>Click to edit Master title style</a:t>
            </a:r>
            <a:endParaRPr lang="en-GB" dirty="0"/>
          </a:p>
        </p:txBody>
      </p:sp>
      <p:sp>
        <p:nvSpPr>
          <p:cNvPr id="3" name="Text Placeholder 2"/>
          <p:cNvSpPr>
            <a:spLocks noGrp="1"/>
          </p:cNvSpPr>
          <p:nvPr>
            <p:ph type="body" idx="1"/>
          </p:nvPr>
        </p:nvSpPr>
        <p:spPr>
          <a:xfrm>
            <a:off x="629842" y="1711910"/>
            <a:ext cx="3868340" cy="617934"/>
          </a:xfrm>
          <a:prstGeom prst="rect">
            <a:avLst/>
          </a:prstGeom>
        </p:spPr>
        <p:txBody>
          <a:bodyPr anchor="t" anchorCtr="0"/>
          <a:lstStyle>
            <a:lvl1pPr marL="0" indent="0">
              <a:buNone/>
              <a:defRPr sz="1575" b="0">
                <a:solidFill>
                  <a:schemeClr val="accent2"/>
                </a:solidFill>
                <a:latin typeface="Lato" panose="020F0502020204030203" pitchFamily="34" charset="0"/>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4" name="Content Placeholder 3"/>
          <p:cNvSpPr>
            <a:spLocks noGrp="1"/>
          </p:cNvSpPr>
          <p:nvPr>
            <p:ph sz="half" idx="2"/>
          </p:nvPr>
        </p:nvSpPr>
        <p:spPr>
          <a:xfrm>
            <a:off x="629842" y="2057402"/>
            <a:ext cx="3868340" cy="2584847"/>
          </a:xfrm>
          <a:prstGeom prst="rect">
            <a:avLst/>
          </a:prstGeom>
        </p:spPr>
        <p:txBody>
          <a:bodyPr/>
          <a:lstStyle>
            <a:lvl1pPr>
              <a:defRPr>
                <a:solidFill>
                  <a:schemeClr val="accent3"/>
                </a:solidFill>
                <a:latin typeface="Lato" panose="020F0502020204030203" pitchFamily="34" charset="0"/>
              </a:defRPr>
            </a:lvl1pPr>
            <a:lvl2pPr>
              <a:defRPr>
                <a:solidFill>
                  <a:schemeClr val="accent3"/>
                </a:solidFill>
                <a:latin typeface="Lato" panose="020F0502020204030203" pitchFamily="34" charset="0"/>
              </a:defRPr>
            </a:lvl2pPr>
            <a:lvl3pPr>
              <a:defRPr>
                <a:solidFill>
                  <a:schemeClr val="accent3"/>
                </a:solidFill>
                <a:latin typeface="Lato" panose="020F0502020204030203" pitchFamily="34" charset="0"/>
              </a:defRPr>
            </a:lvl3pPr>
            <a:lvl4pPr>
              <a:defRPr>
                <a:solidFill>
                  <a:schemeClr val="accent3"/>
                </a:solidFill>
                <a:latin typeface="Lato" panose="020F0502020204030203" pitchFamily="34" charset="0"/>
              </a:defRPr>
            </a:lvl4pPr>
            <a:lvl5pPr>
              <a:defRPr>
                <a:solidFill>
                  <a:schemeClr val="accent3"/>
                </a:solidFill>
                <a:latin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29153" y="1711910"/>
            <a:ext cx="3887391" cy="617934"/>
          </a:xfrm>
          <a:prstGeom prst="rect">
            <a:avLst/>
          </a:prstGeom>
        </p:spPr>
        <p:txBody>
          <a:bodyPr anchor="t" anchorCtr="0"/>
          <a:lstStyle>
            <a:lvl1pPr marL="0" indent="0">
              <a:buNone/>
              <a:defRPr sz="1575" b="0">
                <a:solidFill>
                  <a:schemeClr val="accent2"/>
                </a:solidFill>
                <a:latin typeface="Lato" panose="020F0502020204030203" pitchFamily="34" charset="0"/>
              </a:defRPr>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p:cNvSpPr>
            <a:spLocks noGrp="1"/>
          </p:cNvSpPr>
          <p:nvPr>
            <p:ph sz="quarter" idx="4"/>
          </p:nvPr>
        </p:nvSpPr>
        <p:spPr>
          <a:xfrm>
            <a:off x="4629153" y="2057402"/>
            <a:ext cx="3887391" cy="2584847"/>
          </a:xfrm>
          <a:prstGeom prst="rect">
            <a:avLst/>
          </a:prstGeom>
        </p:spPr>
        <p:txBody>
          <a:bodyPr/>
          <a:lstStyle>
            <a:lvl1pPr>
              <a:defRPr>
                <a:solidFill>
                  <a:schemeClr val="accent3"/>
                </a:solidFill>
                <a:latin typeface="Lato" panose="020F0502020204030203" pitchFamily="34" charset="0"/>
              </a:defRPr>
            </a:lvl1pPr>
            <a:lvl2pPr>
              <a:defRPr>
                <a:solidFill>
                  <a:schemeClr val="accent3"/>
                </a:solidFill>
                <a:latin typeface="Lato" panose="020F0502020204030203" pitchFamily="34" charset="0"/>
              </a:defRPr>
            </a:lvl2pPr>
            <a:lvl3pPr>
              <a:defRPr>
                <a:solidFill>
                  <a:schemeClr val="accent3"/>
                </a:solidFill>
                <a:latin typeface="Lato" panose="020F0502020204030203" pitchFamily="34" charset="0"/>
              </a:defRPr>
            </a:lvl3pPr>
            <a:lvl4pPr>
              <a:defRPr>
                <a:solidFill>
                  <a:schemeClr val="accent3"/>
                </a:solidFill>
                <a:latin typeface="Lato" panose="020F0502020204030203" pitchFamily="34" charset="0"/>
              </a:defRPr>
            </a:lvl4pPr>
            <a:lvl5pPr>
              <a:defRPr>
                <a:solidFill>
                  <a:schemeClr val="accent3"/>
                </a:solidFill>
                <a:latin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3"/>
          <p:cNvSpPr>
            <a:spLocks noGrp="1"/>
          </p:cNvSpPr>
          <p:nvPr>
            <p:ph type="dt" sz="half" idx="10"/>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11" name="Footer Placeholder 4"/>
          <p:cNvSpPr>
            <a:spLocks noGrp="1"/>
          </p:cNvSpPr>
          <p:nvPr>
            <p:ph type="ftr" sz="quarter" idx="11"/>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12" name="Slide Number Placeholder 5"/>
          <p:cNvSpPr>
            <a:spLocks noGrp="1"/>
          </p:cNvSpPr>
          <p:nvPr>
            <p:ph type="sldNum" sz="quarter" idx="12"/>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113310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3" name="Content Placeholder 2"/>
          <p:cNvSpPr>
            <a:spLocks noGrp="1"/>
          </p:cNvSpPr>
          <p:nvPr>
            <p:ph idx="1" hasCustomPrompt="1"/>
          </p:nvPr>
        </p:nvSpPr>
        <p:spPr/>
        <p:txBody>
          <a:body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r>
              <a:rPr lang="en-US"/>
              <a:t>14 December 2015 </a:t>
            </a:r>
            <a:endParaRPr lang="en-GB"/>
          </a:p>
        </p:txBody>
      </p:sp>
      <p:sp>
        <p:nvSpPr>
          <p:cNvPr id="5" name="Footer Placeholder 4"/>
          <p:cNvSpPr>
            <a:spLocks noGrp="1"/>
          </p:cNvSpPr>
          <p:nvPr>
            <p:ph type="ftr" sz="quarter" idx="11"/>
          </p:nvPr>
        </p:nvSpPr>
        <p:spPr/>
        <p:txBody>
          <a:bodyPr/>
          <a:lstStyle/>
          <a:p>
            <a:r>
              <a:rPr lang="en-GB"/>
              <a:t>CNI Fall Meeting, December 14th -15th 2015 - Jisc Shared Research Data Management Service</a:t>
            </a:r>
          </a:p>
        </p:txBody>
      </p:sp>
      <p:sp>
        <p:nvSpPr>
          <p:cNvPr id="6" name="Slide Number Placeholder 5"/>
          <p:cNvSpPr>
            <a:spLocks noGrp="1"/>
          </p:cNvSpPr>
          <p:nvPr>
            <p:ph type="sldNum" sz="quarter" idx="12"/>
          </p:nvPr>
        </p:nvSpPr>
        <p:spPr/>
        <p:txBody>
          <a:bodyPr/>
          <a:lstStyle/>
          <a:p>
            <a:fld id="{F0A55F06-C352-544E-8237-6F33909C7E7A}" type="slidenum">
              <a:rPr lang="en-GB" smtClean="0"/>
              <a:t>‹#›</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2758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1" name="Rectangle 10"/>
          <p:cNvSpPr/>
          <p:nvPr/>
        </p:nvSpPr>
        <p:spPr>
          <a:xfrm>
            <a:off x="0" y="1"/>
            <a:ext cx="9144000" cy="4366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Lato" panose="020F0502020204030203" pitchFamily="34" charset="0"/>
            </a:endParaRPr>
          </a:p>
        </p:txBody>
      </p:sp>
      <p:sp>
        <p:nvSpPr>
          <p:cNvPr id="2" name="Title 1"/>
          <p:cNvSpPr>
            <a:spLocks noGrp="1"/>
          </p:cNvSpPr>
          <p:nvPr>
            <p:ph type="title"/>
          </p:nvPr>
        </p:nvSpPr>
        <p:spPr>
          <a:xfrm>
            <a:off x="623889" y="1425390"/>
            <a:ext cx="7886700" cy="1996469"/>
          </a:xfrm>
          <a:prstGeom prst="rect">
            <a:avLst/>
          </a:prstGeom>
        </p:spPr>
        <p:txBody>
          <a:bodyPr anchor="t" anchorCtr="0"/>
          <a:lstStyle>
            <a:lvl1pPr algn="ctr">
              <a:defRPr sz="3300">
                <a:solidFill>
                  <a:schemeClr val="accent6"/>
                </a:solidFill>
                <a:latin typeface="Raleway" charset="0"/>
                <a:ea typeface="Raleway" charset="0"/>
                <a:cs typeface="Raleway" charset="0"/>
              </a:defRPr>
            </a:lvl1pPr>
          </a:lstStyle>
          <a:p>
            <a:r>
              <a:rPr lang="en-US"/>
              <a:t>Click to edit Master title style</a:t>
            </a:r>
            <a:endParaRPr lang="en-GB" dirty="0"/>
          </a:p>
        </p:txBody>
      </p:sp>
      <p:sp>
        <p:nvSpPr>
          <p:cNvPr id="3" name="Text Placeholder 2"/>
          <p:cNvSpPr>
            <a:spLocks noGrp="1"/>
          </p:cNvSpPr>
          <p:nvPr>
            <p:ph type="body" idx="1"/>
          </p:nvPr>
        </p:nvSpPr>
        <p:spPr>
          <a:xfrm>
            <a:off x="623889" y="3442099"/>
            <a:ext cx="7886700" cy="1125140"/>
          </a:xfrm>
          <a:prstGeom prst="rect">
            <a:avLst/>
          </a:prstGeom>
        </p:spPr>
        <p:txBody>
          <a:bodyPr/>
          <a:lstStyle>
            <a:lvl1pPr marL="0" indent="0" algn="ctr">
              <a:buNone/>
              <a:defRPr sz="1351">
                <a:solidFill>
                  <a:schemeClr val="tx1"/>
                </a:solidFill>
                <a:latin typeface="Lato" panose="020F0502020204030203" pitchFamily="34" charset="0"/>
                <a:ea typeface="Cambria Math" charset="0"/>
                <a:cs typeface="Lato" panose="020F0502020204030203" pitchFamily="34" charset="0"/>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8"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9"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97" y="78409"/>
            <a:ext cx="2690639" cy="921825"/>
          </a:xfrm>
          <a:prstGeom prst="rect">
            <a:avLst/>
          </a:prstGeom>
        </p:spPr>
      </p:pic>
    </p:spTree>
    <p:extLst>
      <p:ext uri="{BB962C8B-B14F-4D97-AF65-F5344CB8AC3E}">
        <p14:creationId xmlns:p14="http://schemas.microsoft.com/office/powerpoint/2010/main" val="117837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3" y="576403"/>
            <a:ext cx="5579175" cy="994172"/>
          </a:xfrm>
          <a:prstGeom prst="rect">
            <a:avLst/>
          </a:prstGeom>
        </p:spPr>
        <p:txBody>
          <a:bodyPr/>
          <a:lstStyle>
            <a:lvl1pPr>
              <a:defRPr sz="3300">
                <a:solidFill>
                  <a:schemeClr val="accent2"/>
                </a:solidFill>
                <a:latin typeface="Raleway" charset="0"/>
                <a:ea typeface="Raleway" charset="0"/>
                <a:cs typeface="Raleway" charset="0"/>
              </a:defRPr>
            </a:lvl1pPr>
          </a:lstStyle>
          <a:p>
            <a:r>
              <a:rPr lang="en-US"/>
              <a:t>Click to edit Master title style</a:t>
            </a:r>
            <a:endParaRPr lang="en-GB" dirty="0"/>
          </a:p>
        </p:txBody>
      </p:sp>
      <p:sp>
        <p:nvSpPr>
          <p:cNvPr id="6"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7"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8"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2693195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p:cNvSpPr/>
          <p:nvPr/>
        </p:nvSpPr>
        <p:spPr>
          <a:xfrm>
            <a:off x="0" y="1"/>
            <a:ext cx="9144000" cy="4366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6"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7"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pic>
        <p:nvPicPr>
          <p:cNvPr id="9" name="Picture 8"/>
          <p:cNvPicPr/>
          <p:nvPr/>
        </p:nvPicPr>
        <p:blipFill rotWithShape="1">
          <a:blip r:embed="rId2">
            <a:extLst>
              <a:ext uri="{28A0092B-C50C-407E-A947-70E740481C1C}">
                <a14:useLocalDpi xmlns:a14="http://schemas.microsoft.com/office/drawing/2010/main" val="0"/>
              </a:ext>
            </a:extLst>
          </a:blip>
          <a:srcRect l="4150"/>
          <a:stretch/>
        </p:blipFill>
        <p:spPr bwMode="auto">
          <a:xfrm>
            <a:off x="6423773" y="112421"/>
            <a:ext cx="2494820" cy="827381"/>
          </a:xfrm>
          <a:prstGeom prst="rect">
            <a:avLst/>
          </a:prstGeom>
          <a:ln>
            <a:noFill/>
          </a:ln>
          <a:extLst>
            <a:ext uri="{53640926-AAD7-44D8-BBD7-CCE9431645EC}">
              <a14:shadowObscured xmlns:a14="http://schemas.microsoft.com/office/drawing/2010/main"/>
            </a:ext>
          </a:extLst>
        </p:spPr>
      </p:pic>
      <p:sp>
        <p:nvSpPr>
          <p:cNvPr id="10" name="Title 1"/>
          <p:cNvSpPr>
            <a:spLocks noGrp="1"/>
          </p:cNvSpPr>
          <p:nvPr>
            <p:ph type="title"/>
          </p:nvPr>
        </p:nvSpPr>
        <p:spPr>
          <a:xfrm>
            <a:off x="628653" y="589851"/>
            <a:ext cx="5579175" cy="994172"/>
          </a:xfrm>
          <a:prstGeom prst="rect">
            <a:avLst/>
          </a:prstGeom>
        </p:spPr>
        <p:txBody>
          <a:bodyPr/>
          <a:lstStyle>
            <a:lvl1pPr>
              <a:defRPr sz="3300">
                <a:solidFill>
                  <a:schemeClr val="accent1"/>
                </a:solidFill>
                <a:latin typeface="Raleway" charset="0"/>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4243182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t" anchorCtr="0"/>
          <a:lstStyle>
            <a:lvl1pPr>
              <a:defRPr sz="2475">
                <a:solidFill>
                  <a:schemeClr val="accent2"/>
                </a:solidFill>
                <a:latin typeface="Raleway" charset="0"/>
                <a:ea typeface="Raleway" charset="0"/>
                <a:cs typeface="Raleway" charset="0"/>
              </a:defRPr>
            </a:lvl1pPr>
          </a:lstStyle>
          <a:p>
            <a:r>
              <a:rPr lang="en-US"/>
              <a:t>Click to edit Master title style</a:t>
            </a:r>
            <a:endParaRPr lang="en-GB" dirty="0"/>
          </a:p>
        </p:txBody>
      </p:sp>
      <p:sp>
        <p:nvSpPr>
          <p:cNvPr id="3" name="Content Placeholder 2"/>
          <p:cNvSpPr>
            <a:spLocks noGrp="1"/>
          </p:cNvSpPr>
          <p:nvPr>
            <p:ph idx="1"/>
          </p:nvPr>
        </p:nvSpPr>
        <p:spPr>
          <a:xfrm>
            <a:off x="3887391" y="1035426"/>
            <a:ext cx="4629151" cy="3360365"/>
          </a:xfrm>
          <a:prstGeom prst="rect">
            <a:avLst/>
          </a:prstGeom>
        </p:spPr>
        <p:txBody>
          <a:bodyPr/>
          <a:lstStyle>
            <a:lvl1pPr>
              <a:defRPr sz="1800">
                <a:solidFill>
                  <a:schemeClr val="bg1"/>
                </a:solidFill>
                <a:latin typeface="Lato" panose="020F0502020204030203" pitchFamily="34" charset="0"/>
              </a:defRPr>
            </a:lvl1pPr>
            <a:lvl2pPr>
              <a:defRPr sz="1575">
                <a:solidFill>
                  <a:schemeClr val="bg1"/>
                </a:solidFill>
                <a:latin typeface="Lato" panose="020F0502020204030203" pitchFamily="34" charset="0"/>
              </a:defRPr>
            </a:lvl2pPr>
            <a:lvl3pPr>
              <a:defRPr sz="1351">
                <a:solidFill>
                  <a:schemeClr val="bg1"/>
                </a:solidFill>
                <a:latin typeface="Lato" panose="020F0502020204030203" pitchFamily="34" charset="0"/>
              </a:defRPr>
            </a:lvl3pPr>
            <a:lvl4pPr>
              <a:defRPr sz="1125">
                <a:solidFill>
                  <a:schemeClr val="bg1"/>
                </a:solidFill>
                <a:latin typeface="Lato" panose="020F0502020204030203" pitchFamily="34" charset="0"/>
              </a:defRPr>
            </a:lvl4pPr>
            <a:lvl5pPr>
              <a:defRPr sz="1125">
                <a:solidFill>
                  <a:schemeClr val="bg1"/>
                </a:solidFill>
                <a:latin typeface="Lato" panose="020F0502020204030203"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solidFill>
                  <a:schemeClr val="bg1"/>
                </a:solidFill>
                <a:latin typeface="Lato" panose="020F0502020204030203" pitchFamily="34" charset="0"/>
              </a:defRPr>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Edit Master text styles</a:t>
            </a:r>
          </a:p>
        </p:txBody>
      </p:sp>
      <p:sp>
        <p:nvSpPr>
          <p:cNvPr id="8" name="Date Placeholder 3"/>
          <p:cNvSpPr>
            <a:spLocks noGrp="1"/>
          </p:cNvSpPr>
          <p:nvPr>
            <p:ph type="dt" sz="half" idx="10"/>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9"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10"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3852200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t" anchorCtr="0"/>
          <a:lstStyle>
            <a:lvl1pPr>
              <a:defRPr sz="2475">
                <a:solidFill>
                  <a:schemeClr val="accent1"/>
                </a:solidFill>
                <a:latin typeface="Raleway" charset="0"/>
                <a:ea typeface="Raleway" charset="0"/>
                <a:cs typeface="Raleway" charset="0"/>
              </a:defRPr>
            </a:lvl1pPr>
          </a:lstStyle>
          <a:p>
            <a:r>
              <a:rPr lang="en-US"/>
              <a:t>Click to edit Master title style</a:t>
            </a:r>
            <a:endParaRPr lang="en-GB" dirty="0"/>
          </a:p>
        </p:txBody>
      </p:sp>
      <p:sp>
        <p:nvSpPr>
          <p:cNvPr id="3" name="Picture Placeholder 2"/>
          <p:cNvSpPr>
            <a:spLocks noGrp="1"/>
          </p:cNvSpPr>
          <p:nvPr>
            <p:ph type="pic" idx="1"/>
          </p:nvPr>
        </p:nvSpPr>
        <p:spPr>
          <a:xfrm>
            <a:off x="3887391" y="1543051"/>
            <a:ext cx="4629151" cy="2852738"/>
          </a:xfrm>
          <a:prstGeom prst="rect">
            <a:avLst/>
          </a:prstGeom>
        </p:spPr>
        <p:txBody>
          <a:bodyPr/>
          <a:lstStyle>
            <a:lvl1pPr marL="0" indent="0">
              <a:buNone/>
              <a:defRPr sz="1800">
                <a:solidFill>
                  <a:schemeClr val="accent1"/>
                </a:solidFill>
                <a:latin typeface="Lato" panose="020F0502020204030203" pitchFamily="34" charset="0"/>
              </a:defRPr>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solidFill>
                  <a:schemeClr val="accent1"/>
                </a:solidFill>
                <a:latin typeface="Lato" panose="020F0502020204030203" pitchFamily="34" charset="0"/>
              </a:defRPr>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n-US"/>
              <a:t>Edit Master text styles</a:t>
            </a:r>
          </a:p>
        </p:txBody>
      </p:sp>
      <p:sp>
        <p:nvSpPr>
          <p:cNvPr id="8" name="Date Placeholder 3"/>
          <p:cNvSpPr>
            <a:spLocks noGrp="1"/>
          </p:cNvSpPr>
          <p:nvPr>
            <p:ph type="dt" sz="half" idx="10"/>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9"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10"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277052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615028"/>
            <a:ext cx="5440456" cy="994172"/>
          </a:xfrm>
          <a:prstGeom prst="rect">
            <a:avLst/>
          </a:prstGeom>
        </p:spPr>
        <p:txBody>
          <a:bodyPr/>
          <a:lstStyle>
            <a:lvl1pPr>
              <a:defRPr sz="3300">
                <a:solidFill>
                  <a:schemeClr val="accent1"/>
                </a:solidFill>
                <a:latin typeface="Raleway" charset="0"/>
                <a:ea typeface="Raleway" charset="0"/>
                <a:cs typeface="Raleway"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28651" y="1609201"/>
            <a:ext cx="7886700" cy="3023523"/>
          </a:xfrm>
          <a:prstGeom prst="rect">
            <a:avLst/>
          </a:prstGeom>
        </p:spPr>
        <p:txBody>
          <a:bodyPr vert="eaVert"/>
          <a:lstStyle>
            <a:lvl1pPr>
              <a:defRPr>
                <a:latin typeface="+mj-lt"/>
                <a:ea typeface="Cambria Math" charset="0"/>
                <a:cs typeface="Cambria Math" charset="0"/>
              </a:defRPr>
            </a:lvl1pPr>
            <a:lvl2pPr>
              <a:defRPr>
                <a:latin typeface="+mj-lt"/>
                <a:ea typeface="Cambria Math" charset="0"/>
                <a:cs typeface="Cambria Math" charset="0"/>
              </a:defRPr>
            </a:lvl2pPr>
            <a:lvl3pPr>
              <a:defRPr>
                <a:latin typeface="+mj-lt"/>
                <a:ea typeface="Cambria Math" charset="0"/>
                <a:cs typeface="Cambria Math" charset="0"/>
              </a:defRPr>
            </a:lvl3pPr>
            <a:lvl4pPr>
              <a:defRPr>
                <a:latin typeface="+mj-lt"/>
                <a:ea typeface="Cambria Math" charset="0"/>
                <a:cs typeface="Cambria Math" charset="0"/>
              </a:defRPr>
            </a:lvl4pPr>
            <a:lvl5pPr>
              <a:defRPr>
                <a:latin typeface="+mj-lt"/>
                <a:ea typeface="Cambria Math" charset="0"/>
                <a:cs typeface="Cambria Math"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8"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9"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108699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1008532"/>
            <a:ext cx="1971675" cy="3624193"/>
          </a:xfrm>
          <a:prstGeom prst="rect">
            <a:avLst/>
          </a:prstGeom>
        </p:spPr>
        <p:txBody>
          <a:bodyPr vert="eaVert"/>
          <a:lstStyle>
            <a:lvl1pPr>
              <a:defRPr sz="3300">
                <a:solidFill>
                  <a:schemeClr val="accent1"/>
                </a:solidFill>
                <a:latin typeface="Raleway" charset="0"/>
                <a:ea typeface="Raleway" charset="0"/>
                <a:cs typeface="Raleway"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28653" y="273846"/>
            <a:ext cx="5579175" cy="4358879"/>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721425" y="4889828"/>
            <a:ext cx="2057400" cy="273844"/>
          </a:xfrm>
          <a:prstGeom prst="rect">
            <a:avLst/>
          </a:prstGeom>
        </p:spPr>
        <p:txBody>
          <a:bodyPr/>
          <a:lstStyle>
            <a:lvl1pPr>
              <a:defRPr sz="825"/>
            </a:lvl1pPr>
          </a:lstStyle>
          <a:p>
            <a:fld id="{97D4FB04-F48D-4B6D-B4F7-973B6F9975F8}" type="datetimeFigureOut">
              <a:rPr lang="en-GB" smtClean="0"/>
              <a:t>20/06/2017</a:t>
            </a:fld>
            <a:endParaRPr lang="en-GB"/>
          </a:p>
        </p:txBody>
      </p:sp>
      <p:sp>
        <p:nvSpPr>
          <p:cNvPr id="8"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endParaRPr lang="en-GB"/>
          </a:p>
        </p:txBody>
      </p:sp>
      <p:sp>
        <p:nvSpPr>
          <p:cNvPr id="9"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60DF4931-9E65-4A35-B45D-7915321BB042}" type="slidenum">
              <a:rPr lang="en-GB" smtClean="0"/>
              <a:t>‹#›</a:t>
            </a:fld>
            <a:endParaRPr lang="en-GB"/>
          </a:p>
        </p:txBody>
      </p:sp>
    </p:spTree>
    <p:extLst>
      <p:ext uri="{BB962C8B-B14F-4D97-AF65-F5344CB8AC3E}">
        <p14:creationId xmlns:p14="http://schemas.microsoft.com/office/powerpoint/2010/main" val="181961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idx="1" hasCustomPrompt="1"/>
          </p:nvPr>
        </p:nvSpPr>
        <p:spPr>
          <a:xfrm>
            <a:off x="234000" y="1350000"/>
            <a:ext cx="8676000" cy="3420000"/>
          </a:xfrm>
        </p:spPr>
        <p:txBody>
          <a:body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p:spPr>
        <p:txBody>
          <a:bodyPr anchor="t" anchorCtr="0">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slide heading</a:t>
            </a:r>
          </a:p>
        </p:txBody>
      </p:sp>
    </p:spTree>
    <p:extLst>
      <p:ext uri="{BB962C8B-B14F-4D97-AF65-F5344CB8AC3E}">
        <p14:creationId xmlns:p14="http://schemas.microsoft.com/office/powerpoint/2010/main" val="215082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6"/>
          <p:cNvSpPr>
            <a:spLocks noGrp="1"/>
          </p:cNvSpPr>
          <p:nvPr>
            <p:ph type="sldNum" sz="quarter" idx="12"/>
          </p:nvPr>
        </p:nvSpPr>
        <p:spPr/>
        <p:txBody>
          <a:bodyPr/>
          <a:lstStyle/>
          <a:p>
            <a:fld id="{F0A55F06-C352-544E-8237-6F33909C7E7A}" type="slidenum">
              <a:rPr lang="en-GB" smtClean="0"/>
              <a:t>‹#›</a:t>
            </a:fld>
            <a:endParaRPr lang="en-GB"/>
          </a:p>
        </p:txBody>
      </p: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5727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isc Slide (2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lstStyle>
            <a:lvl1pPr>
              <a:defRPr>
                <a:solidFill>
                  <a:schemeClr val="accent5"/>
                </a:solidFill>
              </a:defRPr>
            </a:lvl1pPr>
          </a:lstStyle>
          <a:p>
            <a:r>
              <a:rPr lang="en-GB" dirty="0"/>
              <a:t>Click to edit slide title</a:t>
            </a:r>
          </a:p>
        </p:txBody>
      </p:sp>
      <p:sp>
        <p:nvSpPr>
          <p:cNvPr id="3" name="Text Placeholder 2"/>
          <p:cNvSpPr>
            <a:spLocks noGrp="1"/>
          </p:cNvSpPr>
          <p:nvPr>
            <p:ph type="body" idx="1" hasCustomPrompt="1"/>
          </p:nvPr>
        </p:nvSpPr>
        <p:spPr>
          <a:xfrm>
            <a:off x="234000" y="900000"/>
            <a:ext cx="4140000" cy="450000"/>
          </a:xfrm>
        </p:spPr>
        <p:txBody>
          <a:bodyPr anchor="t" anchorCtr="0">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slide heading</a:t>
            </a:r>
          </a:p>
        </p:txBody>
      </p:sp>
      <p:sp>
        <p:nvSpPr>
          <p:cNvPr id="4" name="Content Placeholder 3"/>
          <p:cNvSpPr>
            <a:spLocks noGrp="1"/>
          </p:cNvSpPr>
          <p:nvPr>
            <p:ph sz="half" idx="2" hasCustomPrompt="1"/>
          </p:nvPr>
        </p:nvSpPr>
        <p:spPr>
          <a:xfrm>
            <a:off x="234002"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hasCustomPrompt="1"/>
          </p:nvPr>
        </p:nvSpPr>
        <p:spPr>
          <a:xfrm>
            <a:off x="4770001" y="900000"/>
            <a:ext cx="4140000" cy="450000"/>
          </a:xfrm>
        </p:spPr>
        <p:txBody>
          <a:bodyPr anchor="t" anchorCtr="0">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slide heading</a:t>
            </a:r>
          </a:p>
        </p:txBody>
      </p:sp>
      <p:sp>
        <p:nvSpPr>
          <p:cNvPr id="6" name="Content Placeholder 5"/>
          <p:cNvSpPr>
            <a:spLocks noGrp="1"/>
          </p:cNvSpPr>
          <p:nvPr>
            <p:ph sz="quarter" idx="4" hasCustomPrompt="1"/>
          </p:nvPr>
        </p:nvSpPr>
        <p:spPr>
          <a:xfrm>
            <a:off x="4770002"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p:cNvSpPr>
            <a:spLocks noGrp="1"/>
          </p:cNvSpPr>
          <p:nvPr>
            <p:ph type="sldNum" sz="quarter" idx="12"/>
          </p:nvPr>
        </p:nvSpPr>
        <p:spPr/>
        <p:txBody>
          <a:bodyPr/>
          <a:lstStyle/>
          <a:p>
            <a:fld id="{F0A55F06-C352-544E-8237-6F33909C7E7A}" type="slidenum">
              <a:rPr lang="en-GB" smtClean="0"/>
              <a:t>‹#›</a:t>
            </a:fld>
            <a:endParaRPr lang="en-GB"/>
          </a:p>
        </p:txBody>
      </p:sp>
      <p:cxnSp>
        <p:nvCxnSpPr>
          <p:cNvPr id="12" name="Straight Connector 11"/>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3" name="Picture 12"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1220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isc Slide (2 col +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p:cNvSpPr>
            <a:spLocks noGrp="1"/>
          </p:cNvSpPr>
          <p:nvPr>
            <p:ph sz="half" idx="2" hasCustomPrompt="1"/>
          </p:nvPr>
        </p:nvSpPr>
        <p:spPr>
          <a:xfrm>
            <a:off x="4770001" y="900113"/>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9" name="Straight Connector 8"/>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
        <p:nvSpPr>
          <p:cNvPr id="11" name="Content Placeholder 3"/>
          <p:cNvSpPr>
            <a:spLocks noGrp="1"/>
          </p:cNvSpPr>
          <p:nvPr>
            <p:ph sz="half" idx="13" hasCustomPrompt="1"/>
          </p:nvPr>
        </p:nvSpPr>
        <p:spPr>
          <a:xfrm>
            <a:off x="4770001" y="2923296"/>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1417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isc Slide (Pic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nchor="b">
            <a:normAutofit/>
          </a:bodyPr>
          <a:lstStyle>
            <a:lvl1pPr algn="r">
              <a:defRPr sz="2800" b="1">
                <a:solidFill>
                  <a:schemeClr val="accent5"/>
                </a:solidFill>
              </a:defRPr>
            </a:lvl1pPr>
          </a:lstStyle>
          <a:p>
            <a:r>
              <a:rPr lang="en-GB" dirty="0"/>
              <a:t>Click to edit slide title</a:t>
            </a:r>
          </a:p>
        </p:txBody>
      </p:sp>
      <p:sp>
        <p:nvSpPr>
          <p:cNvPr id="3" name="Picture Placeholder 2"/>
          <p:cNvSpPr>
            <a:spLocks noGrp="1"/>
          </p:cNvSpPr>
          <p:nvPr>
            <p:ph type="pic" idx="1"/>
          </p:nvPr>
        </p:nvSpPr>
        <p:spPr>
          <a:xfrm>
            <a:off x="936000" y="900000"/>
            <a:ext cx="7200000" cy="3510000"/>
          </a:xfrm>
        </p:spPr>
        <p:txBody>
          <a:bodyPr>
            <a:normAutofit/>
          </a:bodyPr>
          <a:lstStyle>
            <a:lvl1pPr marL="0" indent="0">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p:cNvSpPr>
            <a:spLocks noGrp="1"/>
          </p:cNvSpPr>
          <p:nvPr>
            <p:ph type="body" sz="half" idx="2" hasCustomPrompt="1"/>
          </p:nvPr>
        </p:nvSpPr>
        <p:spPr>
          <a:xfrm>
            <a:off x="935040" y="4500000"/>
            <a:ext cx="5400000" cy="27000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to edit image caption</a:t>
            </a:r>
          </a:p>
        </p:txBody>
      </p:sp>
      <p:sp>
        <p:nvSpPr>
          <p:cNvPr id="7" name="Slide Number Placeholder 6"/>
          <p:cNvSpPr>
            <a:spLocks noGrp="1"/>
          </p:cNvSpPr>
          <p:nvPr>
            <p:ph type="sldNum" sz="quarter" idx="12"/>
          </p:nvPr>
        </p:nvSpPr>
        <p:spPr/>
        <p:txBody>
          <a:bodyPr/>
          <a:lstStyle/>
          <a:p>
            <a:fld id="{F0A55F06-C352-544E-8237-6F33909C7E7A}" type="slidenum">
              <a:rPr lang="en-GB" smtClean="0"/>
              <a:t>‹#›</a:t>
            </a:fld>
            <a:endParaRPr lang="en-GB"/>
          </a:p>
        </p:txBody>
      </p: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
        <p:nvSpPr>
          <p:cNvPr id="12" name="Text Placeholder 3"/>
          <p:cNvSpPr>
            <a:spLocks noGrp="1"/>
          </p:cNvSpPr>
          <p:nvPr>
            <p:ph type="body" sz="half" idx="13" hasCustomPrompt="1"/>
          </p:nvPr>
        </p:nvSpPr>
        <p:spPr>
          <a:xfrm>
            <a:off x="6335040" y="4500000"/>
            <a:ext cx="1800000" cy="270000"/>
          </a:xfrm>
        </p:spPr>
        <p:txBody>
          <a:bodyPr>
            <a:normAutofit/>
          </a:bodyPr>
          <a:lstStyle>
            <a:lvl1pPr marL="0" indent="0" algn="r">
              <a:buNone/>
              <a:defRPr sz="800">
                <a:solidFill>
                  <a:srgbClr val="9BA7B0"/>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to edit image attribution</a:t>
            </a:r>
          </a:p>
        </p:txBody>
      </p:sp>
    </p:spTree>
    <p:extLst>
      <p:ext uri="{BB962C8B-B14F-4D97-AF65-F5344CB8AC3E}">
        <p14:creationId xmlns:p14="http://schemas.microsoft.com/office/powerpoint/2010/main" val="169746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5" name="Slide Number Placeholder 4"/>
          <p:cNvSpPr>
            <a:spLocks noGrp="1"/>
          </p:cNvSpPr>
          <p:nvPr>
            <p:ph type="sldNum" sz="quarter" idx="12"/>
          </p:nvPr>
        </p:nvSpPr>
        <p:spPr/>
        <p:txBody>
          <a:bodyPr/>
          <a:lstStyle/>
          <a:p>
            <a:fld id="{F0A55F06-C352-544E-8237-6F33909C7E7A}" type="slidenum">
              <a:rPr lang="en-GB" smtClean="0"/>
              <a:t>‹#›</a:t>
            </a:fld>
            <a:endParaRPr lang="en-GB"/>
          </a:p>
        </p:txBody>
      </p: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98235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001" y="2"/>
            <a:ext cx="7506000" cy="468000"/>
          </a:xfrm>
          <a:prstGeom prst="rect">
            <a:avLst/>
          </a:prstGeom>
        </p:spPr>
        <p:txBody>
          <a:bodyPr vert="horz" lIns="0" tIns="0" rIns="0" bIns="0" rtlCol="0" anchor="b" anchorCtr="0">
            <a:normAutofit/>
          </a:bodyPr>
          <a:lstStyle/>
          <a:p>
            <a:r>
              <a:rPr lang="en-GB" dirty="0"/>
              <a:t>Click to edit slide title</a:t>
            </a:r>
          </a:p>
        </p:txBody>
      </p:sp>
      <p:sp>
        <p:nvSpPr>
          <p:cNvPr id="3" name="Text Placeholder 2"/>
          <p:cNvSpPr>
            <a:spLocks noGrp="1"/>
          </p:cNvSpPr>
          <p:nvPr>
            <p:ph type="body" idx="1"/>
          </p:nvPr>
        </p:nvSpPr>
        <p:spPr>
          <a:xfrm>
            <a:off x="234000" y="900000"/>
            <a:ext cx="8676000" cy="3870000"/>
          </a:xfrm>
          <a:prstGeom prst="rect">
            <a:avLst/>
          </a:prstGeom>
        </p:spPr>
        <p:txBody>
          <a:bodyPr vert="horz" lIns="0" tIns="0" rIns="0" bIns="0" rtlCol="0">
            <a:normAutofit/>
          </a:body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234000" y="4896000"/>
            <a:ext cx="720000" cy="180000"/>
          </a:xfrm>
          <a:prstGeom prst="rect">
            <a:avLst/>
          </a:prstGeom>
        </p:spPr>
        <p:txBody>
          <a:bodyPr vert="horz" lIns="0" tIns="0" rIns="0" bIns="0" rtlCol="0" anchor="t" anchorCtr="0"/>
          <a:lstStyle>
            <a:lvl1pPr algn="l">
              <a:defRPr sz="951" b="1" normalizeH="0">
                <a:solidFill>
                  <a:srgbClr val="9BA7B0"/>
                </a:solidFill>
              </a:defRPr>
            </a:lvl1pPr>
          </a:lstStyle>
          <a:p>
            <a:r>
              <a:rPr lang="en-US"/>
              <a:t>14 December 2015 </a:t>
            </a:r>
            <a:endParaRPr lang="en-GB" dirty="0"/>
          </a:p>
        </p:txBody>
      </p:sp>
      <p:sp>
        <p:nvSpPr>
          <p:cNvPr id="5" name="Footer Placeholder 4"/>
          <p:cNvSpPr>
            <a:spLocks noGrp="1"/>
          </p:cNvSpPr>
          <p:nvPr>
            <p:ph type="ftr" sz="quarter" idx="3"/>
          </p:nvPr>
        </p:nvSpPr>
        <p:spPr>
          <a:xfrm>
            <a:off x="990000" y="4896000"/>
            <a:ext cx="7164000" cy="180000"/>
          </a:xfrm>
          <a:prstGeom prst="rect">
            <a:avLst/>
          </a:prstGeom>
        </p:spPr>
        <p:txBody>
          <a:bodyPr vert="horz" lIns="0" tIns="0" rIns="0" bIns="0" rtlCol="0" anchor="t" anchorCtr="0"/>
          <a:lstStyle>
            <a:lvl1pPr algn="l">
              <a:defRPr sz="951">
                <a:solidFill>
                  <a:srgbClr val="9BA7B0"/>
                </a:solidFill>
              </a:defRPr>
            </a:lvl1pPr>
          </a:lstStyle>
          <a:p>
            <a:r>
              <a:rPr lang="en-GB"/>
              <a:t>CNI Fall Meeting, December 14th -15th 2015 - Jisc Shared Research Data Management Service</a:t>
            </a:r>
            <a:endParaRPr lang="en-GB" dirty="0"/>
          </a:p>
        </p:txBody>
      </p:sp>
      <p:sp>
        <p:nvSpPr>
          <p:cNvPr id="6" name="Slide Number Placeholder 5"/>
          <p:cNvSpPr>
            <a:spLocks noGrp="1"/>
          </p:cNvSpPr>
          <p:nvPr>
            <p:ph type="sldNum" sz="quarter" idx="4"/>
          </p:nvPr>
        </p:nvSpPr>
        <p:spPr>
          <a:xfrm>
            <a:off x="8190000" y="4896000"/>
            <a:ext cx="720000" cy="180000"/>
          </a:xfrm>
          <a:prstGeom prst="rect">
            <a:avLst/>
          </a:prstGeom>
        </p:spPr>
        <p:txBody>
          <a:bodyPr vert="horz" lIns="0" tIns="0" rIns="0" bIns="0" rtlCol="0" anchor="t" anchorCtr="0"/>
          <a:lstStyle>
            <a:lvl1pPr algn="r">
              <a:defRPr sz="951" b="1">
                <a:solidFill>
                  <a:srgbClr val="9BA7B0"/>
                </a:solidFill>
              </a:defRPr>
            </a:lvl1pPr>
          </a:lstStyle>
          <a:p>
            <a:fld id="{F0A55F06-C352-544E-8237-6F33909C7E7A}" type="slidenum">
              <a:rPr lang="en-GB" smtClean="0"/>
              <a:pPr/>
              <a:t>‹#›</a:t>
            </a:fld>
            <a:endParaRPr lang="en-GB" dirty="0"/>
          </a:p>
        </p:txBody>
      </p:sp>
    </p:spTree>
    <p:extLst>
      <p:ext uri="{BB962C8B-B14F-4D97-AF65-F5344CB8AC3E}">
        <p14:creationId xmlns:p14="http://schemas.microsoft.com/office/powerpoint/2010/main" val="2890663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52" r:id="rId5"/>
    <p:sldLayoutId id="2147483653" r:id="rId6"/>
    <p:sldLayoutId id="2147483658" r:id="rId7"/>
    <p:sldLayoutId id="2147483657" r:id="rId8"/>
    <p:sldLayoutId id="2147483654" r:id="rId9"/>
    <p:sldLayoutId id="2147483655" r:id="rId10"/>
    <p:sldLayoutId id="2147483660" r:id="rId11"/>
    <p:sldLayoutId id="2147483687" r:id="rId12"/>
  </p:sldLayoutIdLst>
  <p:hf sldNum="0" hdr="0"/>
  <p:txStyles>
    <p:titleStyle>
      <a:lvl1pPr algn="r" defTabSz="457189" rtl="0" eaLnBrk="1" latinLnBrk="0" hangingPunct="1">
        <a:spcBef>
          <a:spcPct val="0"/>
        </a:spcBef>
        <a:buNone/>
        <a:defRPr sz="2800" b="1" kern="1200">
          <a:solidFill>
            <a:schemeClr val="accent5"/>
          </a:solidFill>
          <a:latin typeface="+mj-lt"/>
          <a:ea typeface="+mj-ea"/>
          <a:cs typeface="+mj-cs"/>
        </a:defRPr>
      </a:lvl1pPr>
    </p:titleStyle>
    <p:bodyStyle>
      <a:lvl1pPr marL="287993" indent="-287993" algn="l" defTabSz="457189"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5986" indent="-287993" algn="l" defTabSz="457189"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3978" indent="-287993" algn="l" defTabSz="457189"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1971" indent="-287993" algn="l" defTabSz="457189"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39964" indent="-287993" algn="l" defTabSz="457189"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7066F-B28A-4E1E-B7EB-029A9CC7F12F}"/>
              </a:ext>
            </a:extLst>
          </p:cNvPr>
          <p:cNvSpPr>
            <a:spLocks noGrp="1"/>
          </p:cNvSpPr>
          <p:nvPr>
            <p:ph type="title"/>
          </p:nvPr>
        </p:nvSpPr>
        <p:spPr>
          <a:xfrm>
            <a:off x="628651" y="274640"/>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BA031F-9299-4725-997C-D68FEBF0EA76}"/>
              </a:ext>
            </a:extLst>
          </p:cNvPr>
          <p:cNvSpPr>
            <a:spLocks noGrp="1"/>
          </p:cNvSpPr>
          <p:nvPr>
            <p:ph type="body" idx="1"/>
          </p:nvPr>
        </p:nvSpPr>
        <p:spPr>
          <a:xfrm>
            <a:off x="628651"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52F5F7-4B15-46B9-94F2-9EE74A0CC943}"/>
              </a:ext>
            </a:extLst>
          </p:cNvPr>
          <p:cNvSpPr>
            <a:spLocks noGrp="1"/>
          </p:cNvSpPr>
          <p:nvPr>
            <p:ph type="dt" sz="half" idx="2"/>
          </p:nvPr>
        </p:nvSpPr>
        <p:spPr>
          <a:xfrm>
            <a:off x="628651" y="4767265"/>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7D4FB04-F48D-4B6D-B4F7-973B6F9975F8}" type="datetimeFigureOut">
              <a:rPr lang="en-GB" smtClean="0"/>
              <a:t>20/06/2017</a:t>
            </a:fld>
            <a:endParaRPr lang="en-GB"/>
          </a:p>
        </p:txBody>
      </p:sp>
      <p:sp>
        <p:nvSpPr>
          <p:cNvPr id="5" name="Footer Placeholder 4">
            <a:extLst>
              <a:ext uri="{FF2B5EF4-FFF2-40B4-BE49-F238E27FC236}">
                <a16:creationId xmlns:a16="http://schemas.microsoft.com/office/drawing/2014/main" id="{7D139D78-68EA-4AD4-A6F0-87B82F89210C}"/>
              </a:ext>
            </a:extLst>
          </p:cNvPr>
          <p:cNvSpPr>
            <a:spLocks noGrp="1"/>
          </p:cNvSpPr>
          <p:nvPr>
            <p:ph type="ftr" sz="quarter" idx="3"/>
          </p:nvPr>
        </p:nvSpPr>
        <p:spPr>
          <a:xfrm>
            <a:off x="3028951" y="4767265"/>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D76C17-4BC4-49BA-8039-EE0319567CA0}"/>
              </a:ext>
            </a:extLst>
          </p:cNvPr>
          <p:cNvSpPr>
            <a:spLocks noGrp="1"/>
          </p:cNvSpPr>
          <p:nvPr>
            <p:ph type="sldNum" sz="quarter" idx="4"/>
          </p:nvPr>
        </p:nvSpPr>
        <p:spPr>
          <a:xfrm>
            <a:off x="6457951" y="4767265"/>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0DF4931-9E65-4A35-B45D-7915321BB042}" type="slidenum">
              <a:rPr lang="en-GB" smtClean="0"/>
              <a:t>‹#›</a:t>
            </a:fld>
            <a:endParaRPr lang="en-GB"/>
          </a:p>
        </p:txBody>
      </p:sp>
    </p:spTree>
    <p:extLst>
      <p:ext uri="{BB962C8B-B14F-4D97-AF65-F5344CB8AC3E}">
        <p14:creationId xmlns:p14="http://schemas.microsoft.com/office/powerpoint/2010/main" val="549623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15">
            <a:extLst>
              <a:ext uri="{28A0092B-C50C-407E-A947-70E740481C1C}">
                <a14:useLocalDpi xmlns:a14="http://schemas.microsoft.com/office/drawing/2010/main" val="0"/>
              </a:ext>
            </a:extLst>
          </a:blip>
          <a:srcRect l="4150"/>
          <a:stretch/>
        </p:blipFill>
        <p:spPr bwMode="auto">
          <a:xfrm>
            <a:off x="6423773" y="112421"/>
            <a:ext cx="2494820" cy="82738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0" y="4864101"/>
            <a:ext cx="9144000" cy="27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p:cNvSpPr/>
          <p:nvPr/>
        </p:nvSpPr>
        <p:spPr>
          <a:xfrm>
            <a:off x="6423773" y="4864101"/>
            <a:ext cx="2720228" cy="27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135" y="4463380"/>
            <a:ext cx="1401624" cy="303602"/>
          </a:xfrm>
          <a:prstGeom prst="rect">
            <a:avLst/>
          </a:prstGeom>
        </p:spPr>
      </p:pic>
      <p:sp>
        <p:nvSpPr>
          <p:cNvPr id="7" name="Date Placeholder 3"/>
          <p:cNvSpPr>
            <a:spLocks noGrp="1"/>
          </p:cNvSpPr>
          <p:nvPr>
            <p:ph type="dt" sz="half" idx="2"/>
          </p:nvPr>
        </p:nvSpPr>
        <p:spPr>
          <a:xfrm>
            <a:off x="721425" y="4889828"/>
            <a:ext cx="2057400" cy="273844"/>
          </a:xfrm>
          <a:prstGeom prst="rect">
            <a:avLst/>
          </a:prstGeom>
        </p:spPr>
        <p:txBody>
          <a:bodyPr/>
          <a:lstStyle>
            <a:lvl1pPr>
              <a:defRPr sz="825"/>
            </a:lvl1pPr>
          </a:lstStyle>
          <a:p>
            <a:r>
              <a:rPr lang="en-US"/>
              <a:t>14 December 2015 </a:t>
            </a:r>
            <a:endParaRPr lang="en-GB" dirty="0"/>
          </a:p>
        </p:txBody>
      </p:sp>
      <p:sp>
        <p:nvSpPr>
          <p:cNvPr id="8" name="Footer Placeholder 4"/>
          <p:cNvSpPr>
            <a:spLocks noGrp="1"/>
          </p:cNvSpPr>
          <p:nvPr>
            <p:ph type="ftr" sz="quarter" idx="3"/>
          </p:nvPr>
        </p:nvSpPr>
        <p:spPr>
          <a:xfrm>
            <a:off x="3121726" y="4889828"/>
            <a:ext cx="3086100" cy="273844"/>
          </a:xfrm>
          <a:prstGeom prst="rect">
            <a:avLst/>
          </a:prstGeom>
        </p:spPr>
        <p:txBody>
          <a:bodyPr/>
          <a:lstStyle>
            <a:lvl1pPr>
              <a:defRPr sz="825">
                <a:effectLst>
                  <a:outerShdw blurRad="50800" dist="50800" dir="5400000" sx="1000" sy="1000" algn="ctr" rotWithShape="0">
                    <a:srgbClr val="000000">
                      <a:alpha val="43137"/>
                    </a:srgbClr>
                  </a:outerShdw>
                </a:effectLst>
              </a:defRPr>
            </a:lvl1pPr>
          </a:lstStyle>
          <a:p>
            <a:r>
              <a:rPr lang="en-GB"/>
              <a:t>CNI Fall Meeting, December 14th -15th 2015 - Jisc Shared Research Data Management Service</a:t>
            </a:r>
            <a:endParaRPr lang="en-GB" dirty="0"/>
          </a:p>
        </p:txBody>
      </p:sp>
      <p:sp>
        <p:nvSpPr>
          <p:cNvPr id="9" name="Slide Number Placeholder 5"/>
          <p:cNvSpPr>
            <a:spLocks noGrp="1"/>
          </p:cNvSpPr>
          <p:nvPr>
            <p:ph type="sldNum" sz="quarter" idx="4"/>
          </p:nvPr>
        </p:nvSpPr>
        <p:spPr>
          <a:xfrm>
            <a:off x="8373035" y="4889828"/>
            <a:ext cx="545556" cy="273844"/>
          </a:xfrm>
          <a:prstGeom prst="rect">
            <a:avLst/>
          </a:prstGeom>
        </p:spPr>
        <p:txBody>
          <a:bodyPr/>
          <a:lstStyle>
            <a:lvl1pPr>
              <a:defRPr sz="825" b="1"/>
            </a:lvl1pPr>
          </a:lstStyle>
          <a:p>
            <a:fld id="{F0A55F06-C352-544E-8237-6F33909C7E7A}" type="slidenum">
              <a:rPr lang="en-GB" smtClean="0"/>
              <a:pPr/>
              <a:t>‹#›</a:t>
            </a:fld>
            <a:endParaRPr lang="en-GB" dirty="0"/>
          </a:p>
        </p:txBody>
      </p:sp>
    </p:spTree>
    <p:extLst>
      <p:ext uri="{BB962C8B-B14F-4D97-AF65-F5344CB8AC3E}">
        <p14:creationId xmlns:p14="http://schemas.microsoft.com/office/powerpoint/2010/main" val="289761604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p:txStyles>
    <p:titleStyle>
      <a:lvl1pPr algn="l" defTabSz="514338" rtl="0" eaLnBrk="1" latinLnBrk="0" hangingPunct="1">
        <a:lnSpc>
          <a:spcPct val="90000"/>
        </a:lnSpc>
        <a:spcBef>
          <a:spcPct val="0"/>
        </a:spcBef>
        <a:buNone/>
        <a:defRPr sz="2475"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5" indent="-128585" algn="l" defTabSz="514338"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1351"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736" y="1710002"/>
            <a:ext cx="7740264" cy="430887"/>
          </a:xfrm>
        </p:spPr>
        <p:txBody>
          <a:bodyPr/>
          <a:lstStyle/>
          <a:p>
            <a:r>
              <a:rPr lang="en-GB" dirty="0"/>
              <a:t>Jisc Open Access Dashboard</a:t>
            </a:r>
          </a:p>
        </p:txBody>
      </p:sp>
      <p:sp>
        <p:nvSpPr>
          <p:cNvPr id="7" name="Date Placeholder 3">
            <a:extLst>
              <a:ext uri="{FF2B5EF4-FFF2-40B4-BE49-F238E27FC236}">
                <a16:creationId xmlns:a16="http://schemas.microsoft.com/office/drawing/2014/main" id="{13695E07-9F41-4876-B70D-CC521F9D9A5E}"/>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Tree>
    <p:extLst>
      <p:ext uri="{BB962C8B-B14F-4D97-AF65-F5344CB8AC3E}">
        <p14:creationId xmlns:p14="http://schemas.microsoft.com/office/powerpoint/2010/main" val="72060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a:t>OA Assessment Template</a:t>
            </a:r>
          </a:p>
        </p:txBody>
      </p:sp>
      <p:sp>
        <p:nvSpPr>
          <p:cNvPr id="4" name="Rectangle 3">
            <a:extLst>
              <a:ext uri="{FF2B5EF4-FFF2-40B4-BE49-F238E27FC236}">
                <a16:creationId xmlns:a16="http://schemas.microsoft.com/office/drawing/2014/main" id="{18664635-6594-499C-B7BF-26D1D97447E9}"/>
              </a:ext>
            </a:extLst>
          </p:cNvPr>
          <p:cNvSpPr/>
          <p:nvPr/>
        </p:nvSpPr>
        <p:spPr>
          <a:xfrm>
            <a:off x="6393180" y="152400"/>
            <a:ext cx="2476500" cy="807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37C6B40-DA5E-45A3-AAF8-F34A8DE360CD}"/>
              </a:ext>
            </a:extLst>
          </p:cNvPr>
          <p:cNvSpPr/>
          <p:nvPr/>
        </p:nvSpPr>
        <p:spPr>
          <a:xfrm>
            <a:off x="144780" y="4427459"/>
            <a:ext cx="2476500" cy="378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32D0F01-FBBF-42FE-81B4-1A35FD4CD1AC}"/>
              </a:ext>
            </a:extLst>
          </p:cNvPr>
          <p:cNvPicPr>
            <a:picLocks noChangeAspect="1"/>
          </p:cNvPicPr>
          <p:nvPr/>
        </p:nvPicPr>
        <p:blipFill>
          <a:blip r:embed="rId3"/>
          <a:stretch>
            <a:fillRect/>
          </a:stretch>
        </p:blipFill>
        <p:spPr>
          <a:xfrm>
            <a:off x="6785602" y="4996"/>
            <a:ext cx="2358382" cy="1080000"/>
          </a:xfrm>
          <a:prstGeom prst="rect">
            <a:avLst/>
          </a:prstGeom>
        </p:spPr>
      </p:pic>
      <p:sp>
        <p:nvSpPr>
          <p:cNvPr id="8" name="Date Placeholder 3">
            <a:extLst>
              <a:ext uri="{FF2B5EF4-FFF2-40B4-BE49-F238E27FC236}">
                <a16:creationId xmlns:a16="http://schemas.microsoft.com/office/drawing/2014/main" id="{E4BDA4EA-876F-4DE5-9FA4-4B0064DCB9E1}"/>
              </a:ext>
            </a:extLst>
          </p:cNvPr>
          <p:cNvSpPr>
            <a:spLocks noGrp="1"/>
          </p:cNvSpPr>
          <p:nvPr>
            <p:ph type="dt" sz="half" idx="4294967295"/>
          </p:nvPr>
        </p:nvSpPr>
        <p:spPr>
          <a:xfrm>
            <a:off x="721424" y="4889828"/>
            <a:ext cx="3393376" cy="273844"/>
          </a:xfrm>
          <a:prstGeom prst="rect">
            <a:avLst/>
          </a:prstGeom>
        </p:spPr>
        <p:txBody>
          <a:bodyPr/>
          <a:lstStyle/>
          <a:p>
            <a:r>
              <a:rPr lang="en-US" sz="950" dirty="0">
                <a:solidFill>
                  <a:schemeClr val="tx2"/>
                </a:solidFill>
              </a:rPr>
              <a:t>7 June 2017 – </a:t>
            </a:r>
            <a:r>
              <a:rPr lang="en-GB" sz="950" dirty="0">
                <a:solidFill>
                  <a:schemeClr val="tx2"/>
                </a:solidFill>
              </a:rPr>
              <a:t>Developments in the OA landscape</a:t>
            </a:r>
            <a:r>
              <a:rPr lang="en-US" sz="950" dirty="0">
                <a:solidFill>
                  <a:schemeClr val="tx2"/>
                </a:solidFill>
              </a:rPr>
              <a:t> – Rob Johnson</a:t>
            </a:r>
            <a:endParaRPr lang="en-GB" sz="950" dirty="0">
              <a:solidFill>
                <a:schemeClr val="tx2"/>
              </a:solidFill>
            </a:endParaRPr>
          </a:p>
        </p:txBody>
      </p:sp>
    </p:spTree>
    <p:extLst>
      <p:ext uri="{BB962C8B-B14F-4D97-AF65-F5344CB8AC3E}">
        <p14:creationId xmlns:p14="http://schemas.microsoft.com/office/powerpoint/2010/main" val="114636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82B1F-A75D-4D46-96D5-C781E507EF8D}"/>
              </a:ext>
            </a:extLst>
          </p:cNvPr>
          <p:cNvSpPr>
            <a:spLocks noGrp="1"/>
          </p:cNvSpPr>
          <p:nvPr>
            <p:ph type="title"/>
          </p:nvPr>
        </p:nvSpPr>
        <p:spPr/>
        <p:txBody>
          <a:bodyPr/>
          <a:lstStyle/>
          <a:p>
            <a:r>
              <a:rPr lang="en-GB" dirty="0"/>
              <a:t>Overview</a:t>
            </a:r>
          </a:p>
        </p:txBody>
      </p:sp>
      <p:sp>
        <p:nvSpPr>
          <p:cNvPr id="10" name="Date Placeholder 3">
            <a:extLst>
              <a:ext uri="{FF2B5EF4-FFF2-40B4-BE49-F238E27FC236}">
                <a16:creationId xmlns:a16="http://schemas.microsoft.com/office/drawing/2014/main" id="{C4AE1805-8BBD-45F7-8EC1-F8C6142640A2}"/>
              </a:ext>
            </a:extLst>
          </p:cNvPr>
          <p:cNvSpPr>
            <a:spLocks noGrp="1"/>
          </p:cNvSpPr>
          <p:nvPr>
            <p:ph type="dt" sz="half" idx="4294967295"/>
          </p:nvPr>
        </p:nvSpPr>
        <p:spPr>
          <a:xfrm>
            <a:off x="721424" y="4889828"/>
            <a:ext cx="3393376" cy="273844"/>
          </a:xfrm>
          <a:prstGeom prst="rect">
            <a:avLst/>
          </a:prstGeom>
        </p:spPr>
        <p:txBody>
          <a:bodyPr/>
          <a:lstStyle/>
          <a:p>
            <a:r>
              <a:rPr lang="en-US" sz="950" dirty="0">
                <a:solidFill>
                  <a:schemeClr val="tx2"/>
                </a:solidFill>
              </a:rPr>
              <a:t>7 June 2017 – </a:t>
            </a:r>
            <a:r>
              <a:rPr lang="en-GB" sz="950" dirty="0">
                <a:solidFill>
                  <a:schemeClr val="tx2"/>
                </a:solidFill>
              </a:rPr>
              <a:t>Developments in the OA landscape</a:t>
            </a:r>
            <a:r>
              <a:rPr lang="en-US" sz="950" dirty="0">
                <a:solidFill>
                  <a:schemeClr val="tx2"/>
                </a:solidFill>
              </a:rPr>
              <a:t> – Rob Johnson</a:t>
            </a:r>
            <a:endParaRPr lang="en-GB" sz="950" dirty="0">
              <a:solidFill>
                <a:schemeClr val="tx2"/>
              </a:solidFill>
            </a:endParaRPr>
          </a:p>
        </p:txBody>
      </p:sp>
      <p:sp>
        <p:nvSpPr>
          <p:cNvPr id="13" name="Rectangle 12">
            <a:extLst>
              <a:ext uri="{FF2B5EF4-FFF2-40B4-BE49-F238E27FC236}">
                <a16:creationId xmlns:a16="http://schemas.microsoft.com/office/drawing/2014/main" id="{4FFEAC10-B056-42F6-B11C-7B470E6E0F14}"/>
              </a:ext>
            </a:extLst>
          </p:cNvPr>
          <p:cNvSpPr/>
          <p:nvPr/>
        </p:nvSpPr>
        <p:spPr>
          <a:xfrm>
            <a:off x="6430916" y="175260"/>
            <a:ext cx="2514964" cy="723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11">
            <a:extLst>
              <a:ext uri="{FF2B5EF4-FFF2-40B4-BE49-F238E27FC236}">
                <a16:creationId xmlns:a16="http://schemas.microsoft.com/office/drawing/2014/main" id="{4E9F9160-09B4-4E2B-AE99-888888B79E17}"/>
              </a:ext>
            </a:extLst>
          </p:cNvPr>
          <p:cNvPicPr>
            <a:picLocks noGrp="1" noChangeAspect="1"/>
          </p:cNvPicPr>
          <p:nvPr>
            <p:ph idx="1"/>
          </p:nvPr>
        </p:nvPicPr>
        <p:blipFill>
          <a:blip r:embed="rId3"/>
          <a:stretch>
            <a:fillRect/>
          </a:stretch>
        </p:blipFill>
        <p:spPr>
          <a:xfrm>
            <a:off x="6785619" y="-1131"/>
            <a:ext cx="2358381" cy="1080000"/>
          </a:xfrm>
        </p:spPr>
      </p:pic>
      <p:sp>
        <p:nvSpPr>
          <p:cNvPr id="14" name="Rectangle 13">
            <a:extLst>
              <a:ext uri="{FF2B5EF4-FFF2-40B4-BE49-F238E27FC236}">
                <a16:creationId xmlns:a16="http://schemas.microsoft.com/office/drawing/2014/main" id="{244932F8-2992-4207-BB7B-D6EA82B6C5D9}"/>
              </a:ext>
            </a:extLst>
          </p:cNvPr>
          <p:cNvSpPr/>
          <p:nvPr/>
        </p:nvSpPr>
        <p:spPr>
          <a:xfrm>
            <a:off x="342900" y="4465320"/>
            <a:ext cx="1424940" cy="2971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2DD0EE33-09A8-414F-B111-23FD03E0CFD5}"/>
              </a:ext>
            </a:extLst>
          </p:cNvPr>
          <p:cNvSpPr txBox="1">
            <a:spLocks/>
          </p:cNvSpPr>
          <p:nvPr/>
        </p:nvSpPr>
        <p:spPr>
          <a:xfrm>
            <a:off x="628650" y="1530234"/>
            <a:ext cx="7051361" cy="2807757"/>
          </a:xfrm>
          <a:prstGeom prst="rect">
            <a:avLst/>
          </a:prstGeom>
        </p:spPr>
        <p:txBody>
          <a:bodyPr/>
          <a:lstStyle>
            <a:lvl1pPr algn="l" defTabSz="514338" rtl="0" eaLnBrk="1" latinLnBrk="0" hangingPunct="1">
              <a:lnSpc>
                <a:spcPct val="90000"/>
              </a:lnSpc>
              <a:spcBef>
                <a:spcPct val="0"/>
              </a:spcBef>
              <a:buNone/>
              <a:defRPr sz="3300" kern="1200">
                <a:solidFill>
                  <a:srgbClr val="002060"/>
                </a:solidFill>
                <a:latin typeface="Raleway" charset="0"/>
                <a:ea typeface="Raleway" charset="0"/>
                <a:cs typeface="Raleway"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n-GB" sz="2400" dirty="0">
                <a:solidFill>
                  <a:schemeClr val="bg2"/>
                </a:solidFill>
                <a:latin typeface="Lato"/>
              </a:rPr>
              <a:t>The project is jointly funded by HEFCE, RCUK, Jisc and Wellcome.</a:t>
            </a:r>
          </a:p>
          <a:p>
            <a:pPr marL="342900" indent="-342900">
              <a:buFont typeface="Arial" panose="020B0604020202020204" pitchFamily="34" charset="0"/>
              <a:buChar char="•"/>
            </a:pPr>
            <a:endParaRPr lang="en-GB" sz="2400" dirty="0">
              <a:solidFill>
                <a:schemeClr val="bg2"/>
              </a:solidFill>
              <a:latin typeface="Lato"/>
            </a:endParaRPr>
          </a:p>
          <a:p>
            <a:pPr marL="342900" indent="-342900">
              <a:buFont typeface="Arial" panose="020B0604020202020204" pitchFamily="34" charset="0"/>
              <a:buChar char="•"/>
            </a:pPr>
            <a:r>
              <a:rPr lang="en-GB" sz="2400" dirty="0">
                <a:solidFill>
                  <a:schemeClr val="bg2"/>
                </a:solidFill>
                <a:latin typeface="Lato"/>
              </a:rPr>
              <a:t>The aim is to gain understanding of how the higher education sector is progressing towards open access, in relation to funder policies.</a:t>
            </a:r>
          </a:p>
          <a:p>
            <a:pPr marL="342900" indent="-342900">
              <a:buFont typeface="Arial" panose="020B0604020202020204" pitchFamily="34" charset="0"/>
              <a:buChar char="•"/>
            </a:pPr>
            <a:endParaRPr lang="en-GB" sz="2400" dirty="0">
              <a:solidFill>
                <a:schemeClr val="bg2"/>
              </a:solidFill>
              <a:latin typeface="Lato"/>
            </a:endParaRPr>
          </a:p>
          <a:p>
            <a:pPr marL="342900" indent="-342900">
              <a:buFont typeface="Arial" panose="020B0604020202020204" pitchFamily="34" charset="0"/>
              <a:buChar char="•"/>
            </a:pPr>
            <a:r>
              <a:rPr lang="en-GB" sz="2400" dirty="0">
                <a:solidFill>
                  <a:schemeClr val="bg2"/>
                </a:solidFill>
                <a:latin typeface="Lato"/>
              </a:rPr>
              <a:t>Formal announcement due post-election!</a:t>
            </a:r>
          </a:p>
          <a:p>
            <a:pPr marL="342900" indent="-342900">
              <a:buFont typeface="Arial" panose="020B0604020202020204" pitchFamily="34" charset="0"/>
              <a:buChar char="•"/>
            </a:pPr>
            <a:endParaRPr lang="en-GB" sz="2400" dirty="0">
              <a:solidFill>
                <a:schemeClr val="bg2"/>
              </a:solidFill>
              <a:latin typeface="Lato"/>
            </a:endParaRPr>
          </a:p>
        </p:txBody>
      </p:sp>
      <p:pic>
        <p:nvPicPr>
          <p:cNvPr id="3" name="Picture 2">
            <a:extLst>
              <a:ext uri="{FF2B5EF4-FFF2-40B4-BE49-F238E27FC236}">
                <a16:creationId xmlns:a16="http://schemas.microsoft.com/office/drawing/2014/main" id="{8BF565C5-F0F2-4E0A-96F6-EB285AE55F02}"/>
              </a:ext>
            </a:extLst>
          </p:cNvPr>
          <p:cNvPicPr>
            <a:picLocks noChangeAspect="1"/>
          </p:cNvPicPr>
          <p:nvPr/>
        </p:nvPicPr>
        <p:blipFill>
          <a:blip r:embed="rId4"/>
          <a:stretch>
            <a:fillRect/>
          </a:stretch>
        </p:blipFill>
        <p:spPr>
          <a:xfrm>
            <a:off x="4850265" y="152400"/>
            <a:ext cx="2034414" cy="432854"/>
          </a:xfrm>
          <a:prstGeom prst="rect">
            <a:avLst/>
          </a:prstGeom>
        </p:spPr>
      </p:pic>
    </p:spTree>
    <p:extLst>
      <p:ext uri="{BB962C8B-B14F-4D97-AF65-F5344CB8AC3E}">
        <p14:creationId xmlns:p14="http://schemas.microsoft.com/office/powerpoint/2010/main" val="63414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C4AE1805-8BBD-45F7-8EC1-F8C6142640A2}"/>
              </a:ext>
            </a:extLst>
          </p:cNvPr>
          <p:cNvSpPr>
            <a:spLocks noGrp="1"/>
          </p:cNvSpPr>
          <p:nvPr>
            <p:ph type="dt" sz="half" idx="4294967295"/>
          </p:nvPr>
        </p:nvSpPr>
        <p:spPr>
          <a:xfrm>
            <a:off x="721424" y="4889828"/>
            <a:ext cx="3393376" cy="273844"/>
          </a:xfrm>
          <a:prstGeom prst="rect">
            <a:avLst/>
          </a:prstGeom>
        </p:spPr>
        <p:txBody>
          <a:bodyPr/>
          <a:lstStyle/>
          <a:p>
            <a:r>
              <a:rPr lang="en-US" sz="950" dirty="0">
                <a:solidFill>
                  <a:schemeClr val="tx2"/>
                </a:solidFill>
              </a:rPr>
              <a:t>7 June 2017 – </a:t>
            </a:r>
            <a:r>
              <a:rPr lang="en-GB" sz="950" dirty="0">
                <a:solidFill>
                  <a:schemeClr val="tx2"/>
                </a:solidFill>
              </a:rPr>
              <a:t>Developments in the OA landscape</a:t>
            </a:r>
            <a:r>
              <a:rPr lang="en-US" sz="950" dirty="0">
                <a:solidFill>
                  <a:schemeClr val="tx2"/>
                </a:solidFill>
              </a:rPr>
              <a:t> – Rob Johnson</a:t>
            </a:r>
            <a:endParaRPr lang="en-GB" sz="950" dirty="0">
              <a:solidFill>
                <a:schemeClr val="tx2"/>
              </a:solidFill>
            </a:endParaRPr>
          </a:p>
        </p:txBody>
      </p:sp>
      <p:sp>
        <p:nvSpPr>
          <p:cNvPr id="13" name="Rectangle 12">
            <a:extLst>
              <a:ext uri="{FF2B5EF4-FFF2-40B4-BE49-F238E27FC236}">
                <a16:creationId xmlns:a16="http://schemas.microsoft.com/office/drawing/2014/main" id="{4FFEAC10-B056-42F6-B11C-7B470E6E0F14}"/>
              </a:ext>
            </a:extLst>
          </p:cNvPr>
          <p:cNvSpPr/>
          <p:nvPr/>
        </p:nvSpPr>
        <p:spPr>
          <a:xfrm>
            <a:off x="6430916" y="175260"/>
            <a:ext cx="2514964" cy="723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11">
            <a:extLst>
              <a:ext uri="{FF2B5EF4-FFF2-40B4-BE49-F238E27FC236}">
                <a16:creationId xmlns:a16="http://schemas.microsoft.com/office/drawing/2014/main" id="{4E9F9160-09B4-4E2B-AE99-888888B79E17}"/>
              </a:ext>
            </a:extLst>
          </p:cNvPr>
          <p:cNvPicPr>
            <a:picLocks noGrp="1" noChangeAspect="1"/>
          </p:cNvPicPr>
          <p:nvPr>
            <p:ph idx="1"/>
          </p:nvPr>
        </p:nvPicPr>
        <p:blipFill>
          <a:blip r:embed="rId2"/>
          <a:stretch>
            <a:fillRect/>
          </a:stretch>
        </p:blipFill>
        <p:spPr>
          <a:xfrm>
            <a:off x="6785619" y="-1131"/>
            <a:ext cx="2358381" cy="1080000"/>
          </a:xfrm>
        </p:spPr>
      </p:pic>
      <p:sp>
        <p:nvSpPr>
          <p:cNvPr id="14" name="Rectangle 13">
            <a:extLst>
              <a:ext uri="{FF2B5EF4-FFF2-40B4-BE49-F238E27FC236}">
                <a16:creationId xmlns:a16="http://schemas.microsoft.com/office/drawing/2014/main" id="{244932F8-2992-4207-BB7B-D6EA82B6C5D9}"/>
              </a:ext>
            </a:extLst>
          </p:cNvPr>
          <p:cNvSpPr/>
          <p:nvPr/>
        </p:nvSpPr>
        <p:spPr>
          <a:xfrm>
            <a:off x="342900" y="4465320"/>
            <a:ext cx="1424940" cy="2971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5">
            <a:extLst>
              <a:ext uri="{FF2B5EF4-FFF2-40B4-BE49-F238E27FC236}">
                <a16:creationId xmlns:a16="http://schemas.microsoft.com/office/drawing/2014/main" id="{9DDF7A8E-B2CA-49A0-A939-7BA8515B7989}"/>
              </a:ext>
            </a:extLst>
          </p:cNvPr>
          <p:cNvSpPr txBox="1">
            <a:spLocks/>
          </p:cNvSpPr>
          <p:nvPr/>
        </p:nvSpPr>
        <p:spPr>
          <a:xfrm>
            <a:off x="628651" y="1530234"/>
            <a:ext cx="7245612" cy="2807757"/>
          </a:xfrm>
          <a:prstGeom prst="rect">
            <a:avLst/>
          </a:prstGeom>
        </p:spPr>
        <p:txBody>
          <a:bodyPr/>
          <a:lstStyle>
            <a:lvl1pPr algn="l" defTabSz="514338" rtl="0" eaLnBrk="1" latinLnBrk="0" hangingPunct="1">
              <a:lnSpc>
                <a:spcPct val="90000"/>
              </a:lnSpc>
              <a:spcBef>
                <a:spcPct val="0"/>
              </a:spcBef>
              <a:buNone/>
              <a:defRPr sz="3300" kern="1200">
                <a:solidFill>
                  <a:srgbClr val="002060"/>
                </a:solidFill>
                <a:latin typeface="Raleway" charset="0"/>
                <a:ea typeface="Raleway" charset="0"/>
                <a:cs typeface="Raleway"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n-GB" sz="2000" dirty="0">
                <a:solidFill>
                  <a:schemeClr val="bg2"/>
                </a:solidFill>
                <a:latin typeface="Lato"/>
              </a:rPr>
              <a:t>To achieve their objective, the funders wish to develop a quantitative assessment methodology in the form of an online survey. </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The design of the survey will take place between May and July 2017.</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The final assessment process will take place using the developed survey between September and December 2017.</a:t>
            </a:r>
          </a:p>
        </p:txBody>
      </p:sp>
      <p:pic>
        <p:nvPicPr>
          <p:cNvPr id="8" name="Picture 7">
            <a:extLst>
              <a:ext uri="{FF2B5EF4-FFF2-40B4-BE49-F238E27FC236}">
                <a16:creationId xmlns:a16="http://schemas.microsoft.com/office/drawing/2014/main" id="{8DEBC930-D120-452D-AA6B-9BD630DB7223}"/>
              </a:ext>
            </a:extLst>
          </p:cNvPr>
          <p:cNvPicPr>
            <a:picLocks noChangeAspect="1"/>
          </p:cNvPicPr>
          <p:nvPr/>
        </p:nvPicPr>
        <p:blipFill>
          <a:blip r:embed="rId3"/>
          <a:stretch>
            <a:fillRect/>
          </a:stretch>
        </p:blipFill>
        <p:spPr>
          <a:xfrm>
            <a:off x="4850265" y="152400"/>
            <a:ext cx="2034414" cy="432854"/>
          </a:xfrm>
          <a:prstGeom prst="rect">
            <a:avLst/>
          </a:prstGeom>
        </p:spPr>
      </p:pic>
      <p:sp>
        <p:nvSpPr>
          <p:cNvPr id="11" name="Title 5">
            <a:extLst>
              <a:ext uri="{FF2B5EF4-FFF2-40B4-BE49-F238E27FC236}">
                <a16:creationId xmlns:a16="http://schemas.microsoft.com/office/drawing/2014/main" id="{067279DA-F74E-479B-AE35-2FB2F4CE203E}"/>
              </a:ext>
            </a:extLst>
          </p:cNvPr>
          <p:cNvSpPr>
            <a:spLocks noGrp="1"/>
          </p:cNvSpPr>
          <p:nvPr>
            <p:ph type="title"/>
          </p:nvPr>
        </p:nvSpPr>
        <p:spPr>
          <a:xfrm>
            <a:off x="628651" y="536063"/>
            <a:ext cx="5486400" cy="994172"/>
          </a:xfrm>
        </p:spPr>
        <p:txBody>
          <a:bodyPr/>
          <a:lstStyle/>
          <a:p>
            <a:r>
              <a:rPr lang="en-GB" dirty="0"/>
              <a:t>General information</a:t>
            </a:r>
          </a:p>
        </p:txBody>
      </p:sp>
    </p:spTree>
    <p:extLst>
      <p:ext uri="{BB962C8B-B14F-4D97-AF65-F5344CB8AC3E}">
        <p14:creationId xmlns:p14="http://schemas.microsoft.com/office/powerpoint/2010/main" val="376531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82B1F-A75D-4D46-96D5-C781E507EF8D}"/>
              </a:ext>
            </a:extLst>
          </p:cNvPr>
          <p:cNvSpPr>
            <a:spLocks noGrp="1"/>
          </p:cNvSpPr>
          <p:nvPr>
            <p:ph type="title"/>
          </p:nvPr>
        </p:nvSpPr>
        <p:spPr>
          <a:xfrm>
            <a:off x="628650" y="536063"/>
            <a:ext cx="7467599" cy="994172"/>
          </a:xfrm>
        </p:spPr>
        <p:txBody>
          <a:bodyPr/>
          <a:lstStyle/>
          <a:p>
            <a:r>
              <a:rPr lang="en-GB" dirty="0"/>
              <a:t>Development of the </a:t>
            </a:r>
            <a:br>
              <a:rPr lang="en-GB" dirty="0"/>
            </a:br>
            <a:r>
              <a:rPr lang="en-GB" dirty="0"/>
              <a:t>assessment template </a:t>
            </a:r>
            <a:r>
              <a:rPr lang="en-GB" sz="2000" dirty="0"/>
              <a:t>(May-Jul 2017)</a:t>
            </a:r>
            <a:endParaRPr lang="en-GB" dirty="0"/>
          </a:p>
        </p:txBody>
      </p:sp>
      <p:sp>
        <p:nvSpPr>
          <p:cNvPr id="10" name="Date Placeholder 3">
            <a:extLst>
              <a:ext uri="{FF2B5EF4-FFF2-40B4-BE49-F238E27FC236}">
                <a16:creationId xmlns:a16="http://schemas.microsoft.com/office/drawing/2014/main" id="{C4AE1805-8BBD-45F7-8EC1-F8C6142640A2}"/>
              </a:ext>
            </a:extLst>
          </p:cNvPr>
          <p:cNvSpPr>
            <a:spLocks noGrp="1"/>
          </p:cNvSpPr>
          <p:nvPr>
            <p:ph type="dt" sz="half" idx="4294967295"/>
          </p:nvPr>
        </p:nvSpPr>
        <p:spPr>
          <a:xfrm>
            <a:off x="721424" y="4889828"/>
            <a:ext cx="3393376" cy="273844"/>
          </a:xfrm>
          <a:prstGeom prst="rect">
            <a:avLst/>
          </a:prstGeom>
        </p:spPr>
        <p:txBody>
          <a:bodyPr/>
          <a:lstStyle/>
          <a:p>
            <a:r>
              <a:rPr lang="en-US" sz="950" dirty="0">
                <a:solidFill>
                  <a:schemeClr val="tx2"/>
                </a:solidFill>
              </a:rPr>
              <a:t>7 June 2017 – </a:t>
            </a:r>
            <a:r>
              <a:rPr lang="en-GB" sz="950" dirty="0">
                <a:solidFill>
                  <a:schemeClr val="tx2"/>
                </a:solidFill>
              </a:rPr>
              <a:t>Developments in the OA landscape</a:t>
            </a:r>
            <a:r>
              <a:rPr lang="en-US" sz="950" dirty="0">
                <a:solidFill>
                  <a:schemeClr val="tx2"/>
                </a:solidFill>
              </a:rPr>
              <a:t> – Rob Johnson</a:t>
            </a:r>
            <a:endParaRPr lang="en-GB" sz="950" dirty="0">
              <a:solidFill>
                <a:schemeClr val="tx2"/>
              </a:solidFill>
            </a:endParaRPr>
          </a:p>
        </p:txBody>
      </p:sp>
      <p:sp>
        <p:nvSpPr>
          <p:cNvPr id="13" name="Rectangle 12">
            <a:extLst>
              <a:ext uri="{FF2B5EF4-FFF2-40B4-BE49-F238E27FC236}">
                <a16:creationId xmlns:a16="http://schemas.microsoft.com/office/drawing/2014/main" id="{4FFEAC10-B056-42F6-B11C-7B470E6E0F14}"/>
              </a:ext>
            </a:extLst>
          </p:cNvPr>
          <p:cNvSpPr/>
          <p:nvPr/>
        </p:nvSpPr>
        <p:spPr>
          <a:xfrm>
            <a:off x="6430916" y="175260"/>
            <a:ext cx="2514964" cy="723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11">
            <a:extLst>
              <a:ext uri="{FF2B5EF4-FFF2-40B4-BE49-F238E27FC236}">
                <a16:creationId xmlns:a16="http://schemas.microsoft.com/office/drawing/2014/main" id="{4E9F9160-09B4-4E2B-AE99-888888B79E17}"/>
              </a:ext>
            </a:extLst>
          </p:cNvPr>
          <p:cNvPicPr>
            <a:picLocks noGrp="1" noChangeAspect="1"/>
          </p:cNvPicPr>
          <p:nvPr>
            <p:ph idx="1"/>
          </p:nvPr>
        </p:nvPicPr>
        <p:blipFill>
          <a:blip r:embed="rId2"/>
          <a:stretch>
            <a:fillRect/>
          </a:stretch>
        </p:blipFill>
        <p:spPr>
          <a:xfrm>
            <a:off x="6785619" y="-1131"/>
            <a:ext cx="2358381" cy="1080000"/>
          </a:xfrm>
        </p:spPr>
      </p:pic>
      <p:sp>
        <p:nvSpPr>
          <p:cNvPr id="14" name="Rectangle 13">
            <a:extLst>
              <a:ext uri="{FF2B5EF4-FFF2-40B4-BE49-F238E27FC236}">
                <a16:creationId xmlns:a16="http://schemas.microsoft.com/office/drawing/2014/main" id="{244932F8-2992-4207-BB7B-D6EA82B6C5D9}"/>
              </a:ext>
            </a:extLst>
          </p:cNvPr>
          <p:cNvSpPr/>
          <p:nvPr/>
        </p:nvSpPr>
        <p:spPr>
          <a:xfrm>
            <a:off x="342900" y="4465320"/>
            <a:ext cx="1424940" cy="2971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5">
            <a:extLst>
              <a:ext uri="{FF2B5EF4-FFF2-40B4-BE49-F238E27FC236}">
                <a16:creationId xmlns:a16="http://schemas.microsoft.com/office/drawing/2014/main" id="{357B9C2B-65AF-47A7-950A-6B481FD7DA56}"/>
              </a:ext>
            </a:extLst>
          </p:cNvPr>
          <p:cNvSpPr txBox="1">
            <a:spLocks/>
          </p:cNvSpPr>
          <p:nvPr/>
        </p:nvSpPr>
        <p:spPr>
          <a:xfrm>
            <a:off x="628651" y="1749309"/>
            <a:ext cx="5486400" cy="3359594"/>
          </a:xfrm>
          <a:prstGeom prst="rect">
            <a:avLst/>
          </a:prstGeom>
        </p:spPr>
        <p:txBody>
          <a:bodyPr/>
          <a:lstStyle>
            <a:lvl1pPr algn="l" defTabSz="514338" rtl="0" eaLnBrk="1" latinLnBrk="0" hangingPunct="1">
              <a:lnSpc>
                <a:spcPct val="90000"/>
              </a:lnSpc>
              <a:spcBef>
                <a:spcPct val="0"/>
              </a:spcBef>
              <a:buNone/>
              <a:defRPr sz="3300" kern="1200">
                <a:solidFill>
                  <a:srgbClr val="002060"/>
                </a:solidFill>
                <a:latin typeface="Raleway" charset="0"/>
                <a:ea typeface="Raleway" charset="0"/>
                <a:cs typeface="Raleway"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mj-lt"/>
              <a:buAutoNum type="arabicPeriod"/>
            </a:pPr>
            <a:r>
              <a:rPr lang="en-GB" sz="1700" dirty="0">
                <a:solidFill>
                  <a:schemeClr val="bg2"/>
                </a:solidFill>
                <a:latin typeface="Lato"/>
              </a:rPr>
              <a:t>Creation of a first survey draft for initial feedback from HEI experts</a:t>
            </a:r>
          </a:p>
          <a:p>
            <a:pPr marL="457200" indent="-457200">
              <a:buFont typeface="+mj-lt"/>
              <a:buAutoNum type="arabicPeriod"/>
            </a:pPr>
            <a:endParaRPr lang="en-GB" sz="1700" dirty="0">
              <a:solidFill>
                <a:schemeClr val="bg2"/>
              </a:solidFill>
              <a:latin typeface="Lato"/>
            </a:endParaRPr>
          </a:p>
          <a:p>
            <a:pPr marL="457200" indent="-457200">
              <a:buFont typeface="+mj-lt"/>
              <a:buAutoNum type="arabicPeriod"/>
            </a:pPr>
            <a:r>
              <a:rPr lang="en-GB" sz="1700" dirty="0">
                <a:solidFill>
                  <a:schemeClr val="bg2"/>
                </a:solidFill>
                <a:latin typeface="Lato"/>
              </a:rPr>
              <a:t>Amendments to the first draft and dissemination to 18 pilot institutions for a trial data gathering phase</a:t>
            </a:r>
          </a:p>
          <a:p>
            <a:pPr marL="457200" indent="-457200">
              <a:buFont typeface="+mj-lt"/>
              <a:buAutoNum type="arabicPeriod"/>
            </a:pPr>
            <a:endParaRPr lang="en-GB" sz="1700" dirty="0">
              <a:solidFill>
                <a:schemeClr val="bg2"/>
              </a:solidFill>
              <a:latin typeface="Lato"/>
            </a:endParaRPr>
          </a:p>
          <a:p>
            <a:pPr marL="457200" indent="-457200">
              <a:buFont typeface="+mj-lt"/>
              <a:buAutoNum type="arabicPeriod"/>
            </a:pPr>
            <a:r>
              <a:rPr lang="en-GB" sz="1700" dirty="0">
                <a:solidFill>
                  <a:schemeClr val="bg2"/>
                </a:solidFill>
                <a:latin typeface="Lato"/>
              </a:rPr>
              <a:t>Consultation with the pilot institutions to highlight possible issues or potential improvements to the template</a:t>
            </a:r>
          </a:p>
          <a:p>
            <a:pPr marL="457200" indent="-457200">
              <a:buFont typeface="+mj-lt"/>
              <a:buAutoNum type="arabicPeriod"/>
            </a:pPr>
            <a:endParaRPr lang="en-GB" sz="1700" dirty="0">
              <a:solidFill>
                <a:schemeClr val="bg2"/>
              </a:solidFill>
              <a:latin typeface="Lato"/>
            </a:endParaRPr>
          </a:p>
          <a:p>
            <a:pPr marL="457200" indent="-457200">
              <a:buFont typeface="+mj-lt"/>
              <a:buAutoNum type="arabicPeriod"/>
            </a:pPr>
            <a:r>
              <a:rPr lang="en-GB" sz="1700" dirty="0">
                <a:solidFill>
                  <a:schemeClr val="bg2"/>
                </a:solidFill>
                <a:latin typeface="Lato"/>
              </a:rPr>
              <a:t>Finalisation of the evaluation template and reporting to the funders</a:t>
            </a:r>
          </a:p>
        </p:txBody>
      </p:sp>
      <p:pic>
        <p:nvPicPr>
          <p:cNvPr id="9" name="Picture 8">
            <a:extLst>
              <a:ext uri="{FF2B5EF4-FFF2-40B4-BE49-F238E27FC236}">
                <a16:creationId xmlns:a16="http://schemas.microsoft.com/office/drawing/2014/main" id="{74D23168-BAC1-4613-9F07-3DDF64A3745E}"/>
              </a:ext>
            </a:extLst>
          </p:cNvPr>
          <p:cNvPicPr>
            <a:picLocks noChangeAspect="1"/>
          </p:cNvPicPr>
          <p:nvPr/>
        </p:nvPicPr>
        <p:blipFill>
          <a:blip r:embed="rId3"/>
          <a:stretch>
            <a:fillRect/>
          </a:stretch>
        </p:blipFill>
        <p:spPr>
          <a:xfrm>
            <a:off x="4850265" y="152400"/>
            <a:ext cx="2034414" cy="432854"/>
          </a:xfrm>
          <a:prstGeom prst="rect">
            <a:avLst/>
          </a:prstGeom>
        </p:spPr>
      </p:pic>
    </p:spTree>
    <p:extLst>
      <p:ext uri="{BB962C8B-B14F-4D97-AF65-F5344CB8AC3E}">
        <p14:creationId xmlns:p14="http://schemas.microsoft.com/office/powerpoint/2010/main" val="332274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C82B1F-A75D-4D46-96D5-C781E507EF8D}"/>
              </a:ext>
            </a:extLst>
          </p:cNvPr>
          <p:cNvSpPr>
            <a:spLocks noGrp="1"/>
          </p:cNvSpPr>
          <p:nvPr>
            <p:ph type="title"/>
          </p:nvPr>
        </p:nvSpPr>
        <p:spPr/>
        <p:txBody>
          <a:bodyPr/>
          <a:lstStyle/>
          <a:p>
            <a:r>
              <a:rPr lang="en-GB" dirty="0"/>
              <a:t>Topics in the assessment template </a:t>
            </a:r>
            <a:r>
              <a:rPr lang="en-GB" sz="2000" dirty="0"/>
              <a:t>(Sept-Dec 2017)</a:t>
            </a:r>
            <a:endParaRPr lang="en-GB" dirty="0"/>
          </a:p>
        </p:txBody>
      </p:sp>
      <p:sp>
        <p:nvSpPr>
          <p:cNvPr id="10" name="Date Placeholder 3">
            <a:extLst>
              <a:ext uri="{FF2B5EF4-FFF2-40B4-BE49-F238E27FC236}">
                <a16:creationId xmlns:a16="http://schemas.microsoft.com/office/drawing/2014/main" id="{C4AE1805-8BBD-45F7-8EC1-F8C6142640A2}"/>
              </a:ext>
            </a:extLst>
          </p:cNvPr>
          <p:cNvSpPr>
            <a:spLocks noGrp="1"/>
          </p:cNvSpPr>
          <p:nvPr>
            <p:ph type="dt" sz="half" idx="4294967295"/>
          </p:nvPr>
        </p:nvSpPr>
        <p:spPr>
          <a:xfrm>
            <a:off x="721424" y="4889828"/>
            <a:ext cx="3393376" cy="273844"/>
          </a:xfrm>
          <a:prstGeom prst="rect">
            <a:avLst/>
          </a:prstGeom>
        </p:spPr>
        <p:txBody>
          <a:bodyPr/>
          <a:lstStyle/>
          <a:p>
            <a:r>
              <a:rPr lang="en-US" sz="950" dirty="0">
                <a:solidFill>
                  <a:schemeClr val="tx2"/>
                </a:solidFill>
              </a:rPr>
              <a:t>7 June 2017 – </a:t>
            </a:r>
            <a:r>
              <a:rPr lang="en-GB" sz="950" dirty="0">
                <a:solidFill>
                  <a:schemeClr val="tx2"/>
                </a:solidFill>
              </a:rPr>
              <a:t>Developments in the OA landscape</a:t>
            </a:r>
            <a:r>
              <a:rPr lang="en-US" sz="950" dirty="0">
                <a:solidFill>
                  <a:schemeClr val="tx2"/>
                </a:solidFill>
              </a:rPr>
              <a:t> – Rob Johnson</a:t>
            </a:r>
            <a:endParaRPr lang="en-GB" sz="950" dirty="0">
              <a:solidFill>
                <a:schemeClr val="tx2"/>
              </a:solidFill>
            </a:endParaRPr>
          </a:p>
        </p:txBody>
      </p:sp>
      <p:sp>
        <p:nvSpPr>
          <p:cNvPr id="13" name="Rectangle 12">
            <a:extLst>
              <a:ext uri="{FF2B5EF4-FFF2-40B4-BE49-F238E27FC236}">
                <a16:creationId xmlns:a16="http://schemas.microsoft.com/office/drawing/2014/main" id="{4FFEAC10-B056-42F6-B11C-7B470E6E0F14}"/>
              </a:ext>
            </a:extLst>
          </p:cNvPr>
          <p:cNvSpPr/>
          <p:nvPr/>
        </p:nvSpPr>
        <p:spPr>
          <a:xfrm>
            <a:off x="6430916" y="175260"/>
            <a:ext cx="2514964" cy="723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11">
            <a:extLst>
              <a:ext uri="{FF2B5EF4-FFF2-40B4-BE49-F238E27FC236}">
                <a16:creationId xmlns:a16="http://schemas.microsoft.com/office/drawing/2014/main" id="{4E9F9160-09B4-4E2B-AE99-888888B79E17}"/>
              </a:ext>
            </a:extLst>
          </p:cNvPr>
          <p:cNvPicPr>
            <a:picLocks noGrp="1" noChangeAspect="1"/>
          </p:cNvPicPr>
          <p:nvPr>
            <p:ph idx="1"/>
          </p:nvPr>
        </p:nvPicPr>
        <p:blipFill>
          <a:blip r:embed="rId2"/>
          <a:stretch>
            <a:fillRect/>
          </a:stretch>
        </p:blipFill>
        <p:spPr>
          <a:xfrm>
            <a:off x="6785619" y="-1131"/>
            <a:ext cx="2358381" cy="1080000"/>
          </a:xfrm>
        </p:spPr>
      </p:pic>
      <p:sp>
        <p:nvSpPr>
          <p:cNvPr id="14" name="Rectangle 13">
            <a:extLst>
              <a:ext uri="{FF2B5EF4-FFF2-40B4-BE49-F238E27FC236}">
                <a16:creationId xmlns:a16="http://schemas.microsoft.com/office/drawing/2014/main" id="{244932F8-2992-4207-BB7B-D6EA82B6C5D9}"/>
              </a:ext>
            </a:extLst>
          </p:cNvPr>
          <p:cNvSpPr/>
          <p:nvPr/>
        </p:nvSpPr>
        <p:spPr>
          <a:xfrm>
            <a:off x="342900" y="4465320"/>
            <a:ext cx="1424940" cy="2971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5">
            <a:extLst>
              <a:ext uri="{FF2B5EF4-FFF2-40B4-BE49-F238E27FC236}">
                <a16:creationId xmlns:a16="http://schemas.microsoft.com/office/drawing/2014/main" id="{DFCC84D7-DB77-43AE-B3C4-AECDA1976217}"/>
              </a:ext>
            </a:extLst>
          </p:cNvPr>
          <p:cNvSpPr txBox="1">
            <a:spLocks/>
          </p:cNvSpPr>
          <p:nvPr/>
        </p:nvSpPr>
        <p:spPr>
          <a:xfrm>
            <a:off x="628651" y="1530234"/>
            <a:ext cx="3082289" cy="2807757"/>
          </a:xfrm>
          <a:prstGeom prst="rect">
            <a:avLst/>
          </a:prstGeom>
        </p:spPr>
        <p:txBody>
          <a:bodyPr/>
          <a:lstStyle>
            <a:lvl1pPr algn="l" defTabSz="514338" rtl="0" eaLnBrk="1" latinLnBrk="0" hangingPunct="1">
              <a:lnSpc>
                <a:spcPct val="90000"/>
              </a:lnSpc>
              <a:spcBef>
                <a:spcPct val="0"/>
              </a:spcBef>
              <a:buNone/>
              <a:defRPr sz="3300" kern="1200">
                <a:solidFill>
                  <a:srgbClr val="002060"/>
                </a:solidFill>
                <a:latin typeface="Raleway" charset="0"/>
                <a:ea typeface="Raleway" charset="0"/>
                <a:cs typeface="Raleway"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In-scope compliance</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OA compliance tools</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Repository use</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Costs of OA</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Licenses</a:t>
            </a:r>
          </a:p>
        </p:txBody>
      </p:sp>
      <p:pic>
        <p:nvPicPr>
          <p:cNvPr id="8" name="Picture 7">
            <a:extLst>
              <a:ext uri="{FF2B5EF4-FFF2-40B4-BE49-F238E27FC236}">
                <a16:creationId xmlns:a16="http://schemas.microsoft.com/office/drawing/2014/main" id="{79B5BCAE-24DF-4BAE-9B9B-0F74EE6DCCC9}"/>
              </a:ext>
            </a:extLst>
          </p:cNvPr>
          <p:cNvPicPr>
            <a:picLocks noChangeAspect="1"/>
          </p:cNvPicPr>
          <p:nvPr/>
        </p:nvPicPr>
        <p:blipFill>
          <a:blip r:embed="rId3"/>
          <a:stretch>
            <a:fillRect/>
          </a:stretch>
        </p:blipFill>
        <p:spPr>
          <a:xfrm>
            <a:off x="4850265" y="152400"/>
            <a:ext cx="2034414" cy="432854"/>
          </a:xfrm>
          <a:prstGeom prst="rect">
            <a:avLst/>
          </a:prstGeom>
        </p:spPr>
      </p:pic>
      <p:sp>
        <p:nvSpPr>
          <p:cNvPr id="9" name="Title 5">
            <a:extLst>
              <a:ext uri="{FF2B5EF4-FFF2-40B4-BE49-F238E27FC236}">
                <a16:creationId xmlns:a16="http://schemas.microsoft.com/office/drawing/2014/main" id="{E3AA9CC2-4D09-4C37-90E3-0C86973089EF}"/>
              </a:ext>
            </a:extLst>
          </p:cNvPr>
          <p:cNvSpPr txBox="1">
            <a:spLocks/>
          </p:cNvSpPr>
          <p:nvPr/>
        </p:nvSpPr>
        <p:spPr>
          <a:xfrm>
            <a:off x="4326327" y="1462532"/>
            <a:ext cx="4550973" cy="3427296"/>
          </a:xfrm>
          <a:prstGeom prst="rect">
            <a:avLst/>
          </a:prstGeom>
        </p:spPr>
        <p:txBody>
          <a:bodyPr/>
          <a:lstStyle>
            <a:lvl1pPr algn="l" defTabSz="514338" rtl="0" eaLnBrk="1" latinLnBrk="0" hangingPunct="1">
              <a:lnSpc>
                <a:spcPct val="90000"/>
              </a:lnSpc>
              <a:spcBef>
                <a:spcPct val="0"/>
              </a:spcBef>
              <a:buNone/>
              <a:defRPr sz="3300" kern="1200">
                <a:solidFill>
                  <a:srgbClr val="002060"/>
                </a:solidFill>
                <a:latin typeface="Raleway" charset="0"/>
                <a:ea typeface="Raleway" charset="0"/>
                <a:cs typeface="Raleway"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The survey will be circulated to all UK HEIs in the Autumn.</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r>
              <a:rPr lang="en-GB" sz="2000" dirty="0">
                <a:solidFill>
                  <a:schemeClr val="bg2"/>
                </a:solidFill>
                <a:latin typeface="Lato"/>
              </a:rPr>
              <a:t>You will need to supply figures on levels of OA outputs in your institutions, as well as general information on the systems and processes in place to track and manage OA articles.</a:t>
            </a:r>
          </a:p>
          <a:p>
            <a:pPr marL="342900" indent="-342900">
              <a:buFont typeface="Arial" panose="020B0604020202020204" pitchFamily="34" charset="0"/>
              <a:buChar char="•"/>
            </a:pPr>
            <a:endParaRPr lang="en-GB" sz="2000" dirty="0">
              <a:solidFill>
                <a:schemeClr val="bg2"/>
              </a:solidFill>
              <a:latin typeface="Lato"/>
            </a:endParaRPr>
          </a:p>
          <a:p>
            <a:pPr marL="342900" indent="-342900">
              <a:buFont typeface="Arial" panose="020B0604020202020204" pitchFamily="34" charset="0"/>
              <a:buChar char="•"/>
            </a:pPr>
            <a:endParaRPr lang="en-GB" sz="2000" dirty="0">
              <a:solidFill>
                <a:schemeClr val="bg2"/>
              </a:solidFill>
              <a:latin typeface="Lato"/>
            </a:endParaRPr>
          </a:p>
        </p:txBody>
      </p:sp>
    </p:spTree>
    <p:extLst>
      <p:ext uri="{BB962C8B-B14F-4D97-AF65-F5344CB8AC3E}">
        <p14:creationId xmlns:p14="http://schemas.microsoft.com/office/powerpoint/2010/main" val="222507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93"/>
          <p:cNvSpPr txBox="1">
            <a:spLocks/>
          </p:cNvSpPr>
          <p:nvPr/>
        </p:nvSpPr>
        <p:spPr>
          <a:xfrm>
            <a:off x="628651" y="1049075"/>
            <a:ext cx="4170825" cy="784800"/>
          </a:xfrm>
          <a:prstGeom prst="rect">
            <a:avLst/>
          </a:prstGeom>
        </p:spPr>
        <p:txBody>
          <a:bodyPr lIns="68569" tIns="68569" rIns="68569" bIns="68569"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None/>
            </a:pPr>
            <a:r>
              <a:rPr lang="en" sz="3600" b="1" dirty="0">
                <a:solidFill>
                  <a:schemeClr val="accent3"/>
                </a:solidFill>
                <a:latin typeface="Lato" panose="020F0502020204030203" pitchFamily="34" charset="0"/>
              </a:rPr>
              <a:t>Rob Johnson</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6251" t="11246" r="67990" b="19196"/>
          <a:stretch/>
        </p:blipFill>
        <p:spPr>
          <a:xfrm>
            <a:off x="6426582" y="1"/>
            <a:ext cx="2717418" cy="4857335"/>
          </a:xfrm>
          <a:prstGeom prst="rect">
            <a:avLst/>
          </a:prstGeom>
        </p:spPr>
      </p:pic>
      <p:pic>
        <p:nvPicPr>
          <p:cNvPr id="13" name="Picture 2" descr="http://www.sketchappsources.com/resources/source-image/twitterlogo_1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916" y="3010326"/>
            <a:ext cx="374162" cy="28062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hape 390"/>
          <p:cNvGrpSpPr/>
          <p:nvPr/>
        </p:nvGrpSpPr>
        <p:grpSpPr>
          <a:xfrm>
            <a:off x="1743166" y="2627414"/>
            <a:ext cx="357503" cy="250827"/>
            <a:chOff x="559275" y="1683950"/>
            <a:chExt cx="466500" cy="327301"/>
          </a:xfrm>
          <a:noFill/>
        </p:grpSpPr>
        <p:sp>
          <p:nvSpPr>
            <p:cNvPr id="16" name="Shape 39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solidFill>
                <a:schemeClr val="accent1"/>
              </a:solidFill>
            </a:ln>
          </p:spPr>
          <p:txBody>
            <a:bodyPr lIns="68569" tIns="68569" rIns="68569" bIns="68569" anchor="ctr" anchorCtr="0">
              <a:noAutofit/>
            </a:bodyPr>
            <a:lstStyle/>
            <a:p>
              <a:endParaRPr sz="1350"/>
            </a:p>
          </p:txBody>
        </p:sp>
        <p:sp>
          <p:nvSpPr>
            <p:cNvPr id="17" name="Shape 392"/>
            <p:cNvSpPr/>
            <p:nvPr/>
          </p:nvSpPr>
          <p:spPr>
            <a:xfrm>
              <a:off x="559275" y="1727926"/>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solidFill>
                <a:schemeClr val="accent1"/>
              </a:solidFill>
            </a:ln>
          </p:spPr>
          <p:txBody>
            <a:bodyPr lIns="68569" tIns="68569" rIns="68569" bIns="68569" anchor="ctr" anchorCtr="0">
              <a:noAutofit/>
            </a:bodyPr>
            <a:lstStyle/>
            <a:p>
              <a:endParaRPr sz="1350"/>
            </a:p>
          </p:txBody>
        </p:sp>
      </p:grpSp>
      <p:sp>
        <p:nvSpPr>
          <p:cNvPr id="14" name="Shape 512"/>
          <p:cNvSpPr/>
          <p:nvPr/>
        </p:nvSpPr>
        <p:spPr>
          <a:xfrm>
            <a:off x="1753669" y="3401248"/>
            <a:ext cx="347000" cy="34698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solidFill>
              <a:schemeClr val="accent1"/>
            </a:solidFill>
          </a:ln>
        </p:spPr>
        <p:txBody>
          <a:bodyPr lIns="68569" tIns="68569" rIns="68569" bIns="68569" anchor="ctr" anchorCtr="0">
            <a:noAutofit/>
          </a:bodyPr>
          <a:lstStyle/>
          <a:p>
            <a:endParaRPr sz="1350"/>
          </a:p>
        </p:txBody>
      </p:sp>
      <p:sp>
        <p:nvSpPr>
          <p:cNvPr id="8" name="Title 7"/>
          <p:cNvSpPr>
            <a:spLocks noGrp="1"/>
          </p:cNvSpPr>
          <p:nvPr>
            <p:ph type="title"/>
          </p:nvPr>
        </p:nvSpPr>
        <p:spPr/>
        <p:txBody>
          <a:bodyPr/>
          <a:lstStyle/>
          <a:p>
            <a:r>
              <a:rPr lang="en-US" dirty="0"/>
              <a:t>Thank you</a:t>
            </a:r>
          </a:p>
        </p:txBody>
      </p:sp>
      <p:sp>
        <p:nvSpPr>
          <p:cNvPr id="12" name="Content Placeholder 11"/>
          <p:cNvSpPr>
            <a:spLocks noGrp="1"/>
          </p:cNvSpPr>
          <p:nvPr>
            <p:ph idx="1"/>
          </p:nvPr>
        </p:nvSpPr>
        <p:spPr>
          <a:xfrm>
            <a:off x="2280177" y="2619344"/>
            <a:ext cx="5249335" cy="2615664"/>
          </a:xfrm>
        </p:spPr>
        <p:txBody>
          <a:bodyPr/>
          <a:lstStyle/>
          <a:p>
            <a:pPr marL="0" indent="0">
              <a:buNone/>
            </a:pPr>
            <a:r>
              <a:rPr lang="en-GB" sz="1500" dirty="0">
                <a:ea typeface="Cambria Math" charset="0"/>
                <a:cs typeface="Cambria Math" charset="0"/>
              </a:rPr>
              <a:t>rob.johnson@research-consulting.com</a:t>
            </a:r>
          </a:p>
          <a:p>
            <a:pPr marL="0" indent="0">
              <a:buNone/>
            </a:pPr>
            <a:endParaRPr lang="en-GB" sz="225" dirty="0">
              <a:ea typeface="Cambria Math" charset="0"/>
              <a:cs typeface="Cambria Math" charset="0"/>
            </a:endParaRPr>
          </a:p>
          <a:p>
            <a:pPr marL="0" indent="0">
              <a:buNone/>
            </a:pPr>
            <a:r>
              <a:rPr lang="en-GB" sz="1500" dirty="0">
                <a:ea typeface="Cambria Math" charset="0"/>
                <a:cs typeface="Cambria Math" charset="0"/>
              </a:rPr>
              <a:t>@</a:t>
            </a:r>
            <a:r>
              <a:rPr lang="en-GB" sz="1500" dirty="0" err="1">
                <a:ea typeface="Cambria Math" charset="0"/>
                <a:cs typeface="Cambria Math" charset="0"/>
              </a:rPr>
              <a:t>rschconsulting</a:t>
            </a:r>
            <a:endParaRPr lang="en-GB" sz="1500" dirty="0">
              <a:ea typeface="Cambria Math" charset="0"/>
              <a:cs typeface="Cambria Math" charset="0"/>
            </a:endParaRPr>
          </a:p>
          <a:p>
            <a:pPr marL="0" indent="0">
              <a:buNone/>
            </a:pPr>
            <a:endParaRPr lang="en-GB" sz="225" dirty="0">
              <a:ea typeface="Cambria Math" charset="0"/>
              <a:cs typeface="Cambria Math" charset="0"/>
            </a:endParaRPr>
          </a:p>
          <a:p>
            <a:pPr marL="0" indent="0">
              <a:buNone/>
            </a:pPr>
            <a:r>
              <a:rPr lang="en-GB" sz="1500" dirty="0">
                <a:ea typeface="Cambria Math" charset="0"/>
                <a:cs typeface="Cambria Math" charset="0"/>
              </a:rPr>
              <a:t>www.research-consulting.com</a:t>
            </a:r>
          </a:p>
          <a:p>
            <a:pPr marL="0" indent="0">
              <a:buNone/>
            </a:pPr>
            <a:endParaRPr lang="en-GB" sz="1500" dirty="0">
              <a:ea typeface="Cambria Math" charset="0"/>
              <a:cs typeface="Cambria Math" charset="0"/>
            </a:endParaRPr>
          </a:p>
        </p:txBody>
      </p:sp>
      <p:sp>
        <p:nvSpPr>
          <p:cNvPr id="18" name="Rectangle 17">
            <a:extLst>
              <a:ext uri="{FF2B5EF4-FFF2-40B4-BE49-F238E27FC236}">
                <a16:creationId xmlns:a16="http://schemas.microsoft.com/office/drawing/2014/main" id="{FE8DAB1E-4A7A-4663-9176-241C743C3D20}"/>
              </a:ext>
            </a:extLst>
          </p:cNvPr>
          <p:cNvSpPr/>
          <p:nvPr/>
        </p:nvSpPr>
        <p:spPr>
          <a:xfrm>
            <a:off x="342900" y="4465320"/>
            <a:ext cx="1424940" cy="2971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ate Placeholder 3">
            <a:extLst>
              <a:ext uri="{FF2B5EF4-FFF2-40B4-BE49-F238E27FC236}">
                <a16:creationId xmlns:a16="http://schemas.microsoft.com/office/drawing/2014/main" id="{2B7CE9E1-3E5A-4DB0-AD8A-F5BAA80DAB3E}"/>
              </a:ext>
            </a:extLst>
          </p:cNvPr>
          <p:cNvSpPr>
            <a:spLocks noGrp="1"/>
          </p:cNvSpPr>
          <p:nvPr>
            <p:ph type="dt" sz="half" idx="4294967295"/>
          </p:nvPr>
        </p:nvSpPr>
        <p:spPr>
          <a:xfrm>
            <a:off x="721424" y="4889828"/>
            <a:ext cx="3393376" cy="273844"/>
          </a:xfrm>
          <a:prstGeom prst="rect">
            <a:avLst/>
          </a:prstGeom>
        </p:spPr>
        <p:txBody>
          <a:bodyPr/>
          <a:lstStyle/>
          <a:p>
            <a:r>
              <a:rPr lang="en-US" sz="950" dirty="0">
                <a:solidFill>
                  <a:schemeClr val="tx2"/>
                </a:solidFill>
              </a:rPr>
              <a:t>7 June 2017 – </a:t>
            </a:r>
            <a:r>
              <a:rPr lang="en-GB" sz="950" dirty="0">
                <a:solidFill>
                  <a:schemeClr val="tx2"/>
                </a:solidFill>
              </a:rPr>
              <a:t>Developments in the OA landscape</a:t>
            </a:r>
            <a:r>
              <a:rPr lang="en-US" sz="950" dirty="0">
                <a:solidFill>
                  <a:schemeClr val="tx2"/>
                </a:solidFill>
              </a:rPr>
              <a:t> – Rob Johnson</a:t>
            </a:r>
            <a:endParaRPr lang="en-GB" sz="950" dirty="0">
              <a:solidFill>
                <a:schemeClr val="tx2"/>
              </a:solidFill>
            </a:endParaRPr>
          </a:p>
        </p:txBody>
      </p:sp>
    </p:spTree>
    <p:extLst>
      <p:ext uri="{BB962C8B-B14F-4D97-AF65-F5344CB8AC3E}">
        <p14:creationId xmlns:p14="http://schemas.microsoft.com/office/powerpoint/2010/main" val="293754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Jisc OA Dashboard project - Background</a:t>
            </a:r>
          </a:p>
        </p:txBody>
      </p:sp>
      <p:sp>
        <p:nvSpPr>
          <p:cNvPr id="3" name="Content Placeholder 2"/>
          <p:cNvSpPr>
            <a:spLocks noGrp="1"/>
          </p:cNvSpPr>
          <p:nvPr>
            <p:ph idx="1"/>
          </p:nvPr>
        </p:nvSpPr>
        <p:spPr>
          <a:xfrm>
            <a:off x="234001" y="511758"/>
            <a:ext cx="3210239" cy="4598952"/>
          </a:xfrm>
        </p:spPr>
        <p:txBody>
          <a:bodyPr>
            <a:normAutofit/>
          </a:bodyPr>
          <a:lstStyle/>
          <a:p>
            <a:endParaRPr lang="en-GB" sz="2400" b="1" dirty="0"/>
          </a:p>
          <a:p>
            <a:r>
              <a:rPr lang="en-GB" sz="2000" dirty="0"/>
              <a:t>Institutions manage a wealth of data about their OA outputs at each stage of publication, in part supported by Jisc services.</a:t>
            </a:r>
          </a:p>
          <a:p>
            <a:r>
              <a:rPr lang="en-GB" sz="2000" dirty="0"/>
              <a:t>However, it is difficult to make sense of this information as it is stored across disconnected systems, each with different baselines and scope</a:t>
            </a:r>
            <a:r>
              <a:rPr lang="en-GB" sz="2400" dirty="0"/>
              <a:t>. </a:t>
            </a:r>
          </a:p>
          <a:p>
            <a:pPr marL="0" indent="0">
              <a:buNone/>
            </a:pPr>
            <a:endParaRPr lang="en-GB" sz="2400" dirty="0"/>
          </a:p>
          <a:p>
            <a:pPr marL="0" indent="0">
              <a:buNone/>
            </a:pPr>
            <a:endParaRPr lang="en-GB" sz="2400" b="1" dirty="0"/>
          </a:p>
          <a:p>
            <a:pPr marL="0" indent="0">
              <a:buNone/>
            </a:pPr>
            <a:endParaRPr lang="en-GB" sz="2400" b="1" dirty="0"/>
          </a:p>
        </p:txBody>
      </p:sp>
      <p:pic>
        <p:nvPicPr>
          <p:cNvPr id="6" name="Picture 5"/>
          <p:cNvPicPr>
            <a:picLocks noChangeAspect="1"/>
          </p:cNvPicPr>
          <p:nvPr/>
        </p:nvPicPr>
        <p:blipFill>
          <a:blip r:embed="rId3"/>
          <a:stretch>
            <a:fillRect/>
          </a:stretch>
        </p:blipFill>
        <p:spPr>
          <a:xfrm>
            <a:off x="3510351" y="825977"/>
            <a:ext cx="5399650" cy="3705875"/>
          </a:xfrm>
          <a:prstGeom prst="rect">
            <a:avLst/>
          </a:prstGeom>
        </p:spPr>
      </p:pic>
      <p:sp>
        <p:nvSpPr>
          <p:cNvPr id="7" name="Date Placeholder 3">
            <a:extLst>
              <a:ext uri="{FF2B5EF4-FFF2-40B4-BE49-F238E27FC236}">
                <a16:creationId xmlns:a16="http://schemas.microsoft.com/office/drawing/2014/main" id="{FB5C061A-7388-4EAC-B4C4-06DFA4CB06EC}"/>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Tree>
    <p:extLst>
      <p:ext uri="{BB962C8B-B14F-4D97-AF65-F5344CB8AC3E}">
        <p14:creationId xmlns:p14="http://schemas.microsoft.com/office/powerpoint/2010/main" val="394050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Jisc OA Dashboard</a:t>
            </a:r>
          </a:p>
        </p:txBody>
      </p:sp>
      <p:sp>
        <p:nvSpPr>
          <p:cNvPr id="3" name="Tijdelijke aanduiding voor inhoud 2"/>
          <p:cNvSpPr>
            <a:spLocks noGrp="1"/>
          </p:cNvSpPr>
          <p:nvPr>
            <p:ph idx="1"/>
          </p:nvPr>
        </p:nvSpPr>
        <p:spPr/>
        <p:txBody>
          <a:bodyPr>
            <a:normAutofit fontScale="92500" lnSpcReduction="10000"/>
          </a:bodyPr>
          <a:lstStyle/>
          <a:p>
            <a:r>
              <a:rPr lang="en-GB" dirty="0"/>
              <a:t>A Jisc OA Dashboard will summarise statistics and information from Jisc services and other open sources to better inform institutions, funders and Jisc itself on the current status of open access development. </a:t>
            </a:r>
          </a:p>
          <a:p>
            <a:endParaRPr lang="en-GB" dirty="0"/>
          </a:p>
          <a:p>
            <a:r>
              <a:rPr lang="en-GB" dirty="0"/>
              <a:t>This project aims to: </a:t>
            </a:r>
          </a:p>
          <a:p>
            <a:pPr lvl="1"/>
            <a:r>
              <a:rPr lang="en-GB" dirty="0"/>
              <a:t>Assess the </a:t>
            </a:r>
            <a:r>
              <a:rPr lang="en-GB" b="1" u="sng" dirty="0"/>
              <a:t>technical feasibility </a:t>
            </a:r>
            <a:r>
              <a:rPr lang="en-GB" dirty="0"/>
              <a:t>of such a dashboard by developing a proof-of-concept technical prototype</a:t>
            </a:r>
          </a:p>
          <a:p>
            <a:pPr lvl="1"/>
            <a:r>
              <a:rPr lang="en-GB" dirty="0"/>
              <a:t>Gather provisional evidence on the financial feasibility of a future production system.</a:t>
            </a:r>
            <a:endParaRPr lang="en-US" dirty="0"/>
          </a:p>
        </p:txBody>
      </p:sp>
      <p:sp>
        <p:nvSpPr>
          <p:cNvPr id="6" name="Date Placeholder 3">
            <a:extLst>
              <a:ext uri="{FF2B5EF4-FFF2-40B4-BE49-F238E27FC236}">
                <a16:creationId xmlns:a16="http://schemas.microsoft.com/office/drawing/2014/main" id="{54924C9D-C470-431A-BB4C-E3489099E132}"/>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Tree>
    <p:extLst>
      <p:ext uri="{BB962C8B-B14F-4D97-AF65-F5344CB8AC3E}">
        <p14:creationId xmlns:p14="http://schemas.microsoft.com/office/powerpoint/2010/main" val="240817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BC558-A4AA-413C-A9ED-85B951691A48}"/>
              </a:ext>
            </a:extLst>
          </p:cNvPr>
          <p:cNvSpPr/>
          <p:nvPr/>
        </p:nvSpPr>
        <p:spPr>
          <a:xfrm>
            <a:off x="114300" y="4594860"/>
            <a:ext cx="8884920" cy="472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p:txBody>
          <a:bodyPr/>
          <a:lstStyle/>
          <a:p>
            <a:pPr algn="l"/>
            <a:r>
              <a:rPr lang="nl-NL" dirty="0"/>
              <a:t>The project at a </a:t>
            </a:r>
            <a:r>
              <a:rPr lang="nl-NL" dirty="0" err="1"/>
              <a:t>glance</a:t>
            </a:r>
            <a:endParaRPr lang="nl-NL" dirty="0"/>
          </a:p>
        </p:txBody>
      </p:sp>
      <p:pic>
        <p:nvPicPr>
          <p:cNvPr id="18" name="Tijdelijke aanduiding voor inhoud 17"/>
          <p:cNvPicPr>
            <a:picLocks noGrp="1" noChangeAspect="1"/>
          </p:cNvPicPr>
          <p:nvPr>
            <p:ph idx="1"/>
          </p:nvPr>
        </p:nvPicPr>
        <p:blipFill>
          <a:blip r:embed="rId3"/>
          <a:stretch>
            <a:fillRect/>
          </a:stretch>
        </p:blipFill>
        <p:spPr>
          <a:xfrm>
            <a:off x="401164" y="536582"/>
            <a:ext cx="8224202" cy="4599298"/>
          </a:xfrm>
          <a:prstGeom prst="rect">
            <a:avLst/>
          </a:prstGeom>
          <a:solidFill>
            <a:schemeClr val="bg1"/>
          </a:solidFill>
        </p:spPr>
      </p:pic>
      <p:sp>
        <p:nvSpPr>
          <p:cNvPr id="19" name="Pijl: omhoog 18"/>
          <p:cNvSpPr/>
          <p:nvPr/>
        </p:nvSpPr>
        <p:spPr>
          <a:xfrm>
            <a:off x="3433265" y="1278127"/>
            <a:ext cx="2160000" cy="2520000"/>
          </a:xfrm>
          <a:prstGeom prst="up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May - </a:t>
            </a:r>
            <a:r>
              <a:rPr lang="nl-NL" dirty="0" err="1">
                <a:solidFill>
                  <a:schemeClr val="tx1"/>
                </a:solidFill>
              </a:rPr>
              <a:t>June</a:t>
            </a:r>
            <a:endParaRPr lang="nl-NL" dirty="0">
              <a:solidFill>
                <a:schemeClr val="tx1"/>
              </a:solidFill>
            </a:endParaRPr>
          </a:p>
        </p:txBody>
      </p:sp>
      <p:sp>
        <p:nvSpPr>
          <p:cNvPr id="20" name="Pijl: omhoog 19"/>
          <p:cNvSpPr/>
          <p:nvPr/>
        </p:nvSpPr>
        <p:spPr>
          <a:xfrm>
            <a:off x="6465366" y="1278127"/>
            <a:ext cx="2160000" cy="2520000"/>
          </a:xfrm>
          <a:prstGeom prst="up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a:solidFill>
                  <a:schemeClr val="tx1"/>
                </a:solidFill>
              </a:rPr>
              <a:t>June</a:t>
            </a:r>
            <a:r>
              <a:rPr lang="nl-NL" dirty="0">
                <a:solidFill>
                  <a:schemeClr val="tx1"/>
                </a:solidFill>
              </a:rPr>
              <a:t> - </a:t>
            </a:r>
            <a:r>
              <a:rPr lang="nl-NL" dirty="0" err="1">
                <a:solidFill>
                  <a:schemeClr val="tx1"/>
                </a:solidFill>
              </a:rPr>
              <a:t>July</a:t>
            </a:r>
            <a:endParaRPr lang="nl-NL" dirty="0">
              <a:solidFill>
                <a:schemeClr val="tx1"/>
              </a:solidFill>
            </a:endParaRPr>
          </a:p>
        </p:txBody>
      </p:sp>
    </p:spTree>
    <p:extLst>
      <p:ext uri="{BB962C8B-B14F-4D97-AF65-F5344CB8AC3E}">
        <p14:creationId xmlns:p14="http://schemas.microsoft.com/office/powerpoint/2010/main" val="190488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Dashboards: objective, use case, indicators, drill down</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en-US" dirty="0"/>
              <a:t>The Dashboard descriptions were prepared as follows:</a:t>
            </a:r>
          </a:p>
          <a:p>
            <a:pPr marL="0" indent="0">
              <a:buNone/>
            </a:pPr>
            <a:endParaRPr lang="en-US" dirty="0"/>
          </a:p>
          <a:p>
            <a:r>
              <a:rPr lang="en-US" b="1" dirty="0"/>
              <a:t>Objective</a:t>
            </a:r>
            <a:r>
              <a:rPr lang="en-US" dirty="0"/>
              <a:t>: For example </a:t>
            </a:r>
            <a:r>
              <a:rPr lang="en-US" i="1" dirty="0"/>
              <a:t>Informing OA policy effects</a:t>
            </a:r>
          </a:p>
          <a:p>
            <a:r>
              <a:rPr lang="en-US" b="1" dirty="0"/>
              <a:t>Use case</a:t>
            </a:r>
            <a:r>
              <a:rPr lang="en-US" dirty="0"/>
              <a:t>: For example </a:t>
            </a:r>
            <a:r>
              <a:rPr lang="en-US" i="1" dirty="0"/>
              <a:t>Authors’ take-up of OA options</a:t>
            </a:r>
          </a:p>
          <a:p>
            <a:r>
              <a:rPr lang="en-US" b="1" dirty="0"/>
              <a:t>Indicators</a:t>
            </a:r>
            <a:r>
              <a:rPr lang="en-US" dirty="0"/>
              <a:t>: </a:t>
            </a:r>
            <a:r>
              <a:rPr lang="en-US" i="1" dirty="0"/>
              <a:t>% Green OA articles, % Gold OA articles </a:t>
            </a:r>
            <a:r>
              <a:rPr lang="en-US" dirty="0"/>
              <a:t>etc.</a:t>
            </a:r>
          </a:p>
          <a:p>
            <a:r>
              <a:rPr lang="en-US" b="1" dirty="0"/>
              <a:t>Drill down options</a:t>
            </a:r>
            <a:r>
              <a:rPr lang="en-US" dirty="0"/>
              <a:t>: </a:t>
            </a:r>
            <a:r>
              <a:rPr lang="en-US" i="1" dirty="0"/>
              <a:t>per institute, per publisher, per discipline, benchmarking with national average etc.</a:t>
            </a:r>
          </a:p>
          <a:p>
            <a:pPr marL="0" indent="0">
              <a:buNone/>
            </a:pPr>
            <a:r>
              <a:rPr lang="en-US" dirty="0"/>
              <a:t>		</a:t>
            </a:r>
            <a:endParaRPr lang="nl-NL" dirty="0"/>
          </a:p>
        </p:txBody>
      </p:sp>
      <p:sp>
        <p:nvSpPr>
          <p:cNvPr id="6" name="Date Placeholder 3">
            <a:extLst>
              <a:ext uri="{FF2B5EF4-FFF2-40B4-BE49-F238E27FC236}">
                <a16:creationId xmlns:a16="http://schemas.microsoft.com/office/drawing/2014/main" id="{4F653D3D-9641-4F79-BF09-737A76AEAC3A}"/>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Tree>
    <p:extLst>
      <p:ext uri="{BB962C8B-B14F-4D97-AF65-F5344CB8AC3E}">
        <p14:creationId xmlns:p14="http://schemas.microsoft.com/office/powerpoint/2010/main" val="348160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t>Five </a:t>
            </a:r>
            <a:r>
              <a:rPr lang="nl-NL" dirty="0" err="1"/>
              <a:t>possible</a:t>
            </a:r>
            <a:r>
              <a:rPr lang="nl-NL" dirty="0"/>
              <a:t> </a:t>
            </a:r>
            <a:r>
              <a:rPr lang="nl-NL" dirty="0" err="1"/>
              <a:t>prepared</a:t>
            </a:r>
            <a:r>
              <a:rPr lang="nl-NL" dirty="0"/>
              <a:t> dashboards</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59492547"/>
              </p:ext>
            </p:extLst>
          </p:nvPr>
        </p:nvGraphicFramePr>
        <p:xfrm>
          <a:off x="264794" y="755209"/>
          <a:ext cx="8645208" cy="3680876"/>
        </p:xfrm>
        <a:graphic>
          <a:graphicData uri="http://schemas.openxmlformats.org/drawingml/2006/table">
            <a:tbl>
              <a:tblPr firstRow="1" bandRow="1"/>
              <a:tblGrid>
                <a:gridCol w="3452612">
                  <a:extLst>
                    <a:ext uri="{9D8B030D-6E8A-4147-A177-3AD203B41FA5}">
                      <a16:colId xmlns:a16="http://schemas.microsoft.com/office/drawing/2014/main" val="4277118741"/>
                    </a:ext>
                  </a:extLst>
                </a:gridCol>
                <a:gridCol w="5192596">
                  <a:extLst>
                    <a:ext uri="{9D8B030D-6E8A-4147-A177-3AD203B41FA5}">
                      <a16:colId xmlns:a16="http://schemas.microsoft.com/office/drawing/2014/main" val="1235768129"/>
                    </a:ext>
                  </a:extLst>
                </a:gridCol>
              </a:tblGrid>
              <a:tr h="505414">
                <a:tc>
                  <a:txBody>
                    <a:bodyPr/>
                    <a:lstStyle/>
                    <a:p>
                      <a:pPr algn="l">
                        <a:lnSpc>
                          <a:spcPct val="115000"/>
                        </a:lnSpc>
                        <a:spcAft>
                          <a:spcPts val="0"/>
                        </a:spcAft>
                      </a:pPr>
                      <a:r>
                        <a:rPr lang="nl-NL" sz="1600">
                          <a:solidFill>
                            <a:srgbClr val="FFFFFF"/>
                          </a:solidFill>
                          <a:effectLst/>
                          <a:latin typeface="Corbel" panose="020B0503020204020204" pitchFamily="34" charset="0"/>
                          <a:ea typeface="Corbel,"/>
                          <a:cs typeface="Corbel,"/>
                        </a:rPr>
                        <a:t>Possible Dashboard</a:t>
                      </a:r>
                      <a:endParaRPr lang="nl-NL" sz="160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0"/>
                        </a:spcAft>
                      </a:pPr>
                      <a:r>
                        <a:rPr lang="nl-NL" sz="1600">
                          <a:solidFill>
                            <a:srgbClr val="FFFFFF"/>
                          </a:solidFill>
                          <a:effectLst/>
                          <a:latin typeface="Corbel" panose="020B0503020204020204" pitchFamily="34" charset="0"/>
                          <a:ea typeface="Calibri" panose="020F0502020204030204" pitchFamily="34" charset="0"/>
                          <a:cs typeface="Times New Roman" panose="02020603050405020304" pitchFamily="18" charset="0"/>
                        </a:rPr>
                        <a:t> </a:t>
                      </a:r>
                      <a:endParaRPr lang="nl-NL" sz="160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C4587"/>
                    </a:solidFill>
                  </a:tcPr>
                </a:tc>
                <a:tc>
                  <a:txBody>
                    <a:bodyPr/>
                    <a:lstStyle/>
                    <a:p>
                      <a:pPr algn="l">
                        <a:lnSpc>
                          <a:spcPct val="115000"/>
                        </a:lnSpc>
                        <a:spcAft>
                          <a:spcPts val="0"/>
                        </a:spcAft>
                      </a:pPr>
                      <a:r>
                        <a:rPr lang="nl-NL" sz="1600" dirty="0">
                          <a:solidFill>
                            <a:srgbClr val="FFFFFF"/>
                          </a:solidFill>
                          <a:effectLst/>
                          <a:latin typeface="Corbel" panose="020B0503020204020204" pitchFamily="34" charset="0"/>
                          <a:ea typeface="Corbel,"/>
                          <a:cs typeface="Corbel,"/>
                        </a:rPr>
                        <a:t>Use Case(s)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C4587"/>
                    </a:solidFill>
                  </a:tcPr>
                </a:tc>
                <a:extLst>
                  <a:ext uri="{0D108BD9-81ED-4DB2-BD59-A6C34878D82A}">
                    <a16:rowId xmlns:a16="http://schemas.microsoft.com/office/drawing/2014/main" val="2687711934"/>
                  </a:ext>
                </a:extLst>
              </a:tr>
              <a:tr h="315884">
                <a:tc>
                  <a:txBody>
                    <a:bodyPr/>
                    <a:lstStyle/>
                    <a:p>
                      <a:pPr marL="0" lvl="0" indent="0" algn="l">
                        <a:lnSpc>
                          <a:spcPct val="115000"/>
                        </a:lnSpc>
                        <a:spcAft>
                          <a:spcPts val="0"/>
                        </a:spcAft>
                        <a:buFont typeface="+mj-lt"/>
                        <a:buNone/>
                      </a:pPr>
                      <a:r>
                        <a:rPr lang="nl-NL" sz="1600" b="1" dirty="0">
                          <a:solidFill>
                            <a:srgbClr val="44546A"/>
                          </a:solidFill>
                          <a:effectLst/>
                          <a:latin typeface="Corbel" panose="020B0503020204020204" pitchFamily="34" charset="0"/>
                          <a:ea typeface="Corbel,"/>
                          <a:cs typeface="Corbel,"/>
                        </a:rPr>
                        <a:t>A. </a:t>
                      </a:r>
                      <a:r>
                        <a:rPr lang="nl-NL" sz="1600" b="1" dirty="0" err="1">
                          <a:solidFill>
                            <a:srgbClr val="44546A"/>
                          </a:solidFill>
                          <a:effectLst/>
                          <a:latin typeface="Corbel" panose="020B0503020204020204" pitchFamily="34" charset="0"/>
                          <a:ea typeface="Corbel,"/>
                          <a:cs typeface="Corbel,"/>
                        </a:rPr>
                        <a:t>Informing</a:t>
                      </a:r>
                      <a:r>
                        <a:rPr lang="nl-NL" sz="1600" b="1" dirty="0">
                          <a:solidFill>
                            <a:srgbClr val="44546A"/>
                          </a:solidFill>
                          <a:effectLst/>
                          <a:latin typeface="Corbel" panose="020B0503020204020204" pitchFamily="34" charset="0"/>
                          <a:ea typeface="Corbel,"/>
                          <a:cs typeface="Corbel,"/>
                        </a:rPr>
                        <a:t> OA policy </a:t>
                      </a:r>
                      <a:r>
                        <a:rPr lang="nl-NL" sz="1600" b="1" dirty="0" err="1">
                          <a:solidFill>
                            <a:srgbClr val="44546A"/>
                          </a:solidFill>
                          <a:effectLst/>
                          <a:latin typeface="Corbel" panose="020B0503020204020204" pitchFamily="34" charset="0"/>
                          <a:ea typeface="Corbel,"/>
                          <a:cs typeface="Corbel,"/>
                        </a:rPr>
                        <a:t>effects</a:t>
                      </a:r>
                      <a:endParaRPr lang="nl-NL" sz="1600" dirty="0">
                        <a:solidFill>
                          <a:srgbClr val="2C3841"/>
                        </a:solidFill>
                        <a:effectLst/>
                        <a:latin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Authors’ take-up of OA options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797413945"/>
                  </a:ext>
                </a:extLst>
              </a:tr>
              <a:tr h="435173">
                <a:tc>
                  <a:txBody>
                    <a:bodyPr/>
                    <a:lstStyle/>
                    <a:p>
                      <a:pPr marL="0" lvl="0" indent="0" algn="l">
                        <a:lnSpc>
                          <a:spcPct val="115000"/>
                        </a:lnSpc>
                        <a:spcAft>
                          <a:spcPts val="0"/>
                        </a:spcAft>
                        <a:buFont typeface="+mj-lt"/>
                        <a:buNone/>
                      </a:pPr>
                      <a:r>
                        <a:rPr lang="en-US" sz="1600" b="1" dirty="0">
                          <a:solidFill>
                            <a:srgbClr val="44546A"/>
                          </a:solidFill>
                          <a:effectLst/>
                          <a:latin typeface="Corbel" panose="020B0503020204020204" pitchFamily="34" charset="0"/>
                          <a:ea typeface="Corbel,"/>
                          <a:cs typeface="Corbel,"/>
                        </a:rPr>
                        <a:t>B. Informing Green and Gold OA policy effectiveness</a:t>
                      </a:r>
                      <a:endParaRPr lang="nl-NL" sz="1600" dirty="0">
                        <a:solidFill>
                          <a:srgbClr val="2C3841"/>
                        </a:solidFill>
                        <a:effectLst/>
                        <a:latin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Usage of OA and non-OA articles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Citations and Altmetrics of OA and non-OA articles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2355516978"/>
                  </a:ext>
                </a:extLst>
              </a:tr>
              <a:tr h="464820">
                <a:tc>
                  <a:txBody>
                    <a:bodyPr/>
                    <a:lstStyle/>
                    <a:p>
                      <a:pPr marL="0" lvl="0" indent="0" algn="l">
                        <a:lnSpc>
                          <a:spcPct val="115000"/>
                        </a:lnSpc>
                        <a:spcAft>
                          <a:spcPts val="0"/>
                        </a:spcAft>
                        <a:buFont typeface="+mj-lt"/>
                        <a:buNone/>
                      </a:pPr>
                      <a:r>
                        <a:rPr lang="en-US" sz="1600" b="1" dirty="0">
                          <a:solidFill>
                            <a:srgbClr val="44546A"/>
                          </a:solidFill>
                          <a:effectLst/>
                          <a:latin typeface="Corbel" panose="020B0503020204020204" pitchFamily="34" charset="0"/>
                          <a:ea typeface="Corbel,"/>
                          <a:cs typeface="Corbel,"/>
                        </a:rPr>
                        <a:t>C . Informing APC financial implications and offsetting deals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Financial sustainability of OA approaches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Budgeting and financial management</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929857605"/>
                  </a:ext>
                </a:extLst>
              </a:tr>
              <a:tr h="464820">
                <a:tc>
                  <a:txBody>
                    <a:bodyPr/>
                    <a:lstStyle/>
                    <a:p>
                      <a:pPr marL="0" lvl="0" indent="0" algn="l">
                        <a:lnSpc>
                          <a:spcPct val="115000"/>
                        </a:lnSpc>
                        <a:spcAft>
                          <a:spcPts val="0"/>
                        </a:spcAft>
                        <a:buFont typeface="+mj-lt"/>
                        <a:buNone/>
                      </a:pPr>
                      <a:r>
                        <a:rPr lang="en-US" sz="1600" b="1" dirty="0">
                          <a:solidFill>
                            <a:srgbClr val="44546A"/>
                          </a:solidFill>
                          <a:effectLst/>
                          <a:latin typeface="Corbel" panose="020B0503020204020204" pitchFamily="34" charset="0"/>
                          <a:ea typeface="Corbel,"/>
                          <a:cs typeface="Corbel,"/>
                        </a:rPr>
                        <a:t>D. Reporting of/accounting for OA policy compliance</a:t>
                      </a:r>
                      <a:endParaRPr lang="nl-NL" sz="1600" dirty="0">
                        <a:solidFill>
                          <a:srgbClr val="2C3841"/>
                        </a:solidFill>
                        <a:effectLst/>
                        <a:latin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Level of compliance with funder policies (RCUK, COAF) and with REF </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4212244252"/>
                  </a:ext>
                </a:extLst>
              </a:tr>
              <a:tr h="868680">
                <a:tc>
                  <a:txBody>
                    <a:bodyPr/>
                    <a:lstStyle/>
                    <a:p>
                      <a:pPr marL="0" lvl="0" indent="0" algn="l">
                        <a:lnSpc>
                          <a:spcPct val="115000"/>
                        </a:lnSpc>
                        <a:spcAft>
                          <a:spcPts val="0"/>
                        </a:spcAft>
                        <a:buFont typeface="+mj-lt"/>
                        <a:buNone/>
                      </a:pPr>
                      <a:r>
                        <a:rPr lang="en-US" sz="1600" b="1" dirty="0">
                          <a:solidFill>
                            <a:srgbClr val="44546A"/>
                          </a:solidFill>
                          <a:effectLst/>
                          <a:latin typeface="Corbel" panose="020B0503020204020204" pitchFamily="34" charset="0"/>
                          <a:ea typeface="Corbel,"/>
                          <a:cs typeface="Corbel,"/>
                        </a:rPr>
                        <a:t>E. Repository management</a:t>
                      </a:r>
                      <a:endParaRPr lang="nl-NL" sz="1600" dirty="0">
                        <a:solidFill>
                          <a:srgbClr val="2C3841"/>
                        </a:solidFill>
                        <a:effectLst/>
                        <a:latin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Institutional repository statistics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Statistics of Subject repositories with Green OA articles by institutional authors</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15000"/>
                        </a:lnSpc>
                        <a:spcAft>
                          <a:spcPts val="0"/>
                        </a:spcAft>
                        <a:buFont typeface="Arial" panose="020B0604020202020204" pitchFamily="34" charset="0"/>
                        <a:buChar char="•"/>
                      </a:pPr>
                      <a:r>
                        <a:rPr lang="en-US" sz="1600" dirty="0">
                          <a:solidFill>
                            <a:srgbClr val="44546A"/>
                          </a:solidFill>
                          <a:effectLst/>
                          <a:latin typeface="Corbel" panose="020B0503020204020204" pitchFamily="34" charset="0"/>
                          <a:ea typeface="Corbel,"/>
                          <a:cs typeface="Corbel,"/>
                        </a:rPr>
                        <a:t>Efficiency and automation</a:t>
                      </a:r>
                      <a:endParaRPr lang="nl-NL" sz="1600" dirty="0">
                        <a:solidFill>
                          <a:srgbClr val="2C384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593053442"/>
                  </a:ext>
                </a:extLst>
              </a:tr>
            </a:tbl>
          </a:graphicData>
        </a:graphic>
      </p:graphicFrame>
      <p:sp>
        <p:nvSpPr>
          <p:cNvPr id="6" name="Date Placeholder 3">
            <a:extLst>
              <a:ext uri="{FF2B5EF4-FFF2-40B4-BE49-F238E27FC236}">
                <a16:creationId xmlns:a16="http://schemas.microsoft.com/office/drawing/2014/main" id="{662FE6ED-172C-497E-8822-91AAA29A8F6E}"/>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Tree>
    <p:extLst>
      <p:ext uri="{BB962C8B-B14F-4D97-AF65-F5344CB8AC3E}">
        <p14:creationId xmlns:p14="http://schemas.microsoft.com/office/powerpoint/2010/main" val="358870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Input </a:t>
            </a:r>
            <a:r>
              <a:rPr lang="nl-NL" dirty="0" err="1"/>
              <a:t>by</a:t>
            </a:r>
            <a:r>
              <a:rPr lang="nl-NL" dirty="0"/>
              <a:t> the </a:t>
            </a:r>
            <a:r>
              <a:rPr lang="nl-NL" dirty="0" err="1"/>
              <a:t>institutional</a:t>
            </a:r>
            <a:r>
              <a:rPr lang="nl-NL" dirty="0"/>
              <a:t> </a:t>
            </a:r>
            <a:r>
              <a:rPr lang="nl-NL" dirty="0" err="1"/>
              <a:t>representatives</a:t>
            </a:r>
            <a:endParaRPr lang="nl-NL" dirty="0"/>
          </a:p>
        </p:txBody>
      </p:sp>
      <p:sp>
        <p:nvSpPr>
          <p:cNvPr id="3" name="Tijdelijke aanduiding voor inhoud 2"/>
          <p:cNvSpPr>
            <a:spLocks noGrp="1"/>
          </p:cNvSpPr>
          <p:nvPr>
            <p:ph idx="1"/>
          </p:nvPr>
        </p:nvSpPr>
        <p:spPr/>
        <p:txBody>
          <a:bodyPr>
            <a:normAutofit/>
          </a:bodyPr>
          <a:lstStyle/>
          <a:p>
            <a:r>
              <a:rPr lang="nl-NL" dirty="0"/>
              <a:t>We received inputs from institutions via the following:</a:t>
            </a:r>
          </a:p>
          <a:p>
            <a:pPr lvl="1"/>
            <a:r>
              <a:rPr lang="nl-NL" sz="2000" dirty="0"/>
              <a:t>London workshop</a:t>
            </a:r>
          </a:p>
          <a:p>
            <a:pPr lvl="1"/>
            <a:r>
              <a:rPr lang="nl-NL" sz="2000" dirty="0" err="1"/>
              <a:t>Session</a:t>
            </a:r>
            <a:r>
              <a:rPr lang="nl-NL" sz="2000" dirty="0"/>
              <a:t> at Edinburgh workshop</a:t>
            </a:r>
          </a:p>
          <a:p>
            <a:pPr lvl="1"/>
            <a:r>
              <a:rPr lang="nl-NL" sz="2000" dirty="0"/>
              <a:t>2 interviews with library directors</a:t>
            </a:r>
          </a:p>
          <a:p>
            <a:pPr lvl="1"/>
            <a:r>
              <a:rPr lang="nl-NL" sz="2000" dirty="0"/>
              <a:t>Follow-up interviews with representatives of Brunel University and Glasgow University</a:t>
            </a:r>
          </a:p>
          <a:p>
            <a:endParaRPr lang="nl-NL" dirty="0"/>
          </a:p>
          <a:p>
            <a:r>
              <a:rPr lang="nl-NL" dirty="0"/>
              <a:t>Users prioritised Dashboards A and B.</a:t>
            </a:r>
          </a:p>
        </p:txBody>
      </p:sp>
      <p:sp>
        <p:nvSpPr>
          <p:cNvPr id="5" name="Date Placeholder 3">
            <a:extLst>
              <a:ext uri="{FF2B5EF4-FFF2-40B4-BE49-F238E27FC236}">
                <a16:creationId xmlns:a16="http://schemas.microsoft.com/office/drawing/2014/main" id="{33AFC030-D473-4F82-B192-C1563B7F559F}"/>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Tree>
    <p:extLst>
      <p:ext uri="{BB962C8B-B14F-4D97-AF65-F5344CB8AC3E}">
        <p14:creationId xmlns:p14="http://schemas.microsoft.com/office/powerpoint/2010/main" val="3179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t>Data sources for Dashboards A and B	</a:t>
            </a:r>
          </a:p>
        </p:txBody>
      </p:sp>
      <p:sp>
        <p:nvSpPr>
          <p:cNvPr id="6" name="Date Placeholder 3">
            <a:extLst>
              <a:ext uri="{FF2B5EF4-FFF2-40B4-BE49-F238E27FC236}">
                <a16:creationId xmlns:a16="http://schemas.microsoft.com/office/drawing/2014/main" id="{09C01027-567C-4197-8BEE-F5B595C69ED5}"/>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grpSp>
        <p:nvGrpSpPr>
          <p:cNvPr id="5" name="Group 4">
            <a:extLst>
              <a:ext uri="{FF2B5EF4-FFF2-40B4-BE49-F238E27FC236}">
                <a16:creationId xmlns:a16="http://schemas.microsoft.com/office/drawing/2014/main" id="{18016D00-0F84-4D1C-A712-7961EEA649AF}"/>
              </a:ext>
            </a:extLst>
          </p:cNvPr>
          <p:cNvGrpSpPr/>
          <p:nvPr/>
        </p:nvGrpSpPr>
        <p:grpSpPr>
          <a:xfrm>
            <a:off x="401831" y="827246"/>
            <a:ext cx="8563845" cy="3594761"/>
            <a:chOff x="-2113825" y="-1366475"/>
            <a:chExt cx="10866575" cy="4506297"/>
          </a:xfrm>
        </p:grpSpPr>
        <p:sp>
          <p:nvSpPr>
            <p:cNvPr id="7" name="Rectangle 6">
              <a:extLst>
                <a:ext uri="{FF2B5EF4-FFF2-40B4-BE49-F238E27FC236}">
                  <a16:creationId xmlns:a16="http://schemas.microsoft.com/office/drawing/2014/main" id="{A381255E-B6F0-4493-B8EC-79EB7F4B9F26}"/>
                </a:ext>
              </a:extLst>
            </p:cNvPr>
            <p:cNvSpPr/>
            <p:nvPr/>
          </p:nvSpPr>
          <p:spPr>
            <a:xfrm>
              <a:off x="-752808" y="214675"/>
              <a:ext cx="1446741" cy="917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Identify population</a:t>
              </a:r>
              <a:r>
                <a:rPr lang="en-GB" sz="900" baseline="0"/>
                <a:t> of articles to include in the dashboards (DOIs per institution)</a:t>
              </a:r>
              <a:endParaRPr lang="en-GB" sz="900"/>
            </a:p>
          </p:txBody>
        </p:sp>
        <p:sp>
          <p:nvSpPr>
            <p:cNvPr id="8" name="Rectangle 7">
              <a:extLst>
                <a:ext uri="{FF2B5EF4-FFF2-40B4-BE49-F238E27FC236}">
                  <a16:creationId xmlns:a16="http://schemas.microsoft.com/office/drawing/2014/main" id="{48CE42DA-2B0E-49C9-92A8-6F6BAA333919}"/>
                </a:ext>
              </a:extLst>
            </p:cNvPr>
            <p:cNvSpPr/>
            <p:nvPr/>
          </p:nvSpPr>
          <p:spPr>
            <a:xfrm>
              <a:off x="1660192" y="214675"/>
              <a:ext cx="1265766"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Enrich metadata and determine Gold OA status</a:t>
              </a:r>
              <a:endParaRPr lang="en-GB" sz="900">
                <a:solidFill>
                  <a:schemeClr val="lt1"/>
                </a:solidFill>
                <a:latin typeface="+mn-lt"/>
                <a:ea typeface="+mn-ea"/>
                <a:cs typeface="+mn-cs"/>
              </a:endParaRPr>
            </a:p>
          </p:txBody>
        </p:sp>
        <p:sp>
          <p:nvSpPr>
            <p:cNvPr id="9" name="Rectangle 8">
              <a:extLst>
                <a:ext uri="{FF2B5EF4-FFF2-40B4-BE49-F238E27FC236}">
                  <a16:creationId xmlns:a16="http://schemas.microsoft.com/office/drawing/2014/main" id="{B350D7DF-1CD4-4337-8762-61E9147C3B3B}"/>
                </a:ext>
              </a:extLst>
            </p:cNvPr>
            <p:cNvSpPr/>
            <p:nvPr/>
          </p:nvSpPr>
          <p:spPr>
            <a:xfrm>
              <a:off x="4153624" y="214675"/>
              <a:ext cx="1312333"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Determine green OA availability</a:t>
              </a:r>
            </a:p>
          </p:txBody>
        </p:sp>
        <p:cxnSp>
          <p:nvCxnSpPr>
            <p:cNvPr id="10" name="Straight Arrow Connector 9">
              <a:extLst>
                <a:ext uri="{FF2B5EF4-FFF2-40B4-BE49-F238E27FC236}">
                  <a16:creationId xmlns:a16="http://schemas.microsoft.com/office/drawing/2014/main" id="{12D4F091-0136-44A4-A58F-31733B0A6F76}"/>
                </a:ext>
              </a:extLst>
            </p:cNvPr>
            <p:cNvCxnSpPr>
              <a:stCxn id="8" idx="3"/>
              <a:endCxn id="9" idx="1"/>
            </p:cNvCxnSpPr>
            <p:nvPr/>
          </p:nvCxnSpPr>
          <p:spPr>
            <a:xfrm>
              <a:off x="2925958" y="676638"/>
              <a:ext cx="1227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Data 10">
              <a:extLst>
                <a:ext uri="{FF2B5EF4-FFF2-40B4-BE49-F238E27FC236}">
                  <a16:creationId xmlns:a16="http://schemas.microsoft.com/office/drawing/2014/main" id="{C3D859A4-F71E-4BA1-BFCE-13C7DCFF337B}"/>
                </a:ext>
              </a:extLst>
            </p:cNvPr>
            <p:cNvSpPr/>
            <p:nvPr/>
          </p:nvSpPr>
          <p:spPr>
            <a:xfrm>
              <a:off x="5972901" y="2417746"/>
              <a:ext cx="1439999" cy="720000"/>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err="1"/>
                <a:t>Altmetrics</a:t>
              </a:r>
              <a:r>
                <a:rPr lang="en-GB" sz="900" baseline="0" dirty="0"/>
                <a:t> from </a:t>
              </a:r>
              <a:r>
                <a:rPr lang="en-GB" sz="900" dirty="0"/>
                <a:t>Impact story</a:t>
              </a:r>
            </a:p>
          </p:txBody>
        </p:sp>
        <p:sp>
          <p:nvSpPr>
            <p:cNvPr id="12" name="Rectangle 11">
              <a:extLst>
                <a:ext uri="{FF2B5EF4-FFF2-40B4-BE49-F238E27FC236}">
                  <a16:creationId xmlns:a16="http://schemas.microsoft.com/office/drawing/2014/main" id="{A94F2A19-30BC-4BD2-BC1F-B3E77EF392BD}"/>
                </a:ext>
              </a:extLst>
            </p:cNvPr>
            <p:cNvSpPr/>
            <p:nvPr/>
          </p:nvSpPr>
          <p:spPr>
            <a:xfrm>
              <a:off x="6579325" y="205150"/>
              <a:ext cx="1265767" cy="92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Combine data on OA status</a:t>
              </a:r>
              <a:r>
                <a:rPr lang="en-GB" sz="900" baseline="0"/>
                <a:t> </a:t>
              </a:r>
              <a:r>
                <a:rPr lang="en-GB" sz="900"/>
                <a:t>with usage information</a:t>
              </a:r>
            </a:p>
          </p:txBody>
        </p:sp>
        <p:cxnSp>
          <p:nvCxnSpPr>
            <p:cNvPr id="13" name="Straight Arrow Connector 12">
              <a:extLst>
                <a:ext uri="{FF2B5EF4-FFF2-40B4-BE49-F238E27FC236}">
                  <a16:creationId xmlns:a16="http://schemas.microsoft.com/office/drawing/2014/main" id="{314E1543-2ADA-4CC1-81EB-571FCAD79576}"/>
                </a:ext>
              </a:extLst>
            </p:cNvPr>
            <p:cNvCxnSpPr>
              <a:stCxn id="9" idx="3"/>
              <a:endCxn id="12" idx="1"/>
            </p:cNvCxnSpPr>
            <p:nvPr/>
          </p:nvCxnSpPr>
          <p:spPr>
            <a:xfrm flipV="1">
              <a:off x="5465957" y="667113"/>
              <a:ext cx="1113368"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E3EEB16-7F4D-4FA8-A198-B6ED8F1AAF83}"/>
                </a:ext>
              </a:extLst>
            </p:cNvPr>
            <p:cNvSpPr/>
            <p:nvPr/>
          </p:nvSpPr>
          <p:spPr>
            <a:xfrm>
              <a:off x="6607900" y="-1366475"/>
              <a:ext cx="1218142" cy="10191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baseline="0"/>
                <a:t>Dashboard B - </a:t>
              </a:r>
              <a:r>
                <a:rPr lang="en-GB" sz="900">
                  <a:solidFill>
                    <a:schemeClr val="lt1"/>
                  </a:solidFill>
                  <a:effectLst/>
                  <a:latin typeface="+mn-lt"/>
                  <a:ea typeface="+mn-ea"/>
                  <a:cs typeface="+mn-cs"/>
                </a:rPr>
                <a:t>Usage of OA and non-OA articles</a:t>
              </a:r>
              <a:endParaRPr lang="en-GB" sz="900">
                <a:effectLst/>
              </a:endParaRPr>
            </a:p>
          </p:txBody>
        </p:sp>
        <p:cxnSp>
          <p:nvCxnSpPr>
            <p:cNvPr id="15" name="Straight Arrow Connector 14">
              <a:extLst>
                <a:ext uri="{FF2B5EF4-FFF2-40B4-BE49-F238E27FC236}">
                  <a16:creationId xmlns:a16="http://schemas.microsoft.com/office/drawing/2014/main" id="{4FA23AA5-96D0-4836-93B0-E8C388712D9F}"/>
                </a:ext>
              </a:extLst>
            </p:cNvPr>
            <p:cNvCxnSpPr>
              <a:stCxn id="12" idx="0"/>
              <a:endCxn id="14" idx="2"/>
            </p:cNvCxnSpPr>
            <p:nvPr/>
          </p:nvCxnSpPr>
          <p:spPr>
            <a:xfrm flipV="1">
              <a:off x="7212208" y="-347300"/>
              <a:ext cx="4763" cy="552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Data 17">
              <a:extLst>
                <a:ext uri="{FF2B5EF4-FFF2-40B4-BE49-F238E27FC236}">
                  <a16:creationId xmlns:a16="http://schemas.microsoft.com/office/drawing/2014/main" id="{87816B49-76EF-41D3-A5B3-AE0ADF381D2A}"/>
                </a:ext>
              </a:extLst>
            </p:cNvPr>
            <p:cNvSpPr/>
            <p:nvPr/>
          </p:nvSpPr>
          <p:spPr>
            <a:xfrm>
              <a:off x="6099899" y="1616668"/>
              <a:ext cx="1440000" cy="720000"/>
            </a:xfrm>
            <a:prstGeom prst="flowChartInputOutput">
              <a:avLst/>
            </a:prstGeom>
            <a:solidFill>
              <a:srgbClr val="E65E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JUSP</a:t>
              </a:r>
            </a:p>
          </p:txBody>
        </p:sp>
        <p:sp>
          <p:nvSpPr>
            <p:cNvPr id="19" name="Flowchart: Data 18">
              <a:extLst>
                <a:ext uri="{FF2B5EF4-FFF2-40B4-BE49-F238E27FC236}">
                  <a16:creationId xmlns:a16="http://schemas.microsoft.com/office/drawing/2014/main" id="{9ED8B0FB-F20A-4861-8CAD-E191ADEEE1CC}"/>
                </a:ext>
              </a:extLst>
            </p:cNvPr>
            <p:cNvSpPr/>
            <p:nvPr/>
          </p:nvSpPr>
          <p:spPr>
            <a:xfrm>
              <a:off x="7312750" y="1616967"/>
              <a:ext cx="1440000" cy="720000"/>
            </a:xfrm>
            <a:prstGeom prst="flowChartInputOutput">
              <a:avLst/>
            </a:prstGeom>
            <a:solidFill>
              <a:srgbClr val="E65E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IRUS</a:t>
              </a:r>
            </a:p>
          </p:txBody>
        </p:sp>
        <p:sp>
          <p:nvSpPr>
            <p:cNvPr id="20" name="Flowchart: Data 19">
              <a:extLst>
                <a:ext uri="{FF2B5EF4-FFF2-40B4-BE49-F238E27FC236}">
                  <a16:creationId xmlns:a16="http://schemas.microsoft.com/office/drawing/2014/main" id="{1566D4CA-AEB8-4766-A26B-1E20A1D84140}"/>
                </a:ext>
              </a:extLst>
            </p:cNvPr>
            <p:cNvSpPr/>
            <p:nvPr/>
          </p:nvSpPr>
          <p:spPr>
            <a:xfrm>
              <a:off x="4573117" y="2419822"/>
              <a:ext cx="1440000" cy="720000"/>
            </a:xfrm>
            <a:prstGeom prst="flowChartInputOutput">
              <a:avLst/>
            </a:prstGeom>
            <a:solidFill>
              <a:srgbClr val="E65E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t>SHERPA/ REF</a:t>
              </a:r>
            </a:p>
          </p:txBody>
        </p:sp>
        <p:sp>
          <p:nvSpPr>
            <p:cNvPr id="21" name="Flowchart: Data 20">
              <a:extLst>
                <a:ext uri="{FF2B5EF4-FFF2-40B4-BE49-F238E27FC236}">
                  <a16:creationId xmlns:a16="http://schemas.microsoft.com/office/drawing/2014/main" id="{DD349EB1-4260-44F1-A8E1-91C3C27885AD}"/>
                </a:ext>
              </a:extLst>
            </p:cNvPr>
            <p:cNvSpPr/>
            <p:nvPr/>
          </p:nvSpPr>
          <p:spPr>
            <a:xfrm>
              <a:off x="3365304" y="2419822"/>
              <a:ext cx="1440000" cy="720000"/>
            </a:xfrm>
            <a:prstGeom prst="flowChartInputOutput">
              <a:avLst/>
            </a:prstGeom>
            <a:solidFill>
              <a:srgbClr val="E65E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SHERPA/ RoMEO</a:t>
              </a:r>
            </a:p>
          </p:txBody>
        </p:sp>
        <p:sp>
          <p:nvSpPr>
            <p:cNvPr id="22" name="Flowchart: Data 21">
              <a:extLst>
                <a:ext uri="{FF2B5EF4-FFF2-40B4-BE49-F238E27FC236}">
                  <a16:creationId xmlns:a16="http://schemas.microsoft.com/office/drawing/2014/main" id="{DC030662-999E-4383-AD37-24B2A763E7F1}"/>
                </a:ext>
              </a:extLst>
            </p:cNvPr>
            <p:cNvSpPr/>
            <p:nvPr/>
          </p:nvSpPr>
          <p:spPr>
            <a:xfrm>
              <a:off x="4148065" y="1623616"/>
              <a:ext cx="1440000" cy="720000"/>
            </a:xfrm>
            <a:prstGeom prst="flowChartInputOutput">
              <a:avLst/>
            </a:prstGeom>
            <a:solidFill>
              <a:srgbClr val="E65E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CORE</a:t>
              </a:r>
            </a:p>
          </p:txBody>
        </p:sp>
        <p:sp>
          <p:nvSpPr>
            <p:cNvPr id="24" name="Flowchart: Data 23">
              <a:extLst>
                <a:ext uri="{FF2B5EF4-FFF2-40B4-BE49-F238E27FC236}">
                  <a16:creationId xmlns:a16="http://schemas.microsoft.com/office/drawing/2014/main" id="{EFDE5564-F8D4-45D1-98D2-E24EA375790E}"/>
                </a:ext>
              </a:extLst>
            </p:cNvPr>
            <p:cNvSpPr/>
            <p:nvPr/>
          </p:nvSpPr>
          <p:spPr>
            <a:xfrm>
              <a:off x="7216972" y="2417746"/>
              <a:ext cx="1439999" cy="720000"/>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err="1"/>
                <a:t>CrossREF</a:t>
              </a:r>
              <a:r>
                <a:rPr lang="en-GB" sz="900" dirty="0"/>
                <a:t> - Open Citation</a:t>
              </a:r>
              <a:r>
                <a:rPr lang="en-GB" sz="900" baseline="0" dirty="0"/>
                <a:t> Index</a:t>
              </a:r>
              <a:endParaRPr lang="en-GB" sz="900" dirty="0"/>
            </a:p>
          </p:txBody>
        </p:sp>
        <p:sp>
          <p:nvSpPr>
            <p:cNvPr id="26" name="Rectangle 25">
              <a:extLst>
                <a:ext uri="{FF2B5EF4-FFF2-40B4-BE49-F238E27FC236}">
                  <a16:creationId xmlns:a16="http://schemas.microsoft.com/office/drawing/2014/main" id="{465C984D-C7CA-4CB9-AE1E-8B425C17F113}"/>
                </a:ext>
              </a:extLst>
            </p:cNvPr>
            <p:cNvSpPr/>
            <p:nvPr/>
          </p:nvSpPr>
          <p:spPr>
            <a:xfrm>
              <a:off x="2887858" y="-1366475"/>
              <a:ext cx="1284817" cy="10382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900"/>
                <a:t>D</a:t>
              </a:r>
              <a:r>
                <a:rPr lang="en-GB" sz="900" baseline="0"/>
                <a:t>ashboard A - </a:t>
              </a:r>
              <a:r>
                <a:rPr lang="en-GB" sz="900">
                  <a:solidFill>
                    <a:schemeClr val="lt1"/>
                  </a:solidFill>
                  <a:effectLst/>
                  <a:latin typeface="+mn-lt"/>
                  <a:ea typeface="+mn-ea"/>
                  <a:cs typeface="+mn-cs"/>
                </a:rPr>
                <a:t>Authors’ take-up of OA options</a:t>
              </a:r>
              <a:endParaRPr lang="en-GB" sz="900">
                <a:effectLst/>
              </a:endParaRPr>
            </a:p>
            <a:p>
              <a:pPr algn="ctr"/>
              <a:endParaRPr lang="en-GB" sz="900"/>
            </a:p>
          </p:txBody>
        </p:sp>
        <p:cxnSp>
          <p:nvCxnSpPr>
            <p:cNvPr id="27" name="Straight Arrow Connector 26">
              <a:extLst>
                <a:ext uri="{FF2B5EF4-FFF2-40B4-BE49-F238E27FC236}">
                  <a16:creationId xmlns:a16="http://schemas.microsoft.com/office/drawing/2014/main" id="{2EB1922B-5A37-4D33-8EB3-DD23962668C3}"/>
                </a:ext>
              </a:extLst>
            </p:cNvPr>
            <p:cNvCxnSpPr>
              <a:stCxn id="9" idx="0"/>
            </p:cNvCxnSpPr>
            <p:nvPr/>
          </p:nvCxnSpPr>
          <p:spPr>
            <a:xfrm flipH="1" flipV="1">
              <a:off x="4086951" y="-309199"/>
              <a:ext cx="722311" cy="523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3E4D6B1-BC7E-4D6D-8C72-315AC0693228}"/>
                </a:ext>
              </a:extLst>
            </p:cNvPr>
            <p:cNvCxnSpPr>
              <a:stCxn id="8" idx="0"/>
            </p:cNvCxnSpPr>
            <p:nvPr/>
          </p:nvCxnSpPr>
          <p:spPr>
            <a:xfrm flipV="1">
              <a:off x="2293075" y="-290150"/>
              <a:ext cx="680508" cy="504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763824-9A50-43D3-AD9D-5F98CC2E6717}"/>
                </a:ext>
              </a:extLst>
            </p:cNvPr>
            <p:cNvCxnSpPr>
              <a:stCxn id="26" idx="3"/>
              <a:endCxn id="14" idx="1"/>
            </p:cNvCxnSpPr>
            <p:nvPr/>
          </p:nvCxnSpPr>
          <p:spPr>
            <a:xfrm flipV="1">
              <a:off x="4172675" y="-856887"/>
              <a:ext cx="2435225" cy="9525"/>
            </a:xfrm>
            <a:prstGeom prst="line">
              <a:avLst/>
            </a:prstGeom>
            <a:ln w="9525" cap="flat" cmpd="sng" algn="ctr">
              <a:solidFill>
                <a:schemeClr val="accent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37">
              <a:extLst>
                <a:ext uri="{FF2B5EF4-FFF2-40B4-BE49-F238E27FC236}">
                  <a16:creationId xmlns:a16="http://schemas.microsoft.com/office/drawing/2014/main" id="{13C569B7-B7E1-4DA4-9EBE-9B35B65CC9BA}"/>
                </a:ext>
              </a:extLst>
            </p:cNvPr>
            <p:cNvSpPr txBox="1"/>
            <p:nvPr/>
          </p:nvSpPr>
          <p:spPr bwMode="auto">
            <a:xfrm>
              <a:off x="4652100" y="-1061675"/>
              <a:ext cx="1885949" cy="289365"/>
            </a:xfrm>
            <a:prstGeom prst="rect">
              <a:avLst/>
            </a:prstGeom>
            <a:noFill/>
            <a:extLst>
              <a:ext uri="{53640926-AAD7-44D8-BBD7-CCE9431645EC}">
                <a14:shadowObscured xmlns:a14="http://schemas.microsoft.com/office/drawing/2010/main" val="1"/>
              </a:ext>
            </a:extLst>
          </p:spPr>
          <p:txBody>
            <a:bodyPr rot="0" vert="horz" wrap="square" lIns="91440" tIns="45720" rIns="91440" bIns="45720" rtlCol="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t>Links between dashboards</a:t>
              </a:r>
            </a:p>
          </p:txBody>
        </p:sp>
        <p:cxnSp>
          <p:nvCxnSpPr>
            <p:cNvPr id="31" name="Straight Connector 30">
              <a:extLst>
                <a:ext uri="{FF2B5EF4-FFF2-40B4-BE49-F238E27FC236}">
                  <a16:creationId xmlns:a16="http://schemas.microsoft.com/office/drawing/2014/main" id="{DAD3EC3B-F15E-43C3-AC91-7BEC4F1C7DC3}"/>
                </a:ext>
              </a:extLst>
            </p:cNvPr>
            <p:cNvCxnSpPr/>
            <p:nvPr/>
          </p:nvCxnSpPr>
          <p:spPr>
            <a:xfrm flipV="1">
              <a:off x="-2085250" y="-99650"/>
              <a:ext cx="10757958" cy="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3F5A6F41-4862-44C2-8A6E-270DBE9CBB82}"/>
                </a:ext>
              </a:extLst>
            </p:cNvPr>
            <p:cNvCxnSpPr/>
            <p:nvPr/>
          </p:nvCxnSpPr>
          <p:spPr>
            <a:xfrm>
              <a:off x="-2113825" y="1358735"/>
              <a:ext cx="10744200" cy="95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Flowchart: Data 32">
              <a:extLst>
                <a:ext uri="{FF2B5EF4-FFF2-40B4-BE49-F238E27FC236}">
                  <a16:creationId xmlns:a16="http://schemas.microsoft.com/office/drawing/2014/main" id="{90E15CA9-21EC-4B41-97B2-99118A031A71}"/>
                </a:ext>
              </a:extLst>
            </p:cNvPr>
            <p:cNvSpPr/>
            <p:nvPr/>
          </p:nvSpPr>
          <p:spPr>
            <a:xfrm>
              <a:off x="-725265" y="1582802"/>
              <a:ext cx="1440000" cy="720000"/>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CrossREF</a:t>
              </a:r>
            </a:p>
          </p:txBody>
        </p:sp>
        <p:sp>
          <p:nvSpPr>
            <p:cNvPr id="34" name="Flowchart: Data 33">
              <a:extLst>
                <a:ext uri="{FF2B5EF4-FFF2-40B4-BE49-F238E27FC236}">
                  <a16:creationId xmlns:a16="http://schemas.microsoft.com/office/drawing/2014/main" id="{82565702-38A7-40E2-92F2-DC17F35ABE3B}"/>
                </a:ext>
              </a:extLst>
            </p:cNvPr>
            <p:cNvSpPr/>
            <p:nvPr/>
          </p:nvSpPr>
          <p:spPr>
            <a:xfrm>
              <a:off x="1545676" y="1590078"/>
              <a:ext cx="1440000" cy="720000"/>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a:t>OADOI</a:t>
              </a:r>
            </a:p>
          </p:txBody>
        </p:sp>
      </p:grpSp>
      <p:sp>
        <p:nvSpPr>
          <p:cNvPr id="36" name="Flowchart: Data 35">
            <a:extLst>
              <a:ext uri="{FF2B5EF4-FFF2-40B4-BE49-F238E27FC236}">
                <a16:creationId xmlns:a16="http://schemas.microsoft.com/office/drawing/2014/main" id="{04E68201-2238-4058-B487-48E2C4ACD41C}"/>
              </a:ext>
            </a:extLst>
          </p:cNvPr>
          <p:cNvSpPr/>
          <p:nvPr/>
        </p:nvSpPr>
        <p:spPr>
          <a:xfrm>
            <a:off x="270001" y="4281331"/>
            <a:ext cx="1134000" cy="576000"/>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t>Third party service</a:t>
            </a:r>
          </a:p>
        </p:txBody>
      </p:sp>
      <p:sp>
        <p:nvSpPr>
          <p:cNvPr id="40" name="Flowchart: Data 39">
            <a:extLst>
              <a:ext uri="{FF2B5EF4-FFF2-40B4-BE49-F238E27FC236}">
                <a16:creationId xmlns:a16="http://schemas.microsoft.com/office/drawing/2014/main" id="{CE1A2DBE-AB44-42DA-946D-3B5FEA7BA803}"/>
              </a:ext>
            </a:extLst>
          </p:cNvPr>
          <p:cNvSpPr/>
          <p:nvPr/>
        </p:nvSpPr>
        <p:spPr>
          <a:xfrm>
            <a:off x="1295528" y="4281331"/>
            <a:ext cx="1134000" cy="586968"/>
          </a:xfrm>
          <a:prstGeom prst="flowChartInputOutput">
            <a:avLst/>
          </a:prstGeom>
          <a:solidFill>
            <a:srgbClr val="E65E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900" dirty="0"/>
              <a:t>Jisc service</a:t>
            </a:r>
          </a:p>
        </p:txBody>
      </p:sp>
      <p:sp>
        <p:nvSpPr>
          <p:cNvPr id="41" name="TextBox 37">
            <a:extLst>
              <a:ext uri="{FF2B5EF4-FFF2-40B4-BE49-F238E27FC236}">
                <a16:creationId xmlns:a16="http://schemas.microsoft.com/office/drawing/2014/main" id="{67A7F77D-3642-41BC-995F-86A8E2284140}"/>
              </a:ext>
            </a:extLst>
          </p:cNvPr>
          <p:cNvSpPr txBox="1"/>
          <p:nvPr/>
        </p:nvSpPr>
        <p:spPr bwMode="auto">
          <a:xfrm>
            <a:off x="415343" y="4035413"/>
            <a:ext cx="1486299" cy="276999"/>
          </a:xfrm>
          <a:prstGeom prst="rect">
            <a:avLst/>
          </a:prstGeom>
          <a:noFill/>
          <a:extLst>
            <a:ext uri="{53640926-AAD7-44D8-BBD7-CCE9431645EC}">
              <a14:shadowObscured xmlns:a14="http://schemas.microsoft.com/office/drawing/2010/main" val="1"/>
            </a:ext>
          </a:extLst>
        </p:spPr>
        <p:txBody>
          <a:bodyPr rot="0" vert="horz" wrap="square" lIns="91440" tIns="45720" rIns="91440" bIns="45720" rtlCol="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t>Key</a:t>
            </a:r>
          </a:p>
        </p:txBody>
      </p:sp>
      <p:sp>
        <p:nvSpPr>
          <p:cNvPr id="42" name="TextBox 37">
            <a:extLst>
              <a:ext uri="{FF2B5EF4-FFF2-40B4-BE49-F238E27FC236}">
                <a16:creationId xmlns:a16="http://schemas.microsoft.com/office/drawing/2014/main" id="{5CCB9E8C-BD5C-48B5-9386-7E136F9CFA75}"/>
              </a:ext>
            </a:extLst>
          </p:cNvPr>
          <p:cNvSpPr txBox="1"/>
          <p:nvPr/>
        </p:nvSpPr>
        <p:spPr bwMode="auto">
          <a:xfrm>
            <a:off x="215316" y="1074277"/>
            <a:ext cx="1486299" cy="307777"/>
          </a:xfrm>
          <a:prstGeom prst="rect">
            <a:avLst/>
          </a:prstGeom>
          <a:noFill/>
          <a:extLst>
            <a:ext uri="{53640926-AAD7-44D8-BBD7-CCE9431645EC}">
              <a14:shadowObscured xmlns:a14="http://schemas.microsoft.com/office/drawing/2010/main" val="1"/>
            </a:ext>
          </a:extLst>
        </p:spPr>
        <p:txBody>
          <a:bodyPr rot="0" vert="horz" wrap="square" lIns="91440" tIns="45720" rIns="91440" bIns="45720" rtlCol="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Dashboard</a:t>
            </a:r>
          </a:p>
        </p:txBody>
      </p:sp>
      <p:sp>
        <p:nvSpPr>
          <p:cNvPr id="43" name="TextBox 37">
            <a:extLst>
              <a:ext uri="{FF2B5EF4-FFF2-40B4-BE49-F238E27FC236}">
                <a16:creationId xmlns:a16="http://schemas.microsoft.com/office/drawing/2014/main" id="{15F73ABC-C1FA-4A26-8255-78625C0F4736}"/>
              </a:ext>
            </a:extLst>
          </p:cNvPr>
          <p:cNvSpPr txBox="1"/>
          <p:nvPr/>
        </p:nvSpPr>
        <p:spPr bwMode="auto">
          <a:xfrm>
            <a:off x="215317" y="2160101"/>
            <a:ext cx="1486299" cy="523220"/>
          </a:xfrm>
          <a:prstGeom prst="rect">
            <a:avLst/>
          </a:prstGeom>
          <a:noFill/>
          <a:extLst>
            <a:ext uri="{53640926-AAD7-44D8-BBD7-CCE9431645EC}">
              <a14:shadowObscured xmlns:a14="http://schemas.microsoft.com/office/drawing/2010/main" val="1"/>
            </a:ext>
          </a:extLst>
        </p:spPr>
        <p:txBody>
          <a:bodyPr rot="0" vert="horz" wrap="square" lIns="91440" tIns="45720" rIns="91440" bIns="45720" rtlCol="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Data </a:t>
            </a:r>
          </a:p>
          <a:p>
            <a:r>
              <a:rPr lang="en-GB" sz="1400" dirty="0"/>
              <a:t>aggregation</a:t>
            </a:r>
          </a:p>
        </p:txBody>
      </p:sp>
      <p:sp>
        <p:nvSpPr>
          <p:cNvPr id="44" name="TextBox 37">
            <a:extLst>
              <a:ext uri="{FF2B5EF4-FFF2-40B4-BE49-F238E27FC236}">
                <a16:creationId xmlns:a16="http://schemas.microsoft.com/office/drawing/2014/main" id="{9BB53705-73FF-4AD3-9DCD-61BC4441668E}"/>
              </a:ext>
            </a:extLst>
          </p:cNvPr>
          <p:cNvSpPr txBox="1"/>
          <p:nvPr/>
        </p:nvSpPr>
        <p:spPr bwMode="auto">
          <a:xfrm>
            <a:off x="246637" y="3211497"/>
            <a:ext cx="1486299" cy="523220"/>
          </a:xfrm>
          <a:prstGeom prst="rect">
            <a:avLst/>
          </a:prstGeom>
          <a:noFill/>
          <a:extLst>
            <a:ext uri="{53640926-AAD7-44D8-BBD7-CCE9431645EC}">
              <a14:shadowObscured xmlns:a14="http://schemas.microsoft.com/office/drawing/2010/main" val="1"/>
            </a:ext>
          </a:extLst>
        </p:spPr>
        <p:txBody>
          <a:bodyPr rot="0" vert="horz" wrap="square" lIns="91440" tIns="45720" rIns="91440" bIns="45720" rtlCol="0" anchor="t" anchorCtr="0"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a:t>Data </a:t>
            </a:r>
          </a:p>
          <a:p>
            <a:r>
              <a:rPr lang="en-GB" sz="1400" dirty="0"/>
              <a:t>sources</a:t>
            </a:r>
          </a:p>
        </p:txBody>
      </p:sp>
      <p:cxnSp>
        <p:nvCxnSpPr>
          <p:cNvPr id="4" name="Straight Arrow Connector 3"/>
          <p:cNvCxnSpPr>
            <a:stCxn id="7" idx="3"/>
            <a:endCxn id="8" idx="1"/>
          </p:cNvCxnSpPr>
          <p:nvPr/>
        </p:nvCxnSpPr>
        <p:spPr>
          <a:xfrm>
            <a:off x="2614599" y="2454544"/>
            <a:ext cx="761499" cy="37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94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t>Discussion</a:t>
            </a:r>
          </a:p>
        </p:txBody>
      </p:sp>
      <p:sp>
        <p:nvSpPr>
          <p:cNvPr id="6" name="Date Placeholder 3">
            <a:extLst>
              <a:ext uri="{FF2B5EF4-FFF2-40B4-BE49-F238E27FC236}">
                <a16:creationId xmlns:a16="http://schemas.microsoft.com/office/drawing/2014/main" id="{09C01027-567C-4197-8BEE-F5B595C69ED5}"/>
              </a:ext>
            </a:extLst>
          </p:cNvPr>
          <p:cNvSpPr>
            <a:spLocks noGrp="1"/>
          </p:cNvSpPr>
          <p:nvPr>
            <p:ph type="dt" sz="half" idx="10"/>
          </p:nvPr>
        </p:nvSpPr>
        <p:spPr>
          <a:xfrm>
            <a:off x="721424" y="4889828"/>
            <a:ext cx="3393376" cy="273844"/>
          </a:xfrm>
        </p:spPr>
        <p:txBody>
          <a:bodyPr/>
          <a:lstStyle/>
          <a:p>
            <a:r>
              <a:rPr lang="en-US" dirty="0"/>
              <a:t>7 June 2017 – </a:t>
            </a:r>
            <a:r>
              <a:rPr lang="en-GB" dirty="0"/>
              <a:t>Developments in the OA landscape</a:t>
            </a:r>
            <a:r>
              <a:rPr lang="en-US" dirty="0"/>
              <a:t> – Rob Johnson</a:t>
            </a:r>
            <a:endParaRPr lang="en-GB" dirty="0"/>
          </a:p>
        </p:txBody>
      </p:sp>
      <p:sp>
        <p:nvSpPr>
          <p:cNvPr id="5" name="Tijdelijke aanduiding voor inhoud 2">
            <a:extLst>
              <a:ext uri="{FF2B5EF4-FFF2-40B4-BE49-F238E27FC236}">
                <a16:creationId xmlns:a16="http://schemas.microsoft.com/office/drawing/2014/main" id="{6CB4151D-A471-4437-8118-66E0865BB5D0}"/>
              </a:ext>
            </a:extLst>
          </p:cNvPr>
          <p:cNvSpPr>
            <a:spLocks noGrp="1"/>
          </p:cNvSpPr>
          <p:nvPr>
            <p:ph idx="1"/>
          </p:nvPr>
        </p:nvSpPr>
        <p:spPr>
          <a:xfrm>
            <a:off x="234000" y="900000"/>
            <a:ext cx="8676000" cy="3870000"/>
          </a:xfrm>
        </p:spPr>
        <p:txBody>
          <a:bodyPr/>
          <a:lstStyle/>
          <a:p>
            <a:r>
              <a:rPr lang="nl-NL" dirty="0"/>
              <a:t>Would a dashboard with the features described be useful for HEIs?</a:t>
            </a:r>
          </a:p>
          <a:p>
            <a:endParaRPr lang="nl-NL" dirty="0"/>
          </a:p>
          <a:p>
            <a:r>
              <a:rPr lang="nl-NL" dirty="0"/>
              <a:t>Would the information gathered in the dashboard be valuable enough to justify paying for it?</a:t>
            </a:r>
          </a:p>
          <a:p>
            <a:pPr lvl="1"/>
            <a:r>
              <a:rPr lang="nl-NL" sz="2000" dirty="0"/>
              <a:t>If not, is anything specific missing?</a:t>
            </a:r>
          </a:p>
        </p:txBody>
      </p:sp>
    </p:spTree>
    <p:extLst>
      <p:ext uri="{BB962C8B-B14F-4D97-AF65-F5344CB8AC3E}">
        <p14:creationId xmlns:p14="http://schemas.microsoft.com/office/powerpoint/2010/main" val="1310858486"/>
      </p:ext>
    </p:extLst>
  </p:cSld>
  <p:clrMapOvr>
    <a:masterClrMapping/>
  </p:clrMapOvr>
</p:sld>
</file>

<file path=ppt/theme/theme1.xml><?xml version="1.0" encoding="utf-8"?>
<a:theme xmlns:a="http://schemas.openxmlformats.org/drawingml/2006/main" name="Jisc Theme">
  <a:themeElements>
    <a:clrScheme name="Jisc 2013 1">
      <a:dk1>
        <a:srgbClr val="2C3841"/>
      </a:dk1>
      <a:lt1>
        <a:srgbClr val="FFFFFF"/>
      </a:lt1>
      <a:dk2>
        <a:srgbClr val="DE481C"/>
      </a:dk2>
      <a:lt2>
        <a:srgbClr val="9F3515"/>
      </a:lt2>
      <a:accent1>
        <a:srgbClr val="E61554"/>
      </a:accent1>
      <a:accent2>
        <a:srgbClr val="F9B000"/>
      </a:accent2>
      <a:accent3>
        <a:srgbClr val="B2BB1C"/>
      </a:accent3>
      <a:accent4>
        <a:srgbClr val="0092CB"/>
      </a:accent4>
      <a:accent5>
        <a:srgbClr val="B71A8B"/>
      </a:accent5>
      <a:accent6>
        <a:srgbClr val="CADCF0"/>
      </a:accent6>
      <a:hlink>
        <a:srgbClr val="DE481C"/>
      </a:hlink>
      <a:folHlink>
        <a:srgbClr val="DE481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arch Consulting Report Template.dotx">
  <a:themeElements>
    <a:clrScheme name="Research Consulting Final">
      <a:dk1>
        <a:sysClr val="windowText" lastClr="000000"/>
      </a:dk1>
      <a:lt1>
        <a:sysClr val="window" lastClr="FFFFFF"/>
      </a:lt1>
      <a:dk2>
        <a:srgbClr val="44546A"/>
      </a:dk2>
      <a:lt2>
        <a:srgbClr val="E7E6E6"/>
      </a:lt2>
      <a:accent1>
        <a:srgbClr val="180B4B"/>
      </a:accent1>
      <a:accent2>
        <a:srgbClr val="B2095A"/>
      </a:accent2>
      <a:accent3>
        <a:srgbClr val="547686"/>
      </a:accent3>
      <a:accent4>
        <a:srgbClr val="819C9A"/>
      </a:accent4>
      <a:accent5>
        <a:srgbClr val="959269"/>
      </a:accent5>
      <a:accent6>
        <a:srgbClr val="DAD595"/>
      </a:accent6>
      <a:hlink>
        <a:srgbClr val="0563C1"/>
      </a:hlink>
      <a:folHlink>
        <a:srgbClr val="954F7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C Slideshow template.potx" id="{535EE353-6A03-4FB8-B8D7-3AD9E83FA197}" vid="{55D3244B-E195-48DC-9867-7D1F3D092B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C7330EF5216541BFC640BFAF26B136" ma:contentTypeVersion="2" ma:contentTypeDescription="Create a new document." ma:contentTypeScope="" ma:versionID="ae7fa46f5f7c270e71fcd367b2fc88e6">
  <xsd:schema xmlns:xsd="http://www.w3.org/2001/XMLSchema" xmlns:xs="http://www.w3.org/2001/XMLSchema" xmlns:p="http://schemas.microsoft.com/office/2006/metadata/properties" xmlns:ns2="a754066c-ecae-4207-89ca-75aaa35194d9" targetNamespace="http://schemas.microsoft.com/office/2006/metadata/properties" ma:root="true" ma:fieldsID="389630c461e95cb021a37ef5c2eb2972" ns2:_="">
    <xsd:import namespace="a754066c-ecae-4207-89ca-75aaa35194d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4066c-ecae-4207-89ca-75aaa35194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19BD2-4FDA-4372-A13B-DF69D41DB372}">
  <ds:schemaRefs>
    <ds:schemaRef ds:uri="http://schemas.microsoft.com/sharepoint/v3/contenttype/forms"/>
  </ds:schemaRefs>
</ds:datastoreItem>
</file>

<file path=customXml/itemProps2.xml><?xml version="1.0" encoding="utf-8"?>
<ds:datastoreItem xmlns:ds="http://schemas.openxmlformats.org/officeDocument/2006/customXml" ds:itemID="{8E935C4E-7A62-47C2-A1FB-34684E810032}">
  <ds:schemaRefs>
    <ds:schemaRef ds:uri="http://schemas.microsoft.com/office/2006/documentManagement/types"/>
    <ds:schemaRef ds:uri="http://purl.org/dc/dcmitype/"/>
    <ds:schemaRef ds:uri="http://purl.org/dc/terms/"/>
    <ds:schemaRef ds:uri="a754066c-ecae-4207-89ca-75aaa35194d9"/>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15F243-964B-4604-BAA3-A19AA5A3E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54066c-ecae-4207-89ca-75aaa35194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 Slideshow template</Template>
  <TotalTime>37833</TotalTime>
  <Words>895</Words>
  <Application>Microsoft Office PowerPoint</Application>
  <PresentationFormat>On-screen Show (16:9)</PresentationFormat>
  <Paragraphs>147</Paragraphs>
  <Slides>15</Slides>
  <Notes>11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Arial</vt:lpstr>
      <vt:lpstr>Calibri</vt:lpstr>
      <vt:lpstr>Calibri Light</vt:lpstr>
      <vt:lpstr>Cambria</vt:lpstr>
      <vt:lpstr>Cambria Math</vt:lpstr>
      <vt:lpstr>Corbel</vt:lpstr>
      <vt:lpstr>Corbel,</vt:lpstr>
      <vt:lpstr>Lato</vt:lpstr>
      <vt:lpstr>Lucida Grande</vt:lpstr>
      <vt:lpstr>Raleway</vt:lpstr>
      <vt:lpstr>Times New Roman</vt:lpstr>
      <vt:lpstr>Jisc Theme</vt:lpstr>
      <vt:lpstr>Custom Design</vt:lpstr>
      <vt:lpstr>Research Consulting Report Template.dotx</vt:lpstr>
      <vt:lpstr>Jisc Open Access Dashboard</vt:lpstr>
      <vt:lpstr>Jisc OA Dashboard project - Background</vt:lpstr>
      <vt:lpstr>Jisc OA Dashboard</vt:lpstr>
      <vt:lpstr>The project at a glance</vt:lpstr>
      <vt:lpstr>Dashboards: objective, use case, indicators, drill down</vt:lpstr>
      <vt:lpstr>Five possible prepared dashboards</vt:lpstr>
      <vt:lpstr>Input by the institutional representatives</vt:lpstr>
      <vt:lpstr>Data sources for Dashboards A and B </vt:lpstr>
      <vt:lpstr>Discussion</vt:lpstr>
      <vt:lpstr> OA Assessment Template</vt:lpstr>
      <vt:lpstr>Overview</vt:lpstr>
      <vt:lpstr>General information</vt:lpstr>
      <vt:lpstr>Development of the  assessment template (May-Jul 2017)</vt:lpstr>
      <vt:lpstr>Topics in the assessment template (Sept-Dec 2017)</vt:lpstr>
      <vt:lpstr>Thank you</vt:lpstr>
    </vt:vector>
  </TitlesOfParts>
  <Company>iD Factory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Lisney</dc:creator>
  <cp:lastModifiedBy>Aniko Szilagyi</cp:lastModifiedBy>
  <cp:revision>361</cp:revision>
  <cp:lastPrinted>2015-12-13T00:43:42Z</cp:lastPrinted>
  <dcterms:created xsi:type="dcterms:W3CDTF">2013-10-10T15:07:08Z</dcterms:created>
  <dcterms:modified xsi:type="dcterms:W3CDTF">2017-06-20T10:06:31Z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0x01010096C7330EF5216541BFC640BFAF26B136</vt:lpwstr>
  </property>
</Properties>
</file>