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77" r:id="rId2"/>
  </p:sldMasterIdLst>
  <p:notesMasterIdLst>
    <p:notesMasterId r:id="rId34"/>
  </p:notesMasterIdLst>
  <p:handoutMasterIdLst>
    <p:handoutMasterId r:id="rId35"/>
  </p:handoutMasterIdLst>
  <p:sldIdLst>
    <p:sldId id="369" r:id="rId3"/>
    <p:sldId id="368" r:id="rId4"/>
    <p:sldId id="364" r:id="rId5"/>
    <p:sldId id="280" r:id="rId6"/>
    <p:sldId id="362" r:id="rId7"/>
    <p:sldId id="363" r:id="rId8"/>
    <p:sldId id="366" r:id="rId9"/>
    <p:sldId id="370" r:id="rId10"/>
    <p:sldId id="367" r:id="rId11"/>
    <p:sldId id="361" r:id="rId12"/>
    <p:sldId id="299" r:id="rId13"/>
    <p:sldId id="389"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60" r:id="rId33"/>
  </p:sldIdLst>
  <p:sldSz cx="9144000" cy="6858000" type="screen4x3"/>
  <p:notesSz cx="6669088" cy="9872663"/>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14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281"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421"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561"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5702" algn="l" defTabSz="457140" rtl="0" eaLnBrk="1" latinLnBrk="0" hangingPunct="1">
      <a:defRPr sz="2400" kern="1200">
        <a:solidFill>
          <a:schemeClr val="tx1"/>
        </a:solidFill>
        <a:latin typeface="Arial" charset="0"/>
        <a:ea typeface="ＭＳ Ｐゴシック" charset="0"/>
        <a:cs typeface="ＭＳ Ｐゴシック" charset="0"/>
      </a:defRPr>
    </a:lvl6pPr>
    <a:lvl7pPr marL="2742842" algn="l" defTabSz="457140" rtl="0" eaLnBrk="1" latinLnBrk="0" hangingPunct="1">
      <a:defRPr sz="2400" kern="1200">
        <a:solidFill>
          <a:schemeClr val="tx1"/>
        </a:solidFill>
        <a:latin typeface="Arial" charset="0"/>
        <a:ea typeface="ＭＳ Ｐゴシック" charset="0"/>
        <a:cs typeface="ＭＳ Ｐゴシック" charset="0"/>
      </a:defRPr>
    </a:lvl7pPr>
    <a:lvl8pPr marL="3199982" algn="l" defTabSz="457140" rtl="0" eaLnBrk="1" latinLnBrk="0" hangingPunct="1">
      <a:defRPr sz="2400" kern="1200">
        <a:solidFill>
          <a:schemeClr val="tx1"/>
        </a:solidFill>
        <a:latin typeface="Arial" charset="0"/>
        <a:ea typeface="ＭＳ Ｐゴシック" charset="0"/>
        <a:cs typeface="ＭＳ Ｐゴシック" charset="0"/>
      </a:defRPr>
    </a:lvl8pPr>
    <a:lvl9pPr marL="3657122" algn="l" defTabSz="45714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BE06"/>
    <a:srgbClr val="A7C83C"/>
    <a:srgbClr val="D1578B"/>
    <a:srgbClr val="D1568B"/>
    <a:srgbClr val="002D4A"/>
    <a:srgbClr val="003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5642" autoAdjust="0"/>
  </p:normalViewPr>
  <p:slideViewPr>
    <p:cSldViewPr snapToGrid="0" snapToObjects="1">
      <p:cViewPr varScale="1">
        <p:scale>
          <a:sx n="110" d="100"/>
          <a:sy n="110" d="100"/>
        </p:scale>
        <p:origin x="1428" y="90"/>
      </p:cViewPr>
      <p:guideLst>
        <p:guide orient="horz" pos="2160"/>
        <p:guide pos="2880"/>
      </p:guideLst>
    </p:cSldViewPr>
  </p:slideViewPr>
  <p:outlineViewPr>
    <p:cViewPr>
      <p:scale>
        <a:sx n="33" d="100"/>
        <a:sy n="33" d="100"/>
      </p:scale>
      <p:origin x="0" y="-1275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9F4DA489-65ED-497A-BA43-F270243C4B66}" type="datetimeFigureOut">
              <a:rPr lang="en-GB" smtClean="0"/>
              <a:t>20/06/2017</a:t>
            </a:fld>
            <a:endParaRPr lang="en-GB" dirty="0"/>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D829DB1F-DCA1-4572-8BC4-EF5B24634621}" type="slidenum">
              <a:rPr lang="en-GB" smtClean="0"/>
              <a:t>‹#›</a:t>
            </a:fld>
            <a:endParaRPr lang="en-GB" dirty="0"/>
          </a:p>
        </p:txBody>
      </p:sp>
    </p:spTree>
    <p:extLst>
      <p:ext uri="{BB962C8B-B14F-4D97-AF65-F5344CB8AC3E}">
        <p14:creationId xmlns:p14="http://schemas.microsoft.com/office/powerpoint/2010/main" val="3542683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729FF674-45AD-4CF5-A4F9-99FAA6C6E06B}" type="datetimeFigureOut">
              <a:rPr lang="en-GB" smtClean="0"/>
              <a:t>20/06/2017</a:t>
            </a:fld>
            <a:endParaRPr lang="en-GB" dirty="0"/>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AEBB35D6-3CE3-4710-857D-0279654B002A}" type="slidenum">
              <a:rPr lang="en-GB" smtClean="0"/>
              <a:t>‹#›</a:t>
            </a:fld>
            <a:endParaRPr lang="en-GB" dirty="0"/>
          </a:p>
        </p:txBody>
      </p:sp>
    </p:spTree>
    <p:extLst>
      <p:ext uri="{BB962C8B-B14F-4D97-AF65-F5344CB8AC3E}">
        <p14:creationId xmlns:p14="http://schemas.microsoft.com/office/powerpoint/2010/main" val="2055476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BB35D6-3CE3-4710-857D-0279654B002A}" type="slidenum">
              <a:rPr lang="en-GB" smtClean="0"/>
              <a:t>3</a:t>
            </a:fld>
            <a:endParaRPr lang="en-GB" dirty="0"/>
          </a:p>
        </p:txBody>
      </p:sp>
    </p:spTree>
    <p:extLst>
      <p:ext uri="{BB962C8B-B14F-4D97-AF65-F5344CB8AC3E}">
        <p14:creationId xmlns:p14="http://schemas.microsoft.com/office/powerpoint/2010/main" val="1301797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BB35D6-3CE3-4710-857D-0279654B002A}" type="slidenum">
              <a:rPr lang="en-GB" smtClean="0"/>
              <a:t>4</a:t>
            </a:fld>
            <a:endParaRPr lang="en-GB" dirty="0"/>
          </a:p>
        </p:txBody>
      </p:sp>
    </p:spTree>
    <p:extLst>
      <p:ext uri="{BB962C8B-B14F-4D97-AF65-F5344CB8AC3E}">
        <p14:creationId xmlns:p14="http://schemas.microsoft.com/office/powerpoint/2010/main" val="278626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National Centre for</a:t>
            </a:r>
            <a:r>
              <a:rPr lang="en-GB" baseline="0" dirty="0" smtClean="0"/>
              <a:t> the Replacement Refinement &amp; Reduction of Animals in Research</a:t>
            </a:r>
          </a:p>
          <a:p>
            <a:endParaRPr lang="en-GB" dirty="0"/>
          </a:p>
        </p:txBody>
      </p:sp>
      <p:sp>
        <p:nvSpPr>
          <p:cNvPr id="4" name="Slide Number Placeholder 3"/>
          <p:cNvSpPr>
            <a:spLocks noGrp="1"/>
          </p:cNvSpPr>
          <p:nvPr>
            <p:ph type="sldNum" sz="quarter" idx="10"/>
          </p:nvPr>
        </p:nvSpPr>
        <p:spPr/>
        <p:txBody>
          <a:bodyPr/>
          <a:lstStyle/>
          <a:p>
            <a:fld id="{AEBB35D6-3CE3-4710-857D-0279654B002A}" type="slidenum">
              <a:rPr lang="en-GB" smtClean="0"/>
              <a:t>11</a:t>
            </a:fld>
            <a:endParaRPr lang="en-GB" dirty="0"/>
          </a:p>
        </p:txBody>
      </p:sp>
    </p:spTree>
    <p:extLst>
      <p:ext uri="{BB962C8B-B14F-4D97-AF65-F5344CB8AC3E}">
        <p14:creationId xmlns:p14="http://schemas.microsoft.com/office/powerpoint/2010/main" val="98050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National Centre for</a:t>
            </a:r>
            <a:r>
              <a:rPr lang="en-GB" baseline="0" dirty="0" smtClean="0"/>
              <a:t> the Replacement Refinement &amp; Reduction of Animals in Research</a:t>
            </a:r>
          </a:p>
          <a:p>
            <a:endParaRPr lang="en-GB" dirty="0"/>
          </a:p>
        </p:txBody>
      </p:sp>
      <p:sp>
        <p:nvSpPr>
          <p:cNvPr id="4" name="Slide Number Placeholder 3"/>
          <p:cNvSpPr>
            <a:spLocks noGrp="1"/>
          </p:cNvSpPr>
          <p:nvPr>
            <p:ph type="sldNum" sz="quarter" idx="10"/>
          </p:nvPr>
        </p:nvSpPr>
        <p:spPr/>
        <p:txBody>
          <a:bodyPr/>
          <a:lstStyle/>
          <a:p>
            <a:fld id="{AEBB35D6-3CE3-4710-857D-0279654B002A}" type="slidenum">
              <a:rPr lang="en-GB" smtClean="0"/>
              <a:t>12</a:t>
            </a:fld>
            <a:endParaRPr lang="en-GB" dirty="0"/>
          </a:p>
        </p:txBody>
      </p:sp>
    </p:spTree>
    <p:extLst>
      <p:ext uri="{BB962C8B-B14F-4D97-AF65-F5344CB8AC3E}">
        <p14:creationId xmlns:p14="http://schemas.microsoft.com/office/powerpoint/2010/main" val="482760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National Centre for</a:t>
            </a:r>
            <a:r>
              <a:rPr lang="en-GB" baseline="0" dirty="0" smtClean="0"/>
              <a:t> the Replacement Refinement &amp; Reduction of Animals in Research</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BB35D6-3CE3-4710-857D-0279654B002A}"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23167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National Centre for</a:t>
            </a:r>
            <a:r>
              <a:rPr lang="en-GB" baseline="0" dirty="0" smtClean="0"/>
              <a:t> the Replacement Refinement &amp; Reduction of Animals in Research</a:t>
            </a:r>
          </a:p>
          <a:p>
            <a:endParaRPr lang="en-GB" dirty="0"/>
          </a:p>
        </p:txBody>
      </p:sp>
      <p:sp>
        <p:nvSpPr>
          <p:cNvPr id="4" name="Slide Number Placeholder 3"/>
          <p:cNvSpPr>
            <a:spLocks noGrp="1"/>
          </p:cNvSpPr>
          <p:nvPr>
            <p:ph type="sldNum" sz="quarter" idx="10"/>
          </p:nvPr>
        </p:nvSpPr>
        <p:spPr/>
        <p:txBody>
          <a:bodyPr/>
          <a:lstStyle/>
          <a:p>
            <a:fld id="{AEBB35D6-3CE3-4710-857D-0279654B002A}" type="slidenum">
              <a:rPr lang="en-GB" smtClean="0"/>
              <a:t>30</a:t>
            </a:fld>
            <a:endParaRPr lang="en-GB" dirty="0"/>
          </a:p>
        </p:txBody>
      </p:sp>
    </p:spTree>
    <p:extLst>
      <p:ext uri="{BB962C8B-B14F-4D97-AF65-F5344CB8AC3E}">
        <p14:creationId xmlns:p14="http://schemas.microsoft.com/office/powerpoint/2010/main" val="1454469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1C2B0A-1BF0-4EAB-9EA5-C6A4778D5BCD}" type="datetimeFigureOut">
              <a:rPr lang="en-GB" smtClean="0"/>
              <a:t>20/06/2017</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F9A30DE-F39F-4A2B-B6DD-1C44D135D355}" type="slidenum">
              <a:rPr lang="en-GB" smtClean="0"/>
              <a:t>‹#›</a:t>
            </a:fld>
            <a:endParaRPr lang="en-GB" dirty="0"/>
          </a:p>
        </p:txBody>
      </p:sp>
    </p:spTree>
    <p:extLst>
      <p:ext uri="{BB962C8B-B14F-4D97-AF65-F5344CB8AC3E}">
        <p14:creationId xmlns:p14="http://schemas.microsoft.com/office/powerpoint/2010/main" val="76873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3AB9DD-D042-4096-9C72-91C246EC596C}" type="datetimeFigureOut">
              <a:rPr lang="en-GB" smtClean="0"/>
              <a:t>20/06/2017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902509B-8972-41C8-B312-897B94EBFD43}" type="slidenum">
              <a:rPr lang="en-GB" smtClean="0"/>
              <a:t>‹#›</a:t>
            </a:fld>
            <a:endParaRPr lang="en-GB" dirty="0"/>
          </a:p>
        </p:txBody>
      </p:sp>
    </p:spTree>
    <p:extLst>
      <p:ext uri="{BB962C8B-B14F-4D97-AF65-F5344CB8AC3E}">
        <p14:creationId xmlns:p14="http://schemas.microsoft.com/office/powerpoint/2010/main" val="316081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3AB9DD-D042-4096-9C72-91C246EC596C}" type="datetimeFigureOut">
              <a:rPr lang="en-GB" smtClean="0"/>
              <a:t>20/06/2017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902509B-8972-41C8-B312-897B94EBFD43}" type="slidenum">
              <a:rPr lang="en-GB" smtClean="0"/>
              <a:t>‹#›</a:t>
            </a:fld>
            <a:endParaRPr lang="en-GB" dirty="0"/>
          </a:p>
        </p:txBody>
      </p:sp>
    </p:spTree>
    <p:extLst>
      <p:ext uri="{BB962C8B-B14F-4D97-AF65-F5344CB8AC3E}">
        <p14:creationId xmlns:p14="http://schemas.microsoft.com/office/powerpoint/2010/main" val="312237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AB9DD-D042-4096-9C72-91C246EC596C}" type="datetimeFigureOut">
              <a:rPr lang="en-GB" smtClean="0"/>
              <a:t>20/06/2017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902509B-8972-41C8-B312-897B94EBFD43}" type="slidenum">
              <a:rPr lang="en-GB" smtClean="0"/>
              <a:t>‹#›</a:t>
            </a:fld>
            <a:endParaRPr lang="en-GB" dirty="0"/>
          </a:p>
        </p:txBody>
      </p:sp>
    </p:spTree>
    <p:extLst>
      <p:ext uri="{BB962C8B-B14F-4D97-AF65-F5344CB8AC3E}">
        <p14:creationId xmlns:p14="http://schemas.microsoft.com/office/powerpoint/2010/main" val="1668668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AB9DD-D042-4096-9C72-91C246EC596C}" type="datetimeFigureOut">
              <a:rPr lang="en-GB" smtClean="0"/>
              <a:t>20/06/2017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902509B-8972-41C8-B312-897B94EBFD43}" type="slidenum">
              <a:rPr lang="en-GB" smtClean="0"/>
              <a:t>‹#›</a:t>
            </a:fld>
            <a:endParaRPr lang="en-GB" dirty="0"/>
          </a:p>
        </p:txBody>
      </p:sp>
    </p:spTree>
    <p:extLst>
      <p:ext uri="{BB962C8B-B14F-4D97-AF65-F5344CB8AC3E}">
        <p14:creationId xmlns:p14="http://schemas.microsoft.com/office/powerpoint/2010/main" val="338041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AB9DD-D042-4096-9C72-91C246EC596C}" type="datetimeFigureOut">
              <a:rPr lang="en-GB" smtClean="0"/>
              <a:t>20/06/2017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902509B-8972-41C8-B312-897B94EBFD43}" type="slidenum">
              <a:rPr lang="en-GB" smtClean="0"/>
              <a:t>‹#›</a:t>
            </a:fld>
            <a:endParaRPr lang="en-GB" dirty="0"/>
          </a:p>
        </p:txBody>
      </p:sp>
    </p:spTree>
    <p:extLst>
      <p:ext uri="{BB962C8B-B14F-4D97-AF65-F5344CB8AC3E}">
        <p14:creationId xmlns:p14="http://schemas.microsoft.com/office/powerpoint/2010/main" val="159737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3AB9DD-D042-4096-9C72-91C246EC596C}" type="datetimeFigureOut">
              <a:rPr lang="en-GB" smtClean="0"/>
              <a:t>20/06/2017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02509B-8972-41C8-B312-897B94EBFD43}" type="slidenum">
              <a:rPr lang="en-GB" smtClean="0"/>
              <a:t>‹#›</a:t>
            </a:fld>
            <a:endParaRPr lang="en-GB" dirty="0"/>
          </a:p>
        </p:txBody>
      </p:sp>
    </p:spTree>
    <p:extLst>
      <p:ext uri="{BB962C8B-B14F-4D97-AF65-F5344CB8AC3E}">
        <p14:creationId xmlns:p14="http://schemas.microsoft.com/office/powerpoint/2010/main" val="166564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3AB9DD-D042-4096-9C72-91C246EC596C}" type="datetimeFigureOut">
              <a:rPr lang="en-GB" smtClean="0"/>
              <a:t>20/06/2017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02509B-8972-41C8-B312-897B94EBFD43}" type="slidenum">
              <a:rPr lang="en-GB" smtClean="0"/>
              <a:t>‹#›</a:t>
            </a:fld>
            <a:endParaRPr lang="en-GB" dirty="0"/>
          </a:p>
        </p:txBody>
      </p:sp>
    </p:spTree>
    <p:extLst>
      <p:ext uri="{BB962C8B-B14F-4D97-AF65-F5344CB8AC3E}">
        <p14:creationId xmlns:p14="http://schemas.microsoft.com/office/powerpoint/2010/main" val="24287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0087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1C2B0A-1BF0-4EAB-9EA5-C6A4778D5BCD}" type="datetimeFigureOut">
              <a:rPr lang="en-GB" smtClean="0"/>
              <a:t>20/06/2017</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F9A30DE-F39F-4A2B-B6DD-1C44D135D355}" type="slidenum">
              <a:rPr lang="en-GB" smtClean="0"/>
              <a:t>‹#›</a:t>
            </a:fld>
            <a:endParaRPr lang="en-GB" dirty="0"/>
          </a:p>
        </p:txBody>
      </p:sp>
    </p:spTree>
    <p:extLst>
      <p:ext uri="{BB962C8B-B14F-4D97-AF65-F5344CB8AC3E}">
        <p14:creationId xmlns:p14="http://schemas.microsoft.com/office/powerpoint/2010/main" val="246035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89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hite Page">
    <p:spTree>
      <p:nvGrpSpPr>
        <p:cNvPr id="1" name=""/>
        <p:cNvGrpSpPr/>
        <p:nvPr/>
      </p:nvGrpSpPr>
      <p:grpSpPr>
        <a:xfrm>
          <a:off x="0" y="0"/>
          <a:ext cx="0" cy="0"/>
          <a:chOff x="0" y="0"/>
          <a:chExt cx="0" cy="0"/>
        </a:xfrm>
      </p:grpSpPr>
      <p:sp>
        <p:nvSpPr>
          <p:cNvPr id="2" name="Title 1"/>
          <p:cNvSpPr>
            <a:spLocks noGrp="1"/>
          </p:cNvSpPr>
          <p:nvPr>
            <p:ph type="title"/>
          </p:nvPr>
        </p:nvSpPr>
        <p:spPr>
          <a:xfrm>
            <a:off x="2012400" y="270000"/>
            <a:ext cx="6674400" cy="1143000"/>
          </a:xfrm>
          <a:prstGeom prst="rect">
            <a:avLst/>
          </a:prstGeom>
        </p:spPr>
        <p:txBody>
          <a:bodyPr/>
          <a:lstStyle>
            <a:lvl1pPr>
              <a:defRPr sz="4000" b="1" i="0" baseline="0">
                <a:latin typeface="Arial" panose="020B0604020202020204" pitchFamily="34" charset="0"/>
              </a:defRPr>
            </a:lvl1pPr>
          </a:lstStyle>
          <a:p>
            <a:r>
              <a:rPr lang="en-US" dirty="0" smtClean="0"/>
              <a:t>Click to edit Master title style</a:t>
            </a:r>
            <a:endParaRPr lang="en-GB" dirty="0"/>
          </a:p>
        </p:txBody>
      </p:sp>
      <p:sp>
        <p:nvSpPr>
          <p:cNvPr id="4" name="Content Placeholder 3"/>
          <p:cNvSpPr>
            <a:spLocks noGrp="1"/>
          </p:cNvSpPr>
          <p:nvPr>
            <p:ph sz="quarter" idx="10"/>
          </p:nvPr>
        </p:nvSpPr>
        <p:spPr>
          <a:xfrm>
            <a:off x="457200" y="1557867"/>
            <a:ext cx="8229600" cy="4936596"/>
          </a:xfrm>
          <a:prstGeom prst="rect">
            <a:avLst/>
          </a:prstGeom>
        </p:spPr>
        <p:txBody>
          <a:bodyPr/>
          <a:lstStyle>
            <a:lvl1pPr>
              <a:defRPr sz="2000" baseline="0">
                <a:latin typeface="Arial" panose="020B0604020202020204" pitchFamily="34" charset="0"/>
              </a:defRPr>
            </a:lvl1pPr>
            <a:lvl2pPr>
              <a:defRPr sz="1600" baseline="0">
                <a:latin typeface="Arial" panose="020B0604020202020204" pitchFamily="34" charset="0"/>
              </a:defRPr>
            </a:lvl2pPr>
            <a:lvl3pPr>
              <a:defRPr sz="1400" baseline="0">
                <a:latin typeface="Arial" panose="020B0604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pic>
        <p:nvPicPr>
          <p:cNvPr id="5" name="Picture 10" descr="UoG_keyline_regular_lockup.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270000"/>
            <a:ext cx="1838325"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05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5821"/>
            <a:ext cx="7772400" cy="1609283"/>
          </a:xfrm>
        </p:spPr>
        <p:txBody>
          <a:bodyPr/>
          <a:lstStyle/>
          <a:p>
            <a:r>
              <a:rPr lang="en-US" smtClean="0"/>
              <a:t>Click to edit Master title style</a:t>
            </a:r>
            <a:endParaRPr lang="en-GB"/>
          </a:p>
        </p:txBody>
      </p:sp>
      <p:sp>
        <p:nvSpPr>
          <p:cNvPr id="3" name="Subtitle 2"/>
          <p:cNvSpPr>
            <a:spLocks noGrp="1"/>
          </p:cNvSpPr>
          <p:nvPr>
            <p:ph type="subTitle" idx="1"/>
          </p:nvPr>
        </p:nvSpPr>
        <p:spPr>
          <a:xfrm>
            <a:off x="683568" y="4437112"/>
            <a:ext cx="7088832" cy="1201688"/>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5F3AB9DD-D042-4096-9C72-91C246EC596C}" type="datetimeFigureOut">
              <a:rPr lang="en-GB" smtClean="0"/>
              <a:t>20/06/2017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02509B-8972-41C8-B312-897B94EBFD43}" type="slidenum">
              <a:rPr lang="en-GB" smtClean="0"/>
              <a:t>‹#›</a:t>
            </a:fld>
            <a:endParaRPr lang="en-GB" dirty="0"/>
          </a:p>
        </p:txBody>
      </p:sp>
      <p:pic>
        <p:nvPicPr>
          <p:cNvPr id="1026" name="Picture 2" descr="C:\Users\chrisb\Desktop\Captur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0644" y="44624"/>
            <a:ext cx="8539828" cy="2698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1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3AB9DD-D042-4096-9C72-91C246EC596C}" type="datetimeFigureOut">
              <a:rPr lang="en-GB" smtClean="0"/>
              <a:t>20/06/2017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902509B-8972-41C8-B312-897B94EBFD43}" type="slidenum">
              <a:rPr lang="en-GB" smtClean="0"/>
              <a:t>‹#›</a:t>
            </a:fld>
            <a:endParaRPr lang="en-GB" dirty="0"/>
          </a:p>
        </p:txBody>
      </p:sp>
    </p:spTree>
    <p:extLst>
      <p:ext uri="{BB962C8B-B14F-4D97-AF65-F5344CB8AC3E}">
        <p14:creationId xmlns:p14="http://schemas.microsoft.com/office/powerpoint/2010/main" val="109749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F3AB9DD-D042-4096-9C72-91C246EC596C}" type="datetimeFigureOut">
              <a:rPr lang="en-GB" smtClean="0"/>
              <a:pPr/>
              <a:t>20/06/2017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902509B-8972-41C8-B312-897B94EBFD43}" type="slidenum">
              <a:rPr lang="en-GB" smtClean="0"/>
              <a:pPr/>
              <a:t>‹#›</a:t>
            </a:fld>
            <a:endParaRPr lang="en-GB" dirty="0"/>
          </a:p>
        </p:txBody>
      </p:sp>
    </p:spTree>
    <p:extLst>
      <p:ext uri="{BB962C8B-B14F-4D97-AF65-F5344CB8AC3E}">
        <p14:creationId xmlns:p14="http://schemas.microsoft.com/office/powerpoint/2010/main" val="298878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lvl1pPr>
              <a:defRPr>
                <a:solidFill>
                  <a:schemeClr val="bg1"/>
                </a:solidFill>
              </a:defRPr>
            </a:lvl1pPr>
          </a:lstStyle>
          <a:p>
            <a:fld id="{5F3AB9DD-D042-4096-9C72-91C246EC596C}" type="datetimeFigureOut">
              <a:rPr lang="en-GB" smtClean="0"/>
              <a:pPr/>
              <a:t>20/06/2017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902509B-8972-41C8-B312-897B94EBFD43}" type="slidenum">
              <a:rPr lang="en-GB" smtClean="0"/>
              <a:pPr/>
              <a:t>‹#›</a:t>
            </a:fld>
            <a:endParaRPr lang="en-GB" dirty="0"/>
          </a:p>
        </p:txBody>
      </p:sp>
    </p:spTree>
    <p:extLst>
      <p:ext uri="{BB962C8B-B14F-4D97-AF65-F5344CB8AC3E}">
        <p14:creationId xmlns:p14="http://schemas.microsoft.com/office/powerpoint/2010/main" val="132874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p:cNvPicPr>
            <a:picLocks noChangeAspect="1"/>
          </p:cNvPicPr>
          <p:nvPr userDrawn="1"/>
        </p:nvPicPr>
        <p:blipFill>
          <a:blip r:embed="rId7"/>
          <a:stretch>
            <a:fillRect/>
          </a:stretch>
        </p:blipFill>
        <p:spPr>
          <a:xfrm>
            <a:off x="96753" y="5630779"/>
            <a:ext cx="1040409" cy="1141747"/>
          </a:xfrm>
          <a:prstGeom prst="rect">
            <a:avLst/>
          </a:prstGeom>
        </p:spPr>
      </p:pic>
    </p:spTree>
    <p:extLst>
      <p:ext uri="{BB962C8B-B14F-4D97-AF65-F5344CB8AC3E}">
        <p14:creationId xmlns:p14="http://schemas.microsoft.com/office/powerpoint/2010/main" val="2409113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 id="2147483675" r:id="rId4"/>
    <p:sldLayoutId id="2147483676" r:id="rId5"/>
  </p:sldLayoutIdLst>
  <p:txStyles>
    <p:titleStyle>
      <a:lvl1pPr algn="l" defTabSz="914400" rtl="0" eaLnBrk="1" latinLnBrk="0" hangingPunct="1">
        <a:spcBef>
          <a:spcPct val="0"/>
        </a:spcBef>
        <a:buNone/>
        <a:defRPr sz="4400" kern="1200">
          <a:solidFill>
            <a:srgbClr val="BEBE0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482952" cy="1143000"/>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AB9DD-D042-4096-9C72-91C246EC596C}" type="datetimeFigureOut">
              <a:rPr lang="en-GB" smtClean="0"/>
              <a:t>20/06/2017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2509B-8972-41C8-B312-897B94EBFD43}" type="slidenum">
              <a:rPr lang="en-GB" smtClean="0"/>
              <a:t>‹#›</a:t>
            </a:fld>
            <a:endParaRPr lang="en-GB" dirty="0"/>
          </a:p>
        </p:txBody>
      </p:sp>
      <p:pic>
        <p:nvPicPr>
          <p:cNvPr id="8" name="Picture 2" descr="C:\Users\chrisb\Desktop\Capture.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940152" y="297980"/>
            <a:ext cx="2843808" cy="8987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5239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spcBef>
          <a:spcPct val="0"/>
        </a:spcBef>
        <a:buNone/>
        <a:defRPr sz="4000" kern="1200">
          <a:solidFill>
            <a:schemeClr val="accent1">
              <a:lumMod val="20000"/>
              <a:lumOff val="8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oascotland.wordpress.com/2017/05/02/ref-compliance-workshop-3rd-may-201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forms.office.com/Pages/ResponsePage.aspx?id=7qe9Z4D970GskTWEGCkKHhK-nzQJDOpNhn4-jFCmrNJUMFFPTDBXSFBZRVhGNTQ3WFVDMk44UjhKNS4u"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zenodo.org/record/153928#.WLaz9G-LREY" TargetMode="External"/><Relationship Id="rId2" Type="http://schemas.openxmlformats.org/officeDocument/2006/relationships/hyperlink" Target="http://doi.org/10.1629/uksg.292" TargetMode="External"/><Relationship Id="rId1" Type="http://schemas.openxmlformats.org/officeDocument/2006/relationships/slideLayout" Target="../slideLayouts/slideLayout7.xml"/><Relationship Id="rId4" Type="http://schemas.openxmlformats.org/officeDocument/2006/relationships/hyperlink" Target="https://tv.theiet.org/?videoid=1004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rcuk.ac.uk/research/openaccess/policy/" TargetMode="External"/><Relationship Id="rId2" Type="http://schemas.openxmlformats.org/officeDocument/2006/relationships/hyperlink" Target="mailto:openaccess@rcuk.ac.uk"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ocs.casrai.org/United_Kingdom_Chapter" TargetMode="External"/><Relationship Id="rId2" Type="http://schemas.openxmlformats.org/officeDocument/2006/relationships/hyperlink" Target="https://forum.casrai.org/t/2017-standards-open-review-now-live/378"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casrai.org/uk17" TargetMode="External"/><Relationship Id="rId4" Type="http://schemas.openxmlformats.org/officeDocument/2006/relationships/hyperlink" Target="mailto:info@casrai.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 b="13112"/>
          <a:stretch/>
        </p:blipFill>
        <p:spPr>
          <a:xfrm>
            <a:off x="0" y="1"/>
            <a:ext cx="9143999" cy="6882062"/>
          </a:xfrm>
          <a:prstGeom prst="rect">
            <a:avLst/>
          </a:prstGeom>
        </p:spPr>
      </p:pic>
      <p:sp>
        <p:nvSpPr>
          <p:cNvPr id="2" name="TextBox 1"/>
          <p:cNvSpPr txBox="1"/>
          <p:nvPr/>
        </p:nvSpPr>
        <p:spPr>
          <a:xfrm>
            <a:off x="4054915" y="6576646"/>
            <a:ext cx="5089085" cy="276999"/>
          </a:xfrm>
          <a:prstGeom prst="rect">
            <a:avLst/>
          </a:prstGeom>
          <a:noFill/>
        </p:spPr>
        <p:txBody>
          <a:bodyPr wrap="none" rtlCol="0">
            <a:spAutoFit/>
          </a:bodyPr>
          <a:lstStyle/>
          <a:p>
            <a:r>
              <a:rPr lang="en-GB" sz="1200" dirty="0" smtClean="0">
                <a:solidFill>
                  <a:schemeClr val="bg1"/>
                </a:solidFill>
                <a:latin typeface="+mn-lt"/>
              </a:rPr>
              <a:t>Photo by Ian S CC-BY NC 2.0 https</a:t>
            </a:r>
            <a:r>
              <a:rPr lang="en-GB" sz="1200" dirty="0">
                <a:solidFill>
                  <a:schemeClr val="bg1"/>
                </a:solidFill>
                <a:latin typeface="+mn-lt"/>
              </a:rPr>
              <a:t>://</a:t>
            </a:r>
            <a:r>
              <a:rPr lang="en-GB" sz="1200" dirty="0" smtClean="0">
                <a:solidFill>
                  <a:schemeClr val="bg1"/>
                </a:solidFill>
                <a:latin typeface="+mn-lt"/>
              </a:rPr>
              <a:t>www.flickr.com/photos/ian-s/2909974300</a:t>
            </a:r>
            <a:endParaRPr lang="en-GB" sz="1200" dirty="0">
              <a:solidFill>
                <a:schemeClr val="bg1"/>
              </a:solidFill>
              <a:latin typeface="+mn-lt"/>
            </a:endParaRPr>
          </a:p>
        </p:txBody>
      </p:sp>
      <p:pic>
        <p:nvPicPr>
          <p:cNvPr id="4" name="Picture 3"/>
          <p:cNvPicPr>
            <a:picLocks noChangeAspect="1"/>
          </p:cNvPicPr>
          <p:nvPr/>
        </p:nvPicPr>
        <p:blipFill>
          <a:blip r:embed="rId3"/>
          <a:stretch>
            <a:fillRect/>
          </a:stretch>
        </p:blipFill>
        <p:spPr>
          <a:xfrm>
            <a:off x="152757" y="183556"/>
            <a:ext cx="1052513" cy="1155031"/>
          </a:xfrm>
          <a:prstGeom prst="rect">
            <a:avLst/>
          </a:prstGeom>
        </p:spPr>
      </p:pic>
      <p:sp>
        <p:nvSpPr>
          <p:cNvPr id="5" name="TextBox 4"/>
          <p:cNvSpPr txBox="1"/>
          <p:nvPr/>
        </p:nvSpPr>
        <p:spPr>
          <a:xfrm>
            <a:off x="2410541" y="99353"/>
            <a:ext cx="4892686" cy="1323439"/>
          </a:xfrm>
          <a:prstGeom prst="rect">
            <a:avLst/>
          </a:prstGeom>
          <a:noFill/>
        </p:spPr>
        <p:txBody>
          <a:bodyPr wrap="none" rtlCol="0">
            <a:spAutoFit/>
          </a:bodyPr>
          <a:lstStyle/>
          <a:p>
            <a:r>
              <a:rPr lang="en-GB" sz="4000" b="1" dirty="0">
                <a:latin typeface="+mj-lt"/>
              </a:rPr>
              <a:t>ARMA Open Access </a:t>
            </a:r>
            <a:endParaRPr lang="en-GB" sz="4000" b="1" dirty="0" smtClean="0">
              <a:latin typeface="+mj-lt"/>
            </a:endParaRPr>
          </a:p>
          <a:p>
            <a:r>
              <a:rPr lang="en-GB" sz="4000" b="1" dirty="0" smtClean="0">
                <a:latin typeface="+mj-lt"/>
              </a:rPr>
              <a:t>Special </a:t>
            </a:r>
            <a:r>
              <a:rPr lang="en-GB" sz="4000" b="1" dirty="0">
                <a:latin typeface="+mj-lt"/>
              </a:rPr>
              <a:t>Interest </a:t>
            </a:r>
            <a:r>
              <a:rPr lang="en-GB" sz="4000" b="1" dirty="0" smtClean="0">
                <a:latin typeface="+mj-lt"/>
              </a:rPr>
              <a:t>Group</a:t>
            </a:r>
            <a:endParaRPr lang="en-GB" sz="4000" b="1" dirty="0">
              <a:latin typeface="+mj-lt"/>
            </a:endParaRPr>
          </a:p>
        </p:txBody>
      </p:sp>
    </p:spTree>
    <p:extLst>
      <p:ext uri="{BB962C8B-B14F-4D97-AF65-F5344CB8AC3E}">
        <p14:creationId xmlns:p14="http://schemas.microsoft.com/office/powerpoint/2010/main" val="95076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REF Open Access Compliance</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2800" dirty="0" smtClean="0"/>
              <a:t>Informal workshop Scotland – following up with HEFCE </a:t>
            </a:r>
            <a:r>
              <a:rPr lang="en-GB" sz="2800" dirty="0" smtClean="0">
                <a:hlinkClick r:id="rId2"/>
              </a:rPr>
              <a:t>https</a:t>
            </a:r>
            <a:r>
              <a:rPr lang="en-GB" sz="2800" dirty="0">
                <a:hlinkClick r:id="rId2"/>
              </a:rPr>
              <a:t>://oascotland.wordpress.com/2017/05/02/ref-compliance-workshop-3rd-may-2017</a:t>
            </a:r>
            <a:r>
              <a:rPr lang="en-GB" sz="2800" dirty="0" smtClean="0">
                <a:hlinkClick r:id="rId2"/>
              </a:rPr>
              <a:t>/</a:t>
            </a:r>
            <a:r>
              <a:rPr lang="en-GB" sz="2800" dirty="0" smtClean="0"/>
              <a:t> </a:t>
            </a:r>
          </a:p>
          <a:p>
            <a:pPr>
              <a:buFont typeface="Arial" panose="020B0604020202020204" pitchFamily="34" charset="0"/>
              <a:buChar char="•"/>
            </a:pPr>
            <a:r>
              <a:rPr lang="en-GB" sz="2800" dirty="0" smtClean="0"/>
              <a:t>VM to add update on follow up</a:t>
            </a:r>
          </a:p>
          <a:p>
            <a:pPr>
              <a:buFont typeface="Arial" panose="020B0604020202020204" pitchFamily="34" charset="0"/>
              <a:buChar char="•"/>
            </a:pPr>
            <a:r>
              <a:rPr lang="en-GB" sz="2800" dirty="0" smtClean="0"/>
              <a:t>HEFCE Plans for Monitoring</a:t>
            </a:r>
            <a:endParaRPr lang="en-GB" sz="2800" dirty="0"/>
          </a:p>
          <a:p>
            <a:endParaRPr lang="en-GB" dirty="0"/>
          </a:p>
        </p:txBody>
      </p:sp>
      <p:grpSp>
        <p:nvGrpSpPr>
          <p:cNvPr id="4" name="Group 3"/>
          <p:cNvGrpSpPr/>
          <p:nvPr/>
        </p:nvGrpSpPr>
        <p:grpSpPr>
          <a:xfrm>
            <a:off x="6358037" y="5934670"/>
            <a:ext cx="2785963" cy="923330"/>
            <a:chOff x="-14163" y="5674022"/>
            <a:chExt cx="2785963" cy="923330"/>
          </a:xfrm>
        </p:grpSpPr>
        <p:pic>
          <p:nvPicPr>
            <p:cNvPr id="5" name="Picture 4" descr="ref logo.png"/>
            <p:cNvPicPr>
              <a:picLocks noChangeAspect="1"/>
            </p:cNvPicPr>
            <p:nvPr/>
          </p:nvPicPr>
          <p:blipFill rotWithShape="1">
            <a:blip r:embed="rId3" cstate="print"/>
            <a:srcRect r="57545"/>
            <a:stretch/>
          </p:blipFill>
          <p:spPr>
            <a:xfrm>
              <a:off x="-14163" y="5852793"/>
              <a:ext cx="1093776" cy="590869"/>
            </a:xfrm>
            <a:prstGeom prst="rect">
              <a:avLst/>
            </a:prstGeom>
          </p:spPr>
        </p:pic>
        <p:sp>
          <p:nvSpPr>
            <p:cNvPr id="6" name="Rectangle 5"/>
            <p:cNvSpPr/>
            <p:nvPr/>
          </p:nvSpPr>
          <p:spPr>
            <a:xfrm>
              <a:off x="1048251" y="5674022"/>
              <a:ext cx="172354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18000">
                    <a:solidFill>
                      <a:srgbClr val="2EA7C4"/>
                    </a:solidFill>
                    <a:prstDash val="solid"/>
                    <a:miter lim="800000"/>
                  </a:ln>
                  <a:noFill/>
                  <a:effectLst>
                    <a:outerShdw blurRad="25500" dist="23000" dir="7020000" algn="tl">
                      <a:srgbClr val="000000">
                        <a:alpha val="50000"/>
                      </a:srgbClr>
                    </a:outerShdw>
                  </a:effectLst>
                  <a:uLnTx/>
                  <a:uFillTx/>
                  <a:latin typeface="Calibri"/>
                  <a:ea typeface="+mn-ea"/>
                  <a:cs typeface="+mn-cs"/>
                </a:rPr>
                <a:t>2021</a:t>
              </a:r>
              <a:endParaRPr kumimoji="0" lang="en-US" sz="5400" b="1" i="0" u="none" strike="noStrike" kern="1200" cap="none" spc="0" normalizeH="0" baseline="0" noProof="0" dirty="0">
                <a:ln w="18000">
                  <a:solidFill>
                    <a:srgbClr val="2EA7C4"/>
                  </a:solidFill>
                  <a:prstDash val="solid"/>
                  <a:miter lim="800000"/>
                </a:ln>
                <a:noFill/>
                <a:effectLst>
                  <a:outerShdw blurRad="25500" dist="23000" dir="7020000" algn="tl">
                    <a:srgbClr val="000000">
                      <a:alpha val="50000"/>
                    </a:srgbClr>
                  </a:outerShdw>
                </a:effectLst>
                <a:uLnTx/>
                <a:uFillTx/>
                <a:latin typeface="Calibri"/>
                <a:ea typeface="+mn-ea"/>
                <a:cs typeface="+mn-cs"/>
              </a:endParaRPr>
            </a:p>
          </p:txBody>
        </p:sp>
      </p:grpSp>
    </p:spTree>
    <p:extLst>
      <p:ext uri="{BB962C8B-B14F-4D97-AF65-F5344CB8AC3E}">
        <p14:creationId xmlns:p14="http://schemas.microsoft.com/office/powerpoint/2010/main" val="212874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Subtitle 2"/>
          <p:cNvSpPr>
            <a:spLocks noGrp="1"/>
          </p:cNvSpPr>
          <p:nvPr>
            <p:ph idx="1"/>
          </p:nvPr>
        </p:nvSpPr>
        <p:spPr/>
        <p:txBody>
          <a:bodyPr>
            <a:normAutofit/>
          </a:bodyPr>
          <a:lstStyle/>
          <a:p>
            <a:pPr marL="0" indent="0">
              <a:buNone/>
            </a:pPr>
            <a:r>
              <a:rPr lang="en-GB" sz="2800" dirty="0" smtClean="0"/>
              <a:t>1430-1440 </a:t>
            </a:r>
            <a:r>
              <a:rPr lang="en-GB" sz="2800" dirty="0"/>
              <a:t>Jisc Dashboard </a:t>
            </a:r>
            <a:r>
              <a:rPr lang="en-GB" sz="2800" dirty="0" smtClean="0"/>
              <a:t>Rob Johnson</a:t>
            </a:r>
            <a:endParaRPr lang="en-GB" sz="2800" dirty="0"/>
          </a:p>
        </p:txBody>
      </p:sp>
    </p:spTree>
    <p:extLst>
      <p:ext uri="{BB962C8B-B14F-4D97-AF65-F5344CB8AC3E}">
        <p14:creationId xmlns:p14="http://schemas.microsoft.com/office/powerpoint/2010/main" val="114408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Subtitle 2"/>
          <p:cNvSpPr>
            <a:spLocks noGrp="1"/>
          </p:cNvSpPr>
          <p:nvPr>
            <p:ph idx="1"/>
          </p:nvPr>
        </p:nvSpPr>
        <p:spPr/>
        <p:txBody>
          <a:bodyPr>
            <a:normAutofit/>
          </a:bodyPr>
          <a:lstStyle/>
          <a:p>
            <a:pPr marL="0" indent="0">
              <a:buNone/>
            </a:pPr>
            <a:r>
              <a:rPr lang="en-GB" sz="2800" dirty="0" smtClean="0"/>
              <a:t>1430-1440 UK-SCL Valerie McCutcheon (or you…..)</a:t>
            </a:r>
            <a:endParaRPr lang="en-GB" sz="2800" dirty="0"/>
          </a:p>
        </p:txBody>
      </p:sp>
    </p:spTree>
    <p:extLst>
      <p:ext uri="{BB962C8B-B14F-4D97-AF65-F5344CB8AC3E}">
        <p14:creationId xmlns:p14="http://schemas.microsoft.com/office/powerpoint/2010/main" val="1000090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smtClean="0"/>
              <a:t/>
            </a:r>
            <a:br>
              <a:rPr lang="en-GB" sz="3200" dirty="0" smtClean="0"/>
            </a:br>
            <a:r>
              <a:rPr lang="en-GB" sz="3200" dirty="0" smtClean="0"/>
              <a:t>United Kingdom Scholarly Communications</a:t>
            </a:r>
            <a:br>
              <a:rPr lang="en-GB" sz="3200" dirty="0" smtClean="0"/>
            </a:br>
            <a:r>
              <a:rPr lang="en-GB" sz="3200" dirty="0" smtClean="0"/>
              <a:t>model policy and licence</a:t>
            </a:r>
            <a:endParaRPr lang="en-GB" sz="3200" dirty="0"/>
          </a:p>
        </p:txBody>
      </p:sp>
      <p:sp>
        <p:nvSpPr>
          <p:cNvPr id="3" name="Subtitle 2"/>
          <p:cNvSpPr>
            <a:spLocks noGrp="1"/>
          </p:cNvSpPr>
          <p:nvPr>
            <p:ph type="subTitle" idx="1"/>
          </p:nvPr>
        </p:nvSpPr>
        <p:spPr>
          <a:xfrm>
            <a:off x="683568" y="4005064"/>
            <a:ext cx="7088832" cy="1633736"/>
          </a:xfrm>
        </p:spPr>
        <p:txBody>
          <a:bodyPr>
            <a:normAutofit fontScale="77500" lnSpcReduction="20000"/>
          </a:bodyPr>
          <a:lstStyle/>
          <a:p>
            <a:endParaRPr lang="en-GB" dirty="0" smtClean="0"/>
          </a:p>
          <a:p>
            <a:endParaRPr lang="en-GB" dirty="0" smtClean="0"/>
          </a:p>
          <a:p>
            <a:r>
              <a:rPr lang="en-GB" dirty="0" smtClean="0"/>
              <a:t>Update May 2017</a:t>
            </a:r>
          </a:p>
          <a:p>
            <a:r>
              <a:rPr lang="en-GB" dirty="0" smtClean="0"/>
              <a:t>Prepared by Chris Banks on behalf of the UK-SCL Steering Group</a:t>
            </a:r>
            <a:endParaRPr lang="en-GB" dirty="0"/>
          </a:p>
        </p:txBody>
      </p:sp>
    </p:spTree>
    <p:extLst>
      <p:ext uri="{BB962C8B-B14F-4D97-AF65-F5344CB8AC3E}">
        <p14:creationId xmlns:p14="http://schemas.microsoft.com/office/powerpoint/2010/main" val="134673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Academics face the “policy stack” challenge</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324100"/>
            <a:ext cx="997496" cy="997496"/>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sz="half" idx="2"/>
          </p:nvPr>
        </p:nvSpPr>
        <p:spPr>
          <a:xfrm>
            <a:off x="2195736" y="1943100"/>
            <a:ext cx="6186264" cy="4457700"/>
          </a:xfrm>
        </p:spPr>
        <p:txBody>
          <a:bodyPr>
            <a:normAutofit fontScale="70000" lnSpcReduction="20000"/>
          </a:bodyPr>
          <a:lstStyle/>
          <a:p>
            <a:pPr>
              <a:buFont typeface="Arial" panose="020B0604020202020204" pitchFamily="34" charset="0"/>
              <a:buChar char="•"/>
            </a:pPr>
            <a:r>
              <a:rPr lang="en-GB" dirty="0"/>
              <a:t>Many funder policies:</a:t>
            </a:r>
          </a:p>
          <a:p>
            <a:pPr lvl="1">
              <a:buFont typeface="Arial" panose="020B0604020202020204" pitchFamily="34" charset="0"/>
              <a:buChar char="•"/>
            </a:pPr>
            <a:r>
              <a:rPr lang="en-GB" dirty="0"/>
              <a:t>Different compliance requirements</a:t>
            </a:r>
          </a:p>
          <a:p>
            <a:pPr lvl="1">
              <a:buFont typeface="Arial" panose="020B0604020202020204" pitchFamily="34" charset="0"/>
              <a:buChar char="•"/>
            </a:pPr>
            <a:r>
              <a:rPr lang="en-GB" dirty="0"/>
              <a:t>Differently funded (or not)</a:t>
            </a:r>
          </a:p>
          <a:p>
            <a:pPr>
              <a:buFont typeface="Arial" panose="020B0604020202020204" pitchFamily="34" charset="0"/>
              <a:buChar char="•"/>
            </a:pPr>
            <a:r>
              <a:rPr lang="en-GB" dirty="0"/>
              <a:t>HEFCE policy in particular, differs substantially from other policies and applies to all UK research academics</a:t>
            </a:r>
          </a:p>
          <a:p>
            <a:pPr>
              <a:buFont typeface="Arial" panose="020B0604020202020204" pitchFamily="34" charset="0"/>
              <a:buChar char="•"/>
            </a:pPr>
            <a:r>
              <a:rPr lang="en-GB" dirty="0"/>
              <a:t>Many publisher policies</a:t>
            </a:r>
          </a:p>
          <a:p>
            <a:pPr lvl="1">
              <a:buFont typeface="Arial" panose="020B0604020202020204" pitchFamily="34" charset="0"/>
              <a:buChar char="•"/>
            </a:pPr>
            <a:r>
              <a:rPr lang="en-GB" dirty="0"/>
              <a:t>Some publisher have different policies depending on who funds the researcher</a:t>
            </a:r>
          </a:p>
          <a:p>
            <a:pPr lvl="1">
              <a:buFont typeface="Arial" panose="020B0604020202020204" pitchFamily="34" charset="0"/>
              <a:buChar char="•"/>
            </a:pPr>
            <a:r>
              <a:rPr lang="en-GB" dirty="0"/>
              <a:t>Many publisher policies are not in line with HEFCE policy</a:t>
            </a:r>
          </a:p>
          <a:p>
            <a:pPr>
              <a:buFont typeface="Arial" panose="020B0604020202020204" pitchFamily="34" charset="0"/>
              <a:buChar char="•"/>
            </a:pPr>
            <a:r>
              <a:rPr lang="en-GB" dirty="0"/>
              <a:t>Difficult to know what to do to comply both with Funder and HEFCE </a:t>
            </a:r>
            <a:r>
              <a:rPr lang="en-GB" dirty="0" smtClean="0"/>
              <a:t>policies (e.g. very easy to comply with RCUK but fall foul of HEFCE eligibility)</a:t>
            </a:r>
            <a:endParaRPr lang="en-GB" dirty="0"/>
          </a:p>
          <a:p>
            <a:pPr>
              <a:buFont typeface="Arial" panose="020B0604020202020204" pitchFamily="34" charset="0"/>
              <a:buChar char="•"/>
            </a:pPr>
            <a:r>
              <a:rPr lang="en-GB" dirty="0"/>
              <a:t>Institutional OA and IP policies not in alignment with funder policies, so don’t best support </a:t>
            </a:r>
            <a:r>
              <a:rPr lang="en-GB" dirty="0" smtClean="0"/>
              <a:t>academics.</a:t>
            </a: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183412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Institutions</a:t>
            </a:r>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GB" dirty="0"/>
              <a:t>Recognising that IP, copyright and open access policies were not necessarily supporting </a:t>
            </a:r>
            <a:r>
              <a:rPr lang="en-GB" b="1" dirty="0">
                <a:solidFill>
                  <a:srgbClr val="00B0F0"/>
                </a:solidFill>
              </a:rPr>
              <a:t>funder compliance </a:t>
            </a:r>
            <a:r>
              <a:rPr lang="en-GB" dirty="0"/>
              <a:t>– something needed to be done</a:t>
            </a:r>
          </a:p>
          <a:p>
            <a:pPr>
              <a:buFont typeface="Arial" panose="020B0604020202020204" pitchFamily="34" charset="0"/>
              <a:buChar char="•"/>
            </a:pPr>
            <a:r>
              <a:rPr lang="en-GB" dirty="0"/>
              <a:t>Variety of approaches to academic IP across UK institutions</a:t>
            </a:r>
          </a:p>
          <a:p>
            <a:pPr>
              <a:buFont typeface="Arial" panose="020B0604020202020204" pitchFamily="34" charset="0"/>
              <a:buChar char="•"/>
            </a:pPr>
            <a:r>
              <a:rPr lang="en-GB" dirty="0"/>
              <a:t>Legally, in the UK:  </a:t>
            </a:r>
            <a:r>
              <a:rPr lang="en-GB" dirty="0">
                <a:solidFill>
                  <a:srgbClr val="00B0F0"/>
                </a:solidFill>
              </a:rPr>
              <a:t>employer is the first owner of any copyright </a:t>
            </a:r>
            <a:r>
              <a:rPr lang="en-GB" dirty="0"/>
              <a:t>in the work (subject to any agreement to the contrary). Created “in the course of employment” which courts have typically taken to mean ‘contract of service’ (eg as an employee) rather than a ‘contract for services’ (eg as a freelancer or independent contractor).</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3426421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Publishers</a:t>
            </a:r>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GB" dirty="0"/>
              <a:t>Have </a:t>
            </a:r>
            <a:r>
              <a:rPr lang="en-GB" dirty="0">
                <a:solidFill>
                  <a:srgbClr val="00B0F0"/>
                </a:solidFill>
              </a:rPr>
              <a:t>varying approaches to copyright</a:t>
            </a:r>
            <a:r>
              <a:rPr lang="en-GB" dirty="0"/>
              <a:t>, from licence to first publish, to outright copyright transfer</a:t>
            </a:r>
          </a:p>
          <a:p>
            <a:pPr>
              <a:buFont typeface="Arial" panose="020B0604020202020204" pitchFamily="34" charset="0"/>
              <a:buChar char="•"/>
            </a:pPr>
            <a:r>
              <a:rPr lang="en-GB" dirty="0">
                <a:solidFill>
                  <a:srgbClr val="00B0F0"/>
                </a:solidFill>
              </a:rPr>
              <a:t>Licenses not read by academics </a:t>
            </a:r>
            <a:r>
              <a:rPr lang="en-GB" dirty="0"/>
              <a:t>– more interest in the journal than in the agreement</a:t>
            </a:r>
          </a:p>
          <a:p>
            <a:pPr>
              <a:buFont typeface="Arial" panose="020B0604020202020204" pitchFamily="34" charset="0"/>
              <a:buChar char="•"/>
            </a:pPr>
            <a:r>
              <a:rPr lang="en-GB" dirty="0"/>
              <a:t>A problem not confined to publishing – how many have read the android google agreement? Social media agreements?</a:t>
            </a:r>
          </a:p>
          <a:p>
            <a:pPr>
              <a:buFont typeface="Arial" panose="020B0604020202020204" pitchFamily="34" charset="0"/>
              <a:buChar char="•"/>
            </a:pPr>
            <a:r>
              <a:rPr lang="en-GB" dirty="0"/>
              <a:t>In 2012 Time magazine reported Carnegie Mellon funded research which concluded: </a:t>
            </a:r>
            <a:r>
              <a:rPr lang="en-GB" b="1" dirty="0">
                <a:solidFill>
                  <a:srgbClr val="00B0F0"/>
                </a:solidFill>
              </a:rPr>
              <a:t>You’d Need 76 Work Days to Read All Your Privacy Policies Each Year</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1412733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Library</a:t>
            </a:r>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a:t>Wanting to create </a:t>
            </a:r>
            <a:r>
              <a:rPr lang="en-GB" dirty="0" smtClean="0">
                <a:solidFill>
                  <a:srgbClr val="00B0F0"/>
                </a:solidFill>
              </a:rPr>
              <a:t>frictionless </a:t>
            </a:r>
            <a:r>
              <a:rPr lang="en-GB" dirty="0">
                <a:solidFill>
                  <a:srgbClr val="00B0F0"/>
                </a:solidFill>
              </a:rPr>
              <a:t>services</a:t>
            </a:r>
          </a:p>
          <a:p>
            <a:pPr>
              <a:buFont typeface="Arial" panose="020B0604020202020204" pitchFamily="34" charset="0"/>
              <a:buChar char="•"/>
            </a:pPr>
            <a:r>
              <a:rPr lang="en-GB" dirty="0"/>
              <a:t>Needing to </a:t>
            </a:r>
            <a:r>
              <a:rPr lang="en-GB" dirty="0">
                <a:solidFill>
                  <a:srgbClr val="00B0F0"/>
                </a:solidFill>
              </a:rPr>
              <a:t>upscale services </a:t>
            </a:r>
            <a:r>
              <a:rPr lang="en-GB" dirty="0"/>
              <a:t>to </a:t>
            </a:r>
            <a:r>
              <a:rPr lang="en-GB" u="sng" dirty="0"/>
              <a:t>all</a:t>
            </a:r>
            <a:r>
              <a:rPr lang="en-GB" dirty="0"/>
              <a:t> academics – HEFCE policy</a:t>
            </a:r>
          </a:p>
          <a:p>
            <a:pPr>
              <a:buFont typeface="Arial" panose="020B0604020202020204" pitchFamily="34" charset="0"/>
              <a:buChar char="•"/>
            </a:pPr>
            <a:r>
              <a:rPr lang="en-GB" dirty="0"/>
              <a:t>Can’t easily give answer to academics  </a:t>
            </a:r>
            <a:r>
              <a:rPr lang="en-GB" dirty="0" smtClean="0"/>
              <a:t>on OA options - </a:t>
            </a:r>
            <a:r>
              <a:rPr lang="en-GB" dirty="0"/>
              <a:t>need to ask them </a:t>
            </a:r>
            <a:r>
              <a:rPr lang="en-GB" dirty="0">
                <a:solidFill>
                  <a:srgbClr val="00B0F0"/>
                </a:solidFill>
              </a:rPr>
              <a:t>lots of questions </a:t>
            </a:r>
            <a:r>
              <a:rPr lang="en-GB" dirty="0"/>
              <a:t>first (who funds, where publishing</a:t>
            </a:r>
            <a:r>
              <a:rPr lang="en-GB" dirty="0" smtClean="0"/>
              <a:t>) before advising of OA options/requirements</a:t>
            </a:r>
            <a:endParaRPr lang="en-GB" dirty="0"/>
          </a:p>
          <a:p>
            <a:pPr>
              <a:buFont typeface="Arial" panose="020B0604020202020204" pitchFamily="34" charset="0"/>
              <a:buChar char="•"/>
            </a:pPr>
            <a:r>
              <a:rPr lang="en-GB" dirty="0"/>
              <a:t>Working with academics to understand challenges and opportunities</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2130919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t>
            </a:r>
            <a:r>
              <a:rPr lang="en-GB" dirty="0" smtClean="0"/>
              <a:t>an OA </a:t>
            </a:r>
            <a:r>
              <a:rPr lang="en-GB" dirty="0"/>
              <a:t>policy revision </a:t>
            </a:r>
            <a:r>
              <a:rPr lang="en-GB" dirty="0" smtClean="0"/>
              <a:t>is needed</a:t>
            </a:r>
            <a:endParaRPr lang="en-GB" dirty="0"/>
          </a:p>
        </p:txBody>
      </p:sp>
      <p:sp>
        <p:nvSpPr>
          <p:cNvPr id="3" name="Content Placeholder 2"/>
          <p:cNvSpPr>
            <a:spLocks noGrp="1"/>
          </p:cNvSpPr>
          <p:nvPr>
            <p:ph idx="1"/>
          </p:nvPr>
        </p:nvSpPr>
        <p:spPr/>
        <p:txBody>
          <a:bodyPr>
            <a:normAutofit fontScale="85000" lnSpcReduction="20000"/>
          </a:bodyPr>
          <a:lstStyle/>
          <a:p>
            <a:pPr>
              <a:buFont typeface="Arial" panose="020B0604020202020204" pitchFamily="34" charset="0"/>
              <a:buChar char="•"/>
            </a:pPr>
            <a:r>
              <a:rPr lang="en-GB" dirty="0" smtClean="0"/>
              <a:t>Need to ensure that </a:t>
            </a:r>
            <a:r>
              <a:rPr lang="en-GB" dirty="0" smtClean="0">
                <a:solidFill>
                  <a:srgbClr val="00B0F0"/>
                </a:solidFill>
              </a:rPr>
              <a:t>institutional policies are in alignment with funder</a:t>
            </a:r>
            <a:r>
              <a:rPr lang="en-GB" dirty="0" smtClean="0"/>
              <a:t> (RCUK, HEFCE, etc.) policies</a:t>
            </a:r>
          </a:p>
          <a:p>
            <a:pPr>
              <a:buFont typeface="Arial" panose="020B0604020202020204" pitchFamily="34" charset="0"/>
              <a:buChar char="•"/>
            </a:pPr>
            <a:r>
              <a:rPr lang="en-GB" dirty="0" smtClean="0"/>
              <a:t>Publisher </a:t>
            </a:r>
            <a:r>
              <a:rPr lang="en-GB" dirty="0"/>
              <a:t>policies vary considerably – many do not enable easy compliance with both funder(s) and HEFCE policies</a:t>
            </a:r>
          </a:p>
          <a:p>
            <a:pPr>
              <a:buFont typeface="Arial" panose="020B0604020202020204" pitchFamily="34" charset="0"/>
              <a:buChar char="•"/>
            </a:pPr>
            <a:r>
              <a:rPr lang="en-GB" dirty="0"/>
              <a:t>Want to </a:t>
            </a:r>
            <a:r>
              <a:rPr lang="en-GB" dirty="0">
                <a:solidFill>
                  <a:srgbClr val="00B0F0"/>
                </a:solidFill>
              </a:rPr>
              <a:t>preserve academic choice </a:t>
            </a:r>
            <a:r>
              <a:rPr lang="en-GB" dirty="0"/>
              <a:t>as to where to publish, including academic freedom to sign whatever licence/© transfer agreement is </a:t>
            </a:r>
            <a:r>
              <a:rPr lang="en-GB" dirty="0" smtClean="0"/>
              <a:t>necessary (whilst separately continuing to encourage scrutiny of those licenses)</a:t>
            </a:r>
            <a:endParaRPr lang="en-GB" dirty="0"/>
          </a:p>
          <a:p>
            <a:pPr>
              <a:buFont typeface="Arial" panose="020B0604020202020204" pitchFamily="34" charset="0"/>
              <a:buChar char="•"/>
            </a:pPr>
            <a:r>
              <a:rPr lang="en-GB" dirty="0"/>
              <a:t>Desire to maximise impact of publication</a:t>
            </a:r>
          </a:p>
          <a:p>
            <a:pPr>
              <a:buFont typeface="Arial" panose="020B0604020202020204" pitchFamily="34" charset="0"/>
              <a:buChar char="•"/>
            </a:pPr>
            <a:r>
              <a:rPr lang="en-GB" dirty="0"/>
              <a:t>Desire to retain some re-use rights for use in teaching etc, including rights in diagrams and graphs produced for the </a:t>
            </a:r>
            <a:r>
              <a:rPr lang="en-GB" dirty="0" smtClean="0"/>
              <a:t>publication. Presently, items deposited in the repository often cannot be used in teaching until after the embargo has passed</a:t>
            </a: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4122580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Harvard model policy chosen</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Key components:</a:t>
            </a:r>
          </a:p>
          <a:p>
            <a:pPr>
              <a:buFont typeface="Arial" panose="020B0604020202020204" pitchFamily="34" charset="0"/>
              <a:buChar char="•"/>
            </a:pPr>
            <a:r>
              <a:rPr lang="en-GB" dirty="0" smtClean="0"/>
              <a:t>Implemented </a:t>
            </a:r>
            <a:r>
              <a:rPr lang="en-GB" dirty="0"/>
              <a:t>as part of </a:t>
            </a:r>
            <a:r>
              <a:rPr lang="en-GB" dirty="0">
                <a:solidFill>
                  <a:srgbClr val="00B0F0"/>
                </a:solidFill>
              </a:rPr>
              <a:t>university OA policy</a:t>
            </a:r>
          </a:p>
          <a:p>
            <a:pPr>
              <a:buFont typeface="Arial" panose="020B0604020202020204" pitchFamily="34" charset="0"/>
              <a:buChar char="•"/>
            </a:pPr>
            <a:r>
              <a:rPr lang="en-GB" dirty="0"/>
              <a:t>Academics </a:t>
            </a:r>
            <a:r>
              <a:rPr lang="en-GB" dirty="0">
                <a:solidFill>
                  <a:srgbClr val="00B0F0"/>
                </a:solidFill>
              </a:rPr>
              <a:t>deposit Author Accepted Manuscripts</a:t>
            </a:r>
            <a:r>
              <a:rPr lang="en-GB" dirty="0"/>
              <a:t> (AAMs) and </a:t>
            </a:r>
            <a:r>
              <a:rPr lang="en-GB" dirty="0">
                <a:solidFill>
                  <a:srgbClr val="00B0F0"/>
                </a:solidFill>
              </a:rPr>
              <a:t>grant a non-exclusive licence </a:t>
            </a:r>
            <a:r>
              <a:rPr lang="en-GB" dirty="0"/>
              <a:t>to the university for all journal articles</a:t>
            </a:r>
          </a:p>
          <a:p>
            <a:r>
              <a:rPr lang="en-GB" dirty="0" smtClean="0"/>
              <a:t>Well established policy – has been in use since 2008</a:t>
            </a:r>
          </a:p>
          <a:p>
            <a:pPr>
              <a:buFont typeface="Arial" panose="020B0604020202020204" pitchFamily="34" charset="0"/>
              <a:buChar char="•"/>
            </a:pPr>
            <a:r>
              <a:rPr lang="en-GB" dirty="0" smtClean="0"/>
              <a:t>Where </a:t>
            </a:r>
            <a:r>
              <a:rPr lang="en-GB" dirty="0"/>
              <a:t>a journal seeks a waiver, this can be managed by exception (happens &lt;5% in the USA)</a:t>
            </a:r>
          </a:p>
          <a:p>
            <a:pPr>
              <a:buFont typeface="Arial" panose="020B0604020202020204" pitchFamily="34" charset="0"/>
              <a:buChar char="•"/>
            </a:pPr>
            <a:r>
              <a:rPr lang="en-GB" dirty="0" smtClean="0"/>
              <a:t>Used </a:t>
            </a:r>
            <a:r>
              <a:rPr lang="en-GB" dirty="0"/>
              <a:t>by over 60 institutions worldwide</a:t>
            </a:r>
          </a:p>
          <a:p>
            <a:pPr lvl="1">
              <a:buFont typeface="Arial" panose="020B0604020202020204" pitchFamily="34" charset="0"/>
              <a:buChar char="•"/>
            </a:pPr>
            <a:r>
              <a:rPr lang="en-GB" dirty="0"/>
              <a:t>From Harvard and MIT</a:t>
            </a:r>
          </a:p>
          <a:p>
            <a:pPr lvl="1">
              <a:buFont typeface="Arial" panose="020B0604020202020204" pitchFamily="34" charset="0"/>
              <a:buChar char="•"/>
            </a:pPr>
            <a:r>
              <a:rPr lang="en-GB" dirty="0"/>
              <a:t>To smaller institutions, including two in </a:t>
            </a:r>
            <a:r>
              <a:rPr lang="en-GB" dirty="0" smtClean="0"/>
              <a:t>Kenya</a:t>
            </a: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85307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GB" dirty="0" smtClean="0">
                <a:solidFill>
                  <a:srgbClr val="BEBE06"/>
                </a:solidFill>
              </a:rPr>
              <a:t>Draft Agenda</a:t>
            </a:r>
            <a:endParaRPr lang="en-GB" dirty="0">
              <a:solidFill>
                <a:srgbClr val="BEBE06"/>
              </a:solidFill>
            </a:endParaRPr>
          </a:p>
        </p:txBody>
      </p:sp>
      <p:sp>
        <p:nvSpPr>
          <p:cNvPr id="6" name="Content Placeholder 5"/>
          <p:cNvSpPr>
            <a:spLocks noGrp="1"/>
          </p:cNvSpPr>
          <p:nvPr>
            <p:ph idx="1"/>
          </p:nvPr>
        </p:nvSpPr>
        <p:spPr/>
        <p:txBody>
          <a:bodyPr/>
          <a:lstStyle/>
          <a:p>
            <a:pPr marL="0" indent="0">
              <a:spcBef>
                <a:spcPts val="1200"/>
              </a:spcBef>
              <a:buNone/>
            </a:pPr>
            <a:r>
              <a:rPr lang="en-GB" sz="2400" dirty="0"/>
              <a:t>1400-1415 Mini Brainstorming</a:t>
            </a:r>
          </a:p>
          <a:p>
            <a:pPr marL="0" indent="0">
              <a:spcBef>
                <a:spcPts val="1200"/>
              </a:spcBef>
              <a:buNone/>
            </a:pPr>
            <a:r>
              <a:rPr lang="en-GB" sz="2400" dirty="0"/>
              <a:t>1415-1430 </a:t>
            </a:r>
            <a:r>
              <a:rPr lang="en-GB" sz="2400" dirty="0" smtClean="0"/>
              <a:t>UUK, RCUK</a:t>
            </a:r>
            <a:r>
              <a:rPr lang="en-GB" sz="2400" dirty="0"/>
              <a:t>, interoperability, REF Compliance and more</a:t>
            </a:r>
          </a:p>
          <a:p>
            <a:pPr marL="0" indent="0">
              <a:spcBef>
                <a:spcPts val="1200"/>
              </a:spcBef>
              <a:buNone/>
            </a:pPr>
            <a:r>
              <a:rPr lang="en-GB" sz="2400" dirty="0"/>
              <a:t>1430-1440 Jisc Dashboard for Open Access</a:t>
            </a:r>
          </a:p>
          <a:p>
            <a:pPr marL="0" indent="0">
              <a:spcBef>
                <a:spcPts val="1200"/>
              </a:spcBef>
              <a:buNone/>
            </a:pPr>
            <a:r>
              <a:rPr lang="en-GB" sz="2400" dirty="0"/>
              <a:t>1440-1450 UK Scholarly Communications Licence </a:t>
            </a:r>
          </a:p>
          <a:p>
            <a:pPr marL="0" indent="0">
              <a:spcBef>
                <a:spcPts val="1200"/>
              </a:spcBef>
              <a:buNone/>
            </a:pPr>
            <a:r>
              <a:rPr lang="en-GB" sz="2400" dirty="0"/>
              <a:t>1450-1500 Advocacy </a:t>
            </a:r>
          </a:p>
          <a:p>
            <a:pPr marL="0" indent="0">
              <a:spcBef>
                <a:spcPts val="1200"/>
              </a:spcBef>
              <a:buNone/>
            </a:pPr>
            <a:r>
              <a:rPr lang="en-GB" sz="2400" dirty="0"/>
              <a:t>1500-1515 Mini Brainstorming and actions</a:t>
            </a:r>
            <a:endParaRPr lang="en-US" sz="2400" dirty="0"/>
          </a:p>
          <a:p>
            <a:pPr marL="0" indent="0">
              <a:buNone/>
            </a:pPr>
            <a:endParaRPr lang="en-GB" dirty="0"/>
          </a:p>
        </p:txBody>
      </p:sp>
    </p:spTree>
    <p:extLst>
      <p:ext uri="{BB962C8B-B14F-4D97-AF65-F5344CB8AC3E}">
        <p14:creationId xmlns:p14="http://schemas.microsoft.com/office/powerpoint/2010/main" val="101229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5400675" cy="6505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225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 by the community</a:t>
            </a:r>
          </a:p>
        </p:txBody>
      </p:sp>
      <p:sp>
        <p:nvSpPr>
          <p:cNvPr id="3" name="Content Placeholder 2"/>
          <p:cNvSpPr>
            <a:spLocks noGrp="1"/>
          </p:cNvSpPr>
          <p:nvPr>
            <p:ph idx="1"/>
          </p:nvPr>
        </p:nvSpPr>
        <p:spPr/>
        <p:txBody>
          <a:bodyPr>
            <a:normAutofit fontScale="85000" lnSpcReduction="20000"/>
          </a:bodyPr>
          <a:lstStyle/>
          <a:p>
            <a:r>
              <a:rPr lang="en-GB" dirty="0" smtClean="0"/>
              <a:t>60 institutions interested</a:t>
            </a:r>
          </a:p>
          <a:p>
            <a:r>
              <a:rPr lang="en-GB" dirty="0" smtClean="0"/>
              <a:t>First mover group ~ 12 institutions</a:t>
            </a:r>
          </a:p>
          <a:p>
            <a:pPr>
              <a:buFont typeface="Arial" panose="020B0604020202020204" pitchFamily="34" charset="0"/>
              <a:buChar char="•"/>
            </a:pPr>
            <a:r>
              <a:rPr lang="en-GB" dirty="0" smtClean="0"/>
              <a:t>Ongoing </a:t>
            </a:r>
            <a:r>
              <a:rPr lang="en-GB" dirty="0"/>
              <a:t>discussions with JISC, </a:t>
            </a:r>
            <a:r>
              <a:rPr lang="en-GB" dirty="0" smtClean="0"/>
              <a:t>funders, Russell Group</a:t>
            </a:r>
            <a:endParaRPr lang="en-GB" dirty="0"/>
          </a:p>
          <a:p>
            <a:pPr>
              <a:buFont typeface="Arial" panose="020B0604020202020204" pitchFamily="34" charset="0"/>
              <a:buChar char="•"/>
            </a:pPr>
            <a:r>
              <a:rPr lang="en-GB" dirty="0"/>
              <a:t>Wider engagement with the academic, library, </a:t>
            </a:r>
            <a:br>
              <a:rPr lang="en-GB" dirty="0"/>
            </a:br>
            <a:r>
              <a:rPr lang="en-GB" dirty="0"/>
              <a:t>research office and legal office communities</a:t>
            </a:r>
          </a:p>
          <a:p>
            <a:pPr>
              <a:buFont typeface="Arial" panose="020B0604020202020204" pitchFamily="34" charset="0"/>
              <a:buChar char="•"/>
            </a:pPr>
            <a:r>
              <a:rPr lang="en-GB" dirty="0" smtClean="0"/>
              <a:t>Text for waivers and communications are being </a:t>
            </a:r>
            <a:r>
              <a:rPr lang="en-GB" dirty="0"/>
              <a:t>drafted</a:t>
            </a:r>
          </a:p>
          <a:p>
            <a:pPr>
              <a:buFont typeface="Arial" panose="020B0604020202020204" pitchFamily="34" charset="0"/>
              <a:buChar char="•"/>
            </a:pPr>
            <a:r>
              <a:rPr lang="en-GB" dirty="0"/>
              <a:t>Steering Committee established</a:t>
            </a:r>
          </a:p>
          <a:p>
            <a:r>
              <a:rPr lang="en-GB" dirty="0"/>
              <a:t>UK launch October 2017 </a:t>
            </a:r>
            <a:r>
              <a:rPr lang="en-GB" dirty="0" smtClean="0"/>
              <a:t>meeting over 2 days </a:t>
            </a:r>
            <a:r>
              <a:rPr lang="en-GB" dirty="0" smtClean="0">
                <a:hlinkClick r:id="rId2"/>
              </a:rPr>
              <a:t>–</a:t>
            </a:r>
            <a:r>
              <a:rPr lang="en-GB" dirty="0" smtClean="0"/>
              <a:t> max 3 per  org:</a:t>
            </a:r>
            <a:endParaRPr lang="en-GB" u="sng" dirty="0" smtClean="0">
              <a:hlinkClick r:id="rId2"/>
            </a:endParaRPr>
          </a:p>
          <a:p>
            <a:r>
              <a:rPr lang="en-GB" u="sng" dirty="0" smtClean="0">
                <a:hlinkClick r:id="rId2"/>
              </a:rPr>
              <a:t>https</a:t>
            </a:r>
            <a:r>
              <a:rPr lang="en-GB" u="sng" dirty="0">
                <a:hlinkClick r:id="rId2"/>
              </a:rPr>
              <a:t>://forms.office.com/Pages/ResponsePage.aspx?id=7qe9Z4D970GskTWEGCkKHhK-nzQJDOpNhn4-jFCmrNJUMFFPTDBXSFBZRVhGNTQ3WFVDMk44UjhKNS4u</a:t>
            </a:r>
            <a:endParaRPr lang="en-GB" dirty="0"/>
          </a:p>
          <a:p>
            <a:endParaRPr lang="en-GB" dirty="0"/>
          </a:p>
        </p:txBody>
      </p:sp>
    </p:spTree>
    <p:extLst>
      <p:ext uri="{BB962C8B-B14F-4D97-AF65-F5344CB8AC3E}">
        <p14:creationId xmlns:p14="http://schemas.microsoft.com/office/powerpoint/2010/main" val="2805716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Publisher responses</a:t>
            </a:r>
            <a:endParaRPr lang="en-GB" dirty="0"/>
          </a:p>
        </p:txBody>
      </p:sp>
      <p:sp>
        <p:nvSpPr>
          <p:cNvPr id="3" name="Content Placeholder 2"/>
          <p:cNvSpPr>
            <a:spLocks noGrp="1"/>
          </p:cNvSpPr>
          <p:nvPr>
            <p:ph idx="1"/>
          </p:nvPr>
        </p:nvSpPr>
        <p:spPr/>
        <p:txBody>
          <a:bodyPr/>
          <a:lstStyle/>
          <a:p>
            <a:r>
              <a:rPr lang="en-GB" dirty="0" smtClean="0"/>
              <a:t>Some very positive responses including pure gold (e.g. PLoS) but also learned society (Royal Society)</a:t>
            </a:r>
          </a:p>
          <a:p>
            <a:r>
              <a:rPr lang="en-GB" dirty="0" smtClean="0"/>
              <a:t>Other publishers less happy but now in dialogue with the Steering Group through membership bodes: Publishers’ Association and the Association of Learned and Professional Society Publishers</a:t>
            </a:r>
            <a:endParaRPr lang="en-GB" dirty="0"/>
          </a:p>
        </p:txBody>
      </p:sp>
    </p:spTree>
    <p:extLst>
      <p:ext uri="{BB962C8B-B14F-4D97-AF65-F5344CB8AC3E}">
        <p14:creationId xmlns:p14="http://schemas.microsoft.com/office/powerpoint/2010/main" val="338603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26968" cy="1143000"/>
          </a:xfrm>
        </p:spPr>
        <p:txBody>
          <a:bodyPr>
            <a:normAutofit fontScale="90000"/>
          </a:bodyPr>
          <a:lstStyle/>
          <a:p>
            <a:r>
              <a:rPr lang="en-GB" dirty="0" smtClean="0"/>
              <a:t>Summary of current publisher questions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Q: UK-SCL goes “beyond” requirements of Finch</a:t>
            </a:r>
          </a:p>
          <a:p>
            <a:pPr marL="0" indent="0">
              <a:buNone/>
            </a:pPr>
            <a:endParaRPr lang="en-GB" dirty="0"/>
          </a:p>
          <a:p>
            <a:pPr marL="0" indent="0">
              <a:buNone/>
            </a:pPr>
            <a:r>
              <a:rPr lang="en-GB" dirty="0" smtClean="0"/>
              <a:t>A: UK-SCL is intended to support HEFCE eligibility in addition to RCUK etc compliance. Policy does </a:t>
            </a:r>
            <a:r>
              <a:rPr lang="en-GB" u="sng" dirty="0" smtClean="0"/>
              <a:t>not</a:t>
            </a:r>
            <a:r>
              <a:rPr lang="en-GB" dirty="0" smtClean="0"/>
              <a:t> take a view on green/hybrid/gold and retains academic freedom to publish</a:t>
            </a:r>
          </a:p>
          <a:p>
            <a:pPr marL="0" indent="0">
              <a:buNone/>
            </a:pPr>
            <a:endParaRPr lang="en-GB" dirty="0"/>
          </a:p>
          <a:p>
            <a:pPr marL="0" indent="0">
              <a:buNone/>
            </a:pPr>
            <a:r>
              <a:rPr lang="en-GB" dirty="0" smtClean="0"/>
              <a:t>Q: Policy would undermine the publishing process</a:t>
            </a:r>
          </a:p>
          <a:p>
            <a:pPr marL="0" indent="0">
              <a:buNone/>
            </a:pPr>
            <a:endParaRPr lang="en-GB" dirty="0"/>
          </a:p>
          <a:p>
            <a:pPr marL="0" indent="0">
              <a:buNone/>
            </a:pPr>
            <a:r>
              <a:rPr lang="en-GB" dirty="0" smtClean="0"/>
              <a:t>A: Harvard policy has been around since 2008, has been adopted by 60+ institutions and publishers request waivers &lt;5% of the time</a:t>
            </a:r>
            <a:endParaRPr lang="en-GB" dirty="0"/>
          </a:p>
        </p:txBody>
      </p:sp>
    </p:spTree>
    <p:extLst>
      <p:ext uri="{BB962C8B-B14F-4D97-AF65-F5344CB8AC3E}">
        <p14:creationId xmlns:p14="http://schemas.microsoft.com/office/powerpoint/2010/main" val="615898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Q: The Author Accepted Manuscript will be made available on publication</a:t>
            </a:r>
          </a:p>
          <a:p>
            <a:pPr marL="0" indent="0">
              <a:buNone/>
            </a:pPr>
            <a:endParaRPr lang="en-GB" dirty="0"/>
          </a:p>
          <a:p>
            <a:pPr marL="0" indent="0">
              <a:buNone/>
            </a:pPr>
            <a:r>
              <a:rPr lang="en-GB" dirty="0" smtClean="0"/>
              <a:t>A: yes, as per the Harvard model which has been around since 2008</a:t>
            </a:r>
          </a:p>
          <a:p>
            <a:pPr marL="0" indent="0">
              <a:buNone/>
            </a:pPr>
            <a:endParaRPr lang="en-GB" dirty="0"/>
          </a:p>
          <a:p>
            <a:pPr marL="0" indent="0">
              <a:buNone/>
            </a:pPr>
            <a:r>
              <a:rPr lang="en-GB" dirty="0" smtClean="0"/>
              <a:t>Q: There would be an administrative burden on UK authors/institutions as publishers would *have* to ask for waivers (est 65-70% of all articles)</a:t>
            </a:r>
          </a:p>
          <a:p>
            <a:pPr marL="0" indent="0">
              <a:buNone/>
            </a:pPr>
            <a:endParaRPr lang="en-GB" dirty="0"/>
          </a:p>
          <a:p>
            <a:pPr marL="0" indent="0">
              <a:buNone/>
            </a:pPr>
            <a:r>
              <a:rPr lang="en-GB" dirty="0" smtClean="0"/>
              <a:t>A: The Harvard-adopting institutions experience is &lt;5% and we do not yet know why UK authors would be treated differently. We currently check 100% of all articles anyway.</a:t>
            </a:r>
            <a:endParaRPr lang="en-GB" dirty="0"/>
          </a:p>
        </p:txBody>
      </p:sp>
    </p:spTree>
    <p:extLst>
      <p:ext uri="{BB962C8B-B14F-4D97-AF65-F5344CB8AC3E}">
        <p14:creationId xmlns:p14="http://schemas.microsoft.com/office/powerpoint/2010/main" val="2628233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Q: If the problem this is trying to solve is only 8% of all articles, should we not sort out the 8%? (this relates to the % articles submitted in the last REF for which there was estimated not to be a compliant option)</a:t>
            </a:r>
          </a:p>
          <a:p>
            <a:pPr marL="0" indent="0">
              <a:buNone/>
            </a:pPr>
            <a:endParaRPr lang="en-GB" dirty="0"/>
          </a:p>
          <a:p>
            <a:pPr marL="0" indent="0">
              <a:buNone/>
            </a:pPr>
            <a:r>
              <a:rPr lang="en-GB" dirty="0" smtClean="0"/>
              <a:t>A: institutions currently have to check 100% of articles, both for HEFCE and for other funder policy requirements</a:t>
            </a:r>
          </a:p>
          <a:p>
            <a:pPr marL="0" indent="0">
              <a:buNone/>
            </a:pPr>
            <a:endParaRPr lang="en-GB" dirty="0"/>
          </a:p>
          <a:p>
            <a:pPr marL="0" indent="0">
              <a:buNone/>
            </a:pPr>
            <a:r>
              <a:rPr lang="en-GB" dirty="0" smtClean="0"/>
              <a:t>Q: Elsevier claim to have agreement from RCUK that CC-BY-NC-ND is RCUK-compliant</a:t>
            </a:r>
          </a:p>
          <a:p>
            <a:pPr marL="0" indent="0">
              <a:buNone/>
            </a:pPr>
            <a:endParaRPr lang="en-GB" dirty="0"/>
          </a:p>
          <a:p>
            <a:pPr marL="0" indent="0">
              <a:buNone/>
            </a:pPr>
            <a:r>
              <a:rPr lang="en-GB" dirty="0" smtClean="0"/>
              <a:t>A: RCUK website states: </a:t>
            </a:r>
            <a:r>
              <a:rPr lang="en-GB" dirty="0"/>
              <a:t>“The licence should also allow for the sharing of adaptations of the material. This means a CC-BY-NC licence, or equivalent is acceptable. A CC-BY-NC-ND licence is not compliant.”</a:t>
            </a:r>
          </a:p>
        </p:txBody>
      </p:sp>
    </p:spTree>
    <p:extLst>
      <p:ext uri="{BB962C8B-B14F-4D97-AF65-F5344CB8AC3E}">
        <p14:creationId xmlns:p14="http://schemas.microsoft.com/office/powerpoint/2010/main" val="1145931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Further meetings with the PA/ALPSP to take place during the summer</a:t>
            </a:r>
          </a:p>
          <a:p>
            <a:r>
              <a:rPr lang="en-GB" dirty="0" smtClean="0"/>
              <a:t>Finalise website, waiver system, advocacy materials and boilerplate texts</a:t>
            </a:r>
          </a:p>
          <a:p>
            <a:r>
              <a:rPr lang="en-GB" dirty="0" smtClean="0"/>
              <a:t>Gain agreement on early mover institutions, and on the date of first adoption</a:t>
            </a:r>
          </a:p>
          <a:p>
            <a:r>
              <a:rPr lang="en-GB" dirty="0" smtClean="0"/>
              <a:t>Notify publishers</a:t>
            </a:r>
          </a:p>
        </p:txBody>
      </p:sp>
    </p:spTree>
    <p:extLst>
      <p:ext uri="{BB962C8B-B14F-4D97-AF65-F5344CB8AC3E}">
        <p14:creationId xmlns:p14="http://schemas.microsoft.com/office/powerpoint/2010/main" val="327991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a:t>
            </a:r>
            <a:r>
              <a:rPr lang="en-GB" dirty="0" smtClean="0"/>
              <a:t>reading &amp; watching</a:t>
            </a:r>
            <a:endParaRPr lang="en-GB"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GB" dirty="0"/>
              <a:t>Banks, C., (2016). Focusing upstream: supporting scholarly communication by academics. Insights. 29(1), </a:t>
            </a:r>
            <a:r>
              <a:rPr lang="en-GB" dirty="0" smtClean="0"/>
              <a:t>pp.37–44. </a:t>
            </a:r>
            <a:br>
              <a:rPr lang="en-GB" dirty="0" smtClean="0"/>
            </a:br>
            <a:r>
              <a:rPr lang="en-GB" dirty="0" smtClean="0"/>
              <a:t>DOI: </a:t>
            </a:r>
            <a:r>
              <a:rPr lang="en-GB" dirty="0" smtClean="0">
                <a:hlinkClick r:id="rId2"/>
              </a:rPr>
              <a:t>http</a:t>
            </a:r>
            <a:r>
              <a:rPr lang="en-GB" dirty="0">
                <a:hlinkClick r:id="rId2"/>
              </a:rPr>
              <a:t>://doi.org/10.1629/uksg.292</a:t>
            </a:r>
            <a:endParaRPr lang="en-GB" dirty="0"/>
          </a:p>
          <a:p>
            <a:pPr>
              <a:buFont typeface="Arial" panose="020B0604020202020204" pitchFamily="34" charset="0"/>
              <a:buChar char="•"/>
            </a:pPr>
            <a:r>
              <a:rPr lang="en-GB" dirty="0"/>
              <a:t>Torsten Reimer, UK Scholarly Communications, Licence and Model Policy, </a:t>
            </a:r>
            <a:r>
              <a:rPr lang="en-GB" dirty="0">
                <a:hlinkClick r:id="rId3"/>
              </a:rPr>
              <a:t>https://zenodo.org/record/153928#.</a:t>
            </a:r>
            <a:r>
              <a:rPr lang="en-GB" dirty="0" smtClean="0">
                <a:hlinkClick r:id="rId3"/>
              </a:rPr>
              <a:t>WLaz9G-LREY</a:t>
            </a:r>
            <a:endParaRPr lang="en-GB" dirty="0" smtClean="0"/>
          </a:p>
          <a:p>
            <a:r>
              <a:rPr lang="en-GB" dirty="0" smtClean="0"/>
              <a:t> “Focusing upstream” – recording of talk given at UKSG 11 April 2017: </a:t>
            </a:r>
            <a:r>
              <a:rPr lang="en-GB" dirty="0" smtClean="0">
                <a:hlinkClick r:id="rId4"/>
              </a:rPr>
              <a:t>https://tv.theiet.org/?videoid=10043</a:t>
            </a:r>
            <a:r>
              <a:rPr lang="en-GB" dirty="0" smtClean="0"/>
              <a:t> </a:t>
            </a:r>
            <a:endParaRPr lang="en-GB" dirty="0"/>
          </a:p>
        </p:txBody>
      </p:sp>
    </p:spTree>
    <p:extLst>
      <p:ext uri="{BB962C8B-B14F-4D97-AF65-F5344CB8AC3E}">
        <p14:creationId xmlns:p14="http://schemas.microsoft.com/office/powerpoint/2010/main" val="2818787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Credits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dirty="0"/>
              <a:t>Dr Torsten Reimer (formerly Imperial, now British Library)</a:t>
            </a:r>
          </a:p>
          <a:p>
            <a:pPr>
              <a:buFont typeface="Arial" panose="020B0604020202020204" pitchFamily="34" charset="0"/>
              <a:buChar char="•"/>
            </a:pPr>
            <a:r>
              <a:rPr lang="en-GB" dirty="0"/>
              <a:t>Simon Bains (Manchester)</a:t>
            </a:r>
          </a:p>
          <a:p>
            <a:pPr>
              <a:buFont typeface="Arial" panose="020B0604020202020204" pitchFamily="34" charset="0"/>
              <a:buChar char="•"/>
            </a:pPr>
            <a:r>
              <a:rPr lang="en-GB" dirty="0"/>
              <a:t>RCUK (Mark Thorley)</a:t>
            </a:r>
          </a:p>
          <a:p>
            <a:pPr>
              <a:buFont typeface="Arial" panose="020B0604020202020204" pitchFamily="34" charset="0"/>
              <a:buChar char="•"/>
            </a:pPr>
            <a:r>
              <a:rPr lang="en-GB" dirty="0"/>
              <a:t>HEFCE (Ben Johnson and Stephen Hill)</a:t>
            </a:r>
          </a:p>
          <a:p>
            <a:pPr>
              <a:buFont typeface="Arial" panose="020B0604020202020204" pitchFamily="34" charset="0"/>
              <a:buChar char="•"/>
            </a:pPr>
            <a:r>
              <a:rPr lang="en-GB" dirty="0"/>
              <a:t>Wellcome (Robert Kiley)</a:t>
            </a:r>
          </a:p>
          <a:p>
            <a:pPr>
              <a:buFont typeface="Arial" panose="020B0604020202020204" pitchFamily="34" charset="0"/>
              <a:buChar char="•"/>
            </a:pPr>
            <a:r>
              <a:rPr lang="en-GB" dirty="0"/>
              <a:t>Many RLUK and LERU librarians</a:t>
            </a:r>
          </a:p>
          <a:p>
            <a:pPr>
              <a:buFont typeface="Arial" panose="020B0604020202020204" pitchFamily="34" charset="0"/>
              <a:buChar char="•"/>
            </a:pPr>
            <a:r>
              <a:rPr lang="en-GB" dirty="0"/>
              <a:t>All those who originally developed the “Harvard” model</a:t>
            </a:r>
          </a:p>
          <a:p>
            <a:pPr marL="0" indent="0">
              <a:buNone/>
            </a:pPr>
            <a:endParaRPr lang="en-GB" dirty="0"/>
          </a:p>
        </p:txBody>
      </p:sp>
    </p:spTree>
    <p:extLst>
      <p:ext uri="{BB962C8B-B14F-4D97-AF65-F5344CB8AC3E}">
        <p14:creationId xmlns:p14="http://schemas.microsoft.com/office/powerpoint/2010/main" val="3773933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Subtitle 2"/>
          <p:cNvSpPr>
            <a:spLocks noGrp="1"/>
          </p:cNvSpPr>
          <p:nvPr>
            <p:ph idx="1"/>
          </p:nvPr>
        </p:nvSpPr>
        <p:spPr/>
        <p:txBody>
          <a:bodyPr>
            <a:normAutofit/>
          </a:bodyPr>
          <a:lstStyle/>
          <a:p>
            <a:pPr marL="0" indent="0">
              <a:buNone/>
            </a:pPr>
            <a:r>
              <a:rPr lang="en-GB" sz="2800" dirty="0" smtClean="0"/>
              <a:t>1450-1500 Advocacy Sarah Whalley</a:t>
            </a:r>
          </a:p>
        </p:txBody>
      </p:sp>
    </p:spTree>
    <p:extLst>
      <p:ext uri="{BB962C8B-B14F-4D97-AF65-F5344CB8AC3E}">
        <p14:creationId xmlns:p14="http://schemas.microsoft.com/office/powerpoint/2010/main" val="2814972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785" y="10633"/>
            <a:ext cx="9066920" cy="6858000"/>
          </a:xfrm>
          <a:prstGeom prst="rect">
            <a:avLst/>
          </a:prstGeom>
        </p:spPr>
      </p:pic>
      <p:sp>
        <p:nvSpPr>
          <p:cNvPr id="2" name="Title 1"/>
          <p:cNvSpPr>
            <a:spLocks noGrp="1"/>
          </p:cNvSpPr>
          <p:nvPr>
            <p:ph type="title"/>
          </p:nvPr>
        </p:nvSpPr>
        <p:spPr/>
        <p:txBody>
          <a:bodyPr>
            <a:normAutofit/>
          </a:bodyPr>
          <a:lstStyle/>
          <a:p>
            <a:r>
              <a:rPr lang="en-GB" dirty="0" smtClean="0"/>
              <a:t>1400-1415 Mini Brainstorming</a:t>
            </a:r>
            <a:endParaRPr lang="en-GB" dirty="0"/>
          </a:p>
        </p:txBody>
      </p:sp>
      <p:sp>
        <p:nvSpPr>
          <p:cNvPr id="3" name="Content Placeholder 2"/>
          <p:cNvSpPr>
            <a:spLocks noGrp="1"/>
          </p:cNvSpPr>
          <p:nvPr>
            <p:ph idx="1"/>
          </p:nvPr>
        </p:nvSpPr>
        <p:spPr/>
        <p:txBody>
          <a:bodyPr>
            <a:noAutofit/>
          </a:bodyPr>
          <a:lstStyle/>
          <a:p>
            <a:pPr marL="0" indent="0">
              <a:buNone/>
            </a:pPr>
            <a:r>
              <a:rPr lang="en-GB" sz="2400" dirty="0" smtClean="0"/>
              <a:t>Note concerns and comments on sheets:</a:t>
            </a:r>
          </a:p>
          <a:p>
            <a:pPr marL="540000" lvl="1">
              <a:spcBef>
                <a:spcPts val="0"/>
              </a:spcBef>
            </a:pPr>
            <a:r>
              <a:rPr lang="en-GB" sz="2400" dirty="0"/>
              <a:t>OA publications</a:t>
            </a:r>
          </a:p>
          <a:p>
            <a:pPr marL="540000" lvl="1">
              <a:spcBef>
                <a:spcPts val="0"/>
              </a:spcBef>
            </a:pPr>
            <a:r>
              <a:rPr lang="en-GB" sz="2400" dirty="0"/>
              <a:t>Engagement/advocacy</a:t>
            </a:r>
          </a:p>
          <a:p>
            <a:pPr marL="540000" lvl="1">
              <a:spcBef>
                <a:spcPts val="0"/>
              </a:spcBef>
            </a:pPr>
            <a:r>
              <a:rPr lang="en-GB" sz="2400" dirty="0"/>
              <a:t>Data</a:t>
            </a:r>
          </a:p>
          <a:p>
            <a:pPr marL="540000" lvl="1">
              <a:spcBef>
                <a:spcPts val="0"/>
              </a:spcBef>
            </a:pPr>
            <a:r>
              <a:rPr lang="en-GB" sz="2400" dirty="0"/>
              <a:t>Outcomes re</a:t>
            </a:r>
            <a:r>
              <a:rPr lang="en-GB" sz="2400" dirty="0" smtClean="0"/>
              <a:t>porting (ResearchFish/Interoperability)</a:t>
            </a:r>
          </a:p>
          <a:p>
            <a:pPr marL="0" indent="0">
              <a:buNone/>
            </a:pPr>
            <a:r>
              <a:rPr lang="en-GB" sz="2400" dirty="0" smtClean="0"/>
              <a:t>What do we want from ARMA SIG?</a:t>
            </a:r>
          </a:p>
          <a:p>
            <a:pPr marL="540000" lvl="1">
              <a:spcBef>
                <a:spcPts val="0"/>
              </a:spcBef>
            </a:pPr>
            <a:r>
              <a:rPr lang="en-GB" sz="2400" dirty="0"/>
              <a:t>Events?</a:t>
            </a:r>
          </a:p>
          <a:p>
            <a:pPr marL="540000" lvl="1">
              <a:spcBef>
                <a:spcPts val="0"/>
              </a:spcBef>
            </a:pPr>
            <a:r>
              <a:rPr lang="en-GB" sz="2400" dirty="0"/>
              <a:t>Meet ups </a:t>
            </a:r>
            <a:r>
              <a:rPr lang="en-GB" sz="2400" dirty="0" smtClean="0"/>
              <a:t>on specific topics to share best practice?</a:t>
            </a:r>
          </a:p>
          <a:p>
            <a:pPr marL="0" indent="0">
              <a:buNone/>
            </a:pPr>
            <a:r>
              <a:rPr lang="en-GB" sz="2400" dirty="0" smtClean="0"/>
              <a:t>Start another sheet if you wish</a:t>
            </a:r>
          </a:p>
          <a:p>
            <a:pPr marL="0" indent="0">
              <a:buNone/>
            </a:pPr>
            <a:r>
              <a:rPr lang="en-GB" sz="2400" dirty="0" smtClean="0"/>
              <a:t>Read comments – if you think something is important add a ‘*’ </a:t>
            </a:r>
          </a:p>
        </p:txBody>
      </p:sp>
    </p:spTree>
    <p:extLst>
      <p:ext uri="{BB962C8B-B14F-4D97-AF65-F5344CB8AC3E}">
        <p14:creationId xmlns:p14="http://schemas.microsoft.com/office/powerpoint/2010/main" val="2268745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Subtitle 2"/>
          <p:cNvSpPr>
            <a:spLocks noGrp="1"/>
          </p:cNvSpPr>
          <p:nvPr>
            <p:ph idx="1"/>
          </p:nvPr>
        </p:nvSpPr>
        <p:spPr/>
        <p:txBody>
          <a:bodyPr>
            <a:normAutofit/>
          </a:bodyPr>
          <a:lstStyle/>
          <a:p>
            <a:pPr marL="0" indent="0">
              <a:buNone/>
            </a:pPr>
            <a:r>
              <a:rPr lang="en-GB" sz="2800" dirty="0" smtClean="0"/>
              <a:t>1500-1515 Mini brainstorming key points/action plan</a:t>
            </a:r>
            <a:endParaRPr lang="en-US" sz="2800" dirty="0"/>
          </a:p>
        </p:txBody>
      </p:sp>
    </p:spTree>
    <p:extLst>
      <p:ext uri="{BB962C8B-B14F-4D97-AF65-F5344CB8AC3E}">
        <p14:creationId xmlns:p14="http://schemas.microsoft.com/office/powerpoint/2010/main" val="2746450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 y="-1"/>
            <a:ext cx="9144000" cy="6858000"/>
          </a:xfrm>
          <a:prstGeom prst="rect">
            <a:avLst/>
          </a:prstGeom>
        </p:spPr>
      </p:pic>
      <p:sp>
        <p:nvSpPr>
          <p:cNvPr id="11" name="AutoShape 7" descr="Image result for cc by nc 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p:txBody>
          <a:bodyPr/>
          <a:lstStyle/>
          <a:p>
            <a:r>
              <a:rPr lang="en-GB" dirty="0" smtClean="0">
                <a:solidFill>
                  <a:schemeClr val="bg1"/>
                </a:solidFill>
              </a:rPr>
              <a:t>What Next?</a:t>
            </a:r>
            <a:endParaRPr lang="en-GB" dirty="0">
              <a:solidFill>
                <a:schemeClr val="bg1"/>
              </a:solidFill>
            </a:endParaRPr>
          </a:p>
        </p:txBody>
      </p:sp>
      <p:sp>
        <p:nvSpPr>
          <p:cNvPr id="4" name="Content Placeholder 3"/>
          <p:cNvSpPr>
            <a:spLocks noGrp="1"/>
          </p:cNvSpPr>
          <p:nvPr>
            <p:ph idx="1"/>
          </p:nvPr>
        </p:nvSpPr>
        <p:spPr/>
        <p:txBody>
          <a:bodyPr>
            <a:normAutofit lnSpcReduction="10000"/>
          </a:bodyPr>
          <a:lstStyle/>
          <a:p>
            <a:r>
              <a:rPr lang="en-GB" dirty="0" smtClean="0">
                <a:solidFill>
                  <a:schemeClr val="bg1"/>
                </a:solidFill>
              </a:rPr>
              <a:t>Write up and sharing of summary</a:t>
            </a:r>
          </a:p>
          <a:p>
            <a:r>
              <a:rPr lang="en-GB" dirty="0" smtClean="0">
                <a:solidFill>
                  <a:schemeClr val="bg1"/>
                </a:solidFill>
              </a:rPr>
              <a:t>What else?</a:t>
            </a: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r>
              <a:rPr lang="en-GB" dirty="0" smtClean="0">
                <a:solidFill>
                  <a:schemeClr val="bg1"/>
                </a:solidFill>
              </a:rPr>
              <a:t>Thank you </a:t>
            </a:r>
          </a:p>
          <a:p>
            <a:endParaRPr lang="en-GB" dirty="0"/>
          </a:p>
        </p:txBody>
      </p:sp>
    </p:spTree>
    <p:extLst>
      <p:ext uri="{BB962C8B-B14F-4D97-AF65-F5344CB8AC3E}">
        <p14:creationId xmlns:p14="http://schemas.microsoft.com/office/powerpoint/2010/main" val="1565633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1415-1430</a:t>
            </a:r>
            <a:endParaRPr lang="en-US" dirty="0"/>
          </a:p>
        </p:txBody>
      </p:sp>
      <p:sp>
        <p:nvSpPr>
          <p:cNvPr id="5" name="Subtitle 2"/>
          <p:cNvSpPr>
            <a:spLocks noGrp="1"/>
          </p:cNvSpPr>
          <p:nvPr>
            <p:ph idx="1"/>
          </p:nvPr>
        </p:nvSpPr>
        <p:spPr/>
        <p:txBody>
          <a:bodyPr>
            <a:normAutofit/>
          </a:bodyPr>
          <a:lstStyle/>
          <a:p>
            <a:endParaRPr lang="en-GB" dirty="0" smtClean="0"/>
          </a:p>
          <a:p>
            <a:r>
              <a:rPr lang="en-GB" dirty="0" smtClean="0"/>
              <a:t>Updates</a:t>
            </a:r>
          </a:p>
          <a:p>
            <a:endParaRPr lang="en-GB" dirty="0" smtClean="0"/>
          </a:p>
          <a:p>
            <a:r>
              <a:rPr lang="en-GB" dirty="0" smtClean="0"/>
              <a:t>DMP Online – hoping that import will come – working on code for existing tools.</a:t>
            </a:r>
          </a:p>
          <a:p>
            <a:pPr lvl="0"/>
            <a:endParaRPr lang="en-GB" dirty="0" smtClean="0"/>
          </a:p>
        </p:txBody>
      </p:sp>
    </p:spTree>
    <p:extLst>
      <p:ext uri="{BB962C8B-B14F-4D97-AF65-F5344CB8AC3E}">
        <p14:creationId xmlns:p14="http://schemas.microsoft.com/office/powerpoint/2010/main" val="100376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Universities UK				</a:t>
            </a:r>
            <a:endParaRPr lang="en-GB" dirty="0"/>
          </a:p>
        </p:txBody>
      </p:sp>
      <p:sp>
        <p:nvSpPr>
          <p:cNvPr id="3" name="Content Placeholder 2"/>
          <p:cNvSpPr>
            <a:spLocks noGrp="1"/>
          </p:cNvSpPr>
          <p:nvPr>
            <p:ph idx="1"/>
          </p:nvPr>
        </p:nvSpPr>
        <p:spPr/>
        <p:txBody>
          <a:bodyPr/>
          <a:lstStyle/>
          <a:p>
            <a:r>
              <a:rPr lang="en-GB" dirty="0" smtClean="0"/>
              <a:t>Bill Hubbard</a:t>
            </a:r>
            <a:endParaRPr lang="en-GB" dirty="0"/>
          </a:p>
        </p:txBody>
      </p:sp>
      <p:pic>
        <p:nvPicPr>
          <p:cNvPr id="6" name="Picture 5"/>
          <p:cNvPicPr>
            <a:picLocks noChangeAspect="1"/>
          </p:cNvPicPr>
          <p:nvPr/>
        </p:nvPicPr>
        <p:blipFill>
          <a:blip r:embed="rId2"/>
          <a:stretch>
            <a:fillRect/>
          </a:stretch>
        </p:blipFill>
        <p:spPr>
          <a:xfrm>
            <a:off x="7635039" y="5640891"/>
            <a:ext cx="1333500" cy="1066800"/>
          </a:xfrm>
          <a:prstGeom prst="rect">
            <a:avLst/>
          </a:prstGeom>
        </p:spPr>
      </p:pic>
    </p:spTree>
    <p:extLst>
      <p:ext uri="{BB962C8B-B14F-4D97-AF65-F5344CB8AC3E}">
        <p14:creationId xmlns:p14="http://schemas.microsoft.com/office/powerpoint/2010/main" val="47584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Councils UK</a:t>
            </a:r>
            <a:endParaRPr lang="en-GB"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2400" dirty="0" smtClean="0"/>
              <a:t>Looking at ways to fund OA post March 2018</a:t>
            </a:r>
          </a:p>
          <a:p>
            <a:pPr>
              <a:buFont typeface="Arial" panose="020B0604020202020204" pitchFamily="34" charset="0"/>
              <a:buChar char="•"/>
            </a:pPr>
            <a:r>
              <a:rPr lang="en-GB" sz="2400" dirty="0" smtClean="0"/>
              <a:t>Update at RCUK OA Practitioner’s Meeting 18</a:t>
            </a:r>
            <a:r>
              <a:rPr lang="en-GB" sz="2400" baseline="30000" dirty="0" smtClean="0"/>
              <a:t>th</a:t>
            </a:r>
            <a:r>
              <a:rPr lang="en-GB" sz="2400" dirty="0" smtClean="0"/>
              <a:t> July</a:t>
            </a:r>
          </a:p>
          <a:p>
            <a:pPr>
              <a:buFont typeface="Arial" panose="020B0604020202020204" pitchFamily="34" charset="0"/>
              <a:buChar char="•"/>
            </a:pPr>
            <a:r>
              <a:rPr lang="en-GB" sz="2400" dirty="0" smtClean="0"/>
              <a:t>Exploring open access data sources including ResearchFish </a:t>
            </a:r>
          </a:p>
          <a:p>
            <a:pPr>
              <a:buFont typeface="Arial" panose="020B0604020202020204" pitchFamily="34" charset="0"/>
              <a:buChar char="•"/>
            </a:pPr>
            <a:r>
              <a:rPr lang="en-GB" sz="2400" dirty="0" smtClean="0"/>
              <a:t>2017-8 grant instalment 2 due early June – email to dist list</a:t>
            </a:r>
          </a:p>
          <a:p>
            <a:pPr>
              <a:buFont typeface="Arial" panose="020B0604020202020204" pitchFamily="34" charset="0"/>
              <a:buChar char="•"/>
            </a:pPr>
            <a:r>
              <a:rPr lang="en-GB" sz="2400" dirty="0" smtClean="0"/>
              <a:t>Check your dist list contact by emailing </a:t>
            </a:r>
            <a:r>
              <a:rPr lang="en-GB" sz="2400" dirty="0" smtClean="0">
                <a:hlinkClick r:id="rId2"/>
              </a:rPr>
              <a:t>openaccess@rcuk.ac.uk</a:t>
            </a:r>
            <a:r>
              <a:rPr lang="en-GB" sz="2400" dirty="0" smtClean="0"/>
              <a:t> </a:t>
            </a:r>
          </a:p>
          <a:p>
            <a:pPr>
              <a:buFont typeface="Arial" panose="020B0604020202020204" pitchFamily="34" charset="0"/>
              <a:buChar char="•"/>
            </a:pPr>
            <a:r>
              <a:rPr lang="en-GB" sz="2400" dirty="0" smtClean="0"/>
              <a:t>FAQ recently updated – </a:t>
            </a:r>
            <a:r>
              <a:rPr lang="en-GB" sz="2400" dirty="0"/>
              <a:t>living document - </a:t>
            </a:r>
            <a:r>
              <a:rPr lang="en-GB" sz="2400" dirty="0">
                <a:hlinkClick r:id="rId3"/>
              </a:rPr>
              <a:t>http://www.rcuk.ac.uk/research/openaccess/policy</a:t>
            </a:r>
            <a:r>
              <a:rPr lang="en-GB" sz="2400" dirty="0" smtClean="0">
                <a:hlinkClick r:id="rId3"/>
              </a:rPr>
              <a:t>/</a:t>
            </a:r>
            <a:r>
              <a:rPr lang="en-GB" sz="2400" dirty="0" smtClean="0"/>
              <a:t> </a:t>
            </a:r>
            <a:endParaRPr lang="en-GB" sz="2400" dirty="0"/>
          </a:p>
        </p:txBody>
      </p:sp>
      <p:pic>
        <p:nvPicPr>
          <p:cNvPr id="4" name="Picture 3"/>
          <p:cNvPicPr>
            <a:picLocks noChangeAspect="1"/>
          </p:cNvPicPr>
          <p:nvPr/>
        </p:nvPicPr>
        <p:blipFill>
          <a:blip r:embed="rId4"/>
          <a:stretch>
            <a:fillRect/>
          </a:stretch>
        </p:blipFill>
        <p:spPr>
          <a:xfrm>
            <a:off x="6287252" y="5927725"/>
            <a:ext cx="2657475" cy="762000"/>
          </a:xfrm>
          <a:prstGeom prst="rect">
            <a:avLst/>
          </a:prstGeom>
        </p:spPr>
      </p:pic>
    </p:spTree>
    <p:extLst>
      <p:ext uri="{BB962C8B-B14F-4D97-AF65-F5344CB8AC3E}">
        <p14:creationId xmlns:p14="http://schemas.microsoft.com/office/powerpoint/2010/main" val="324087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Interoperability				</a:t>
            </a:r>
            <a:endParaRPr lang="en-GB" dirty="0"/>
          </a:p>
        </p:txBody>
      </p:sp>
      <p:sp>
        <p:nvSpPr>
          <p:cNvPr id="3" name="Content Placeholder 2"/>
          <p:cNvSpPr>
            <a:spLocks noGrp="1"/>
          </p:cNvSpPr>
          <p:nvPr>
            <p:ph idx="1"/>
          </p:nvPr>
        </p:nvSpPr>
        <p:spPr>
          <a:xfrm>
            <a:off x="204537" y="1167063"/>
            <a:ext cx="8482263" cy="4959100"/>
          </a:xfrm>
        </p:spPr>
        <p:txBody>
          <a:bodyPr/>
          <a:lstStyle/>
          <a:p>
            <a:r>
              <a:rPr lang="en-GB" sz="2400" dirty="0" smtClean="0"/>
              <a:t>Successful pilot –saved re-keying</a:t>
            </a:r>
          </a:p>
          <a:p>
            <a:r>
              <a:rPr lang="en-GB" sz="2400" dirty="0" smtClean="0"/>
              <a:t>Specification and guidance will be provided </a:t>
            </a:r>
          </a:p>
          <a:p>
            <a:r>
              <a:rPr lang="en-GB" sz="2400" dirty="0" smtClean="0"/>
              <a:t>Using acknowledgements well for OA helps harvest from web or research systems</a:t>
            </a:r>
          </a:p>
          <a:p>
            <a:r>
              <a:rPr lang="en-GB" sz="2400" dirty="0" smtClean="0"/>
              <a:t>Issues e.g. student identifier, award reference</a:t>
            </a:r>
          </a:p>
          <a:p>
            <a:r>
              <a:rPr lang="en-GB" sz="2400" dirty="0" smtClean="0"/>
              <a:t>Next steps?  Books, Impact, Open Access compliance?</a:t>
            </a:r>
          </a:p>
          <a:p>
            <a:endParaRPr lang="en-GB" dirty="0"/>
          </a:p>
        </p:txBody>
      </p:sp>
    </p:spTree>
    <p:extLst>
      <p:ext uri="{BB962C8B-B14F-4D97-AF65-F5344CB8AC3E}">
        <p14:creationId xmlns:p14="http://schemas.microsoft.com/office/powerpoint/2010/main" val="73630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794"/>
            <a:ext cx="9083040" cy="6762206"/>
          </a:xfrm>
          <a:prstGeom prst="rect">
            <a:avLst/>
          </a:prstGeom>
        </p:spPr>
      </p:pic>
      <p:sp>
        <p:nvSpPr>
          <p:cNvPr id="5" name="TextBox 4"/>
          <p:cNvSpPr txBox="1"/>
          <p:nvPr/>
        </p:nvSpPr>
        <p:spPr>
          <a:xfrm>
            <a:off x="2569029" y="0"/>
            <a:ext cx="3918857" cy="461665"/>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3500846" y="679269"/>
            <a:ext cx="3335383" cy="830997"/>
          </a:xfrm>
          <a:prstGeom prst="rect">
            <a:avLst/>
          </a:prstGeom>
          <a:noFill/>
        </p:spPr>
        <p:txBody>
          <a:bodyPr wrap="square" rtlCol="0">
            <a:spAutoFit/>
          </a:bodyPr>
          <a:lstStyle/>
          <a:p>
            <a:r>
              <a:rPr lang="en-GB" dirty="0" smtClean="0"/>
              <a:t>% Automatic Upload for Publications</a:t>
            </a:r>
            <a:endParaRPr lang="en-GB" dirty="0"/>
          </a:p>
        </p:txBody>
      </p:sp>
    </p:spTree>
    <p:extLst>
      <p:ext uri="{BB962C8B-B14F-4D97-AF65-F5344CB8AC3E}">
        <p14:creationId xmlns:p14="http://schemas.microsoft.com/office/powerpoint/2010/main" val="1825179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Terminology – CASRAI UK		</a:t>
            </a:r>
            <a:endParaRPr lang="en-GB" dirty="0"/>
          </a:p>
        </p:txBody>
      </p:sp>
      <p:sp>
        <p:nvSpPr>
          <p:cNvPr id="3" name="Content Placeholder 2"/>
          <p:cNvSpPr>
            <a:spLocks noGrp="1"/>
          </p:cNvSpPr>
          <p:nvPr>
            <p:ph idx="1"/>
          </p:nvPr>
        </p:nvSpPr>
        <p:spPr/>
        <p:txBody>
          <a:bodyPr>
            <a:normAutofit fontScale="70000" lnSpcReduction="20000"/>
          </a:bodyPr>
          <a:lstStyle/>
          <a:p>
            <a:pPr>
              <a:buFont typeface="Arial" panose="020B0604020202020204" pitchFamily="34" charset="0"/>
              <a:buChar char="•"/>
            </a:pPr>
            <a:r>
              <a:rPr lang="en-GB" b="1" dirty="0"/>
              <a:t>Consortia Advancing Standards in Research Administration Information</a:t>
            </a:r>
            <a:r>
              <a:rPr lang="en-GB" dirty="0"/>
              <a:t> (</a:t>
            </a:r>
            <a:r>
              <a:rPr lang="en-GB" b="1" dirty="0"/>
              <a:t>CASRAI</a:t>
            </a:r>
            <a:r>
              <a:rPr lang="en-GB" dirty="0" smtClean="0"/>
              <a:t>)</a:t>
            </a:r>
          </a:p>
          <a:p>
            <a:pPr>
              <a:buFont typeface="Arial" panose="020B0604020202020204" pitchFamily="34" charset="0"/>
              <a:buChar char="•"/>
            </a:pPr>
            <a:r>
              <a:rPr lang="en-GB" dirty="0" smtClean="0"/>
              <a:t>Open standard definitions – better sharing of information</a:t>
            </a:r>
          </a:p>
          <a:p>
            <a:r>
              <a:rPr lang="en-GB" dirty="0" smtClean="0"/>
              <a:t>UK working groups consultations </a:t>
            </a:r>
            <a:r>
              <a:rPr lang="en-GB" dirty="0">
                <a:hlinkClick r:id="rId2"/>
              </a:rPr>
              <a:t>https://</a:t>
            </a:r>
            <a:r>
              <a:rPr lang="en-GB" dirty="0" smtClean="0">
                <a:hlinkClick r:id="rId2"/>
              </a:rPr>
              <a:t>forum.casrai.org/t/2017-standards-open-review-now-live/378</a:t>
            </a:r>
            <a:endParaRPr lang="en-GB" dirty="0" smtClean="0"/>
          </a:p>
          <a:p>
            <a:pPr lvl="1"/>
            <a:r>
              <a:rPr lang="en-GB" dirty="0" smtClean="0"/>
              <a:t>Open Access  </a:t>
            </a:r>
          </a:p>
          <a:p>
            <a:pPr lvl="1"/>
            <a:r>
              <a:rPr lang="en-GB" dirty="0" smtClean="0"/>
              <a:t>Impact</a:t>
            </a:r>
          </a:p>
          <a:p>
            <a:pPr lvl="1"/>
            <a:r>
              <a:rPr lang="en-GB" dirty="0" smtClean="0"/>
              <a:t>Career levels</a:t>
            </a:r>
          </a:p>
          <a:p>
            <a:pPr>
              <a:buFont typeface="Arial" panose="020B0604020202020204" pitchFamily="34" charset="0"/>
              <a:buChar char="•"/>
            </a:pPr>
            <a:r>
              <a:rPr lang="en-GB" dirty="0">
                <a:hlinkClick r:id="rId3"/>
              </a:rPr>
              <a:t>http://</a:t>
            </a:r>
            <a:r>
              <a:rPr lang="en-GB" dirty="0" smtClean="0">
                <a:hlinkClick r:id="rId3"/>
              </a:rPr>
              <a:t>docs.casrai.org/United_Kingdom_Chapter</a:t>
            </a:r>
            <a:r>
              <a:rPr lang="en-GB" dirty="0" smtClean="0"/>
              <a:t> </a:t>
            </a:r>
            <a:endParaRPr lang="en-GB" dirty="0"/>
          </a:p>
          <a:p>
            <a:pPr>
              <a:buFont typeface="Arial" panose="020B0604020202020204" pitchFamily="34" charset="0"/>
              <a:buChar char="•"/>
            </a:pPr>
            <a:r>
              <a:rPr lang="en-GB" dirty="0" smtClean="0"/>
              <a:t>Join or get on the mail list by contacting </a:t>
            </a:r>
            <a:r>
              <a:rPr lang="en-GB" dirty="0" smtClean="0">
                <a:hlinkClick r:id="rId4"/>
              </a:rPr>
              <a:t>info@casrai.org</a:t>
            </a:r>
            <a:r>
              <a:rPr lang="en-GB" dirty="0" smtClean="0"/>
              <a:t> </a:t>
            </a:r>
          </a:p>
          <a:p>
            <a:pPr>
              <a:buFont typeface="Arial" panose="020B0604020202020204" pitchFamily="34" charset="0"/>
              <a:buChar char="•"/>
            </a:pPr>
            <a:r>
              <a:rPr lang="en-GB" dirty="0" smtClean="0"/>
              <a:t>£580/year – bit more for very large orgs and less for very small</a:t>
            </a:r>
            <a:endParaRPr lang="en-GB" dirty="0"/>
          </a:p>
          <a:p>
            <a:pPr>
              <a:buFont typeface="Arial" panose="020B0604020202020204" pitchFamily="34" charset="0"/>
              <a:buChar char="•"/>
            </a:pPr>
            <a:r>
              <a:rPr lang="en-GB" dirty="0" smtClean="0"/>
              <a:t>There </a:t>
            </a:r>
            <a:r>
              <a:rPr lang="en-GB" dirty="0"/>
              <a:t>is still space at the </a:t>
            </a:r>
            <a:r>
              <a:rPr lang="en-GB" dirty="0" smtClean="0"/>
              <a:t>meeting – hear more, suggest future working groups</a:t>
            </a:r>
            <a:r>
              <a:rPr lang="en-GB" dirty="0"/>
              <a:t> </a:t>
            </a:r>
            <a:r>
              <a:rPr lang="en-GB" u="sng" dirty="0">
                <a:hlinkClick r:id="rId5"/>
              </a:rPr>
              <a:t>https://</a:t>
            </a:r>
            <a:r>
              <a:rPr lang="en-GB" u="sng" dirty="0" smtClean="0">
                <a:hlinkClick r:id="rId5"/>
              </a:rPr>
              <a:t>casrai.org/uk17</a:t>
            </a:r>
            <a:endParaRPr lang="en-GB" u="sng" dirty="0" smtClean="0"/>
          </a:p>
          <a:p>
            <a:pPr>
              <a:buFont typeface="Arial" panose="020B0604020202020204" pitchFamily="34" charset="0"/>
              <a:buChar char="•"/>
            </a:pPr>
            <a:r>
              <a:rPr lang="en-GB" dirty="0" smtClean="0"/>
              <a:t>See Jacqui and Valerie at the stall or get in touch</a:t>
            </a:r>
            <a:endParaRPr lang="en-GB" dirty="0"/>
          </a:p>
          <a:p>
            <a:pPr>
              <a:buFont typeface="Arial" panose="020B0604020202020204" pitchFamily="34" charset="0"/>
              <a:buChar char="•"/>
            </a:pPr>
            <a:endParaRPr lang="en-GB" dirty="0" smtClean="0"/>
          </a:p>
        </p:txBody>
      </p:sp>
      <p:pic>
        <p:nvPicPr>
          <p:cNvPr id="4" name="Picture 3"/>
          <p:cNvPicPr>
            <a:picLocks noChangeAspect="1"/>
          </p:cNvPicPr>
          <p:nvPr/>
        </p:nvPicPr>
        <p:blipFill>
          <a:blip r:embed="rId6"/>
          <a:stretch>
            <a:fillRect/>
          </a:stretch>
        </p:blipFill>
        <p:spPr>
          <a:xfrm>
            <a:off x="6981574" y="6126163"/>
            <a:ext cx="1990725" cy="561975"/>
          </a:xfrm>
          <a:prstGeom prst="rect">
            <a:avLst/>
          </a:prstGeom>
        </p:spPr>
      </p:pic>
    </p:spTree>
    <p:extLst>
      <p:ext uri="{BB962C8B-B14F-4D97-AF65-F5344CB8AC3E}">
        <p14:creationId xmlns:p14="http://schemas.microsoft.com/office/powerpoint/2010/main" val="2226010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2482</TotalTime>
  <Words>1422</Words>
  <Application>Microsoft Office PowerPoint</Application>
  <PresentationFormat>On-screen Show (4:3)</PresentationFormat>
  <Paragraphs>177</Paragraphs>
  <Slides>31</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ＭＳ Ｐゴシック</vt:lpstr>
      <vt:lpstr>Arial</vt:lpstr>
      <vt:lpstr>Calibri</vt:lpstr>
      <vt:lpstr>Office Theme</vt:lpstr>
      <vt:lpstr>1_Office Theme</vt:lpstr>
      <vt:lpstr>PowerPoint Presentation</vt:lpstr>
      <vt:lpstr>Draft Agenda</vt:lpstr>
      <vt:lpstr>1400-1415 Mini Brainstorming</vt:lpstr>
      <vt:lpstr>1415-1430</vt:lpstr>
      <vt:lpstr>Universities UK    </vt:lpstr>
      <vt:lpstr>Research Councils UK</vt:lpstr>
      <vt:lpstr>Interoperability    </vt:lpstr>
      <vt:lpstr>PowerPoint Presentation</vt:lpstr>
      <vt:lpstr>Terminology – CASRAI UK  </vt:lpstr>
      <vt:lpstr>REF Open Access Compliance</vt:lpstr>
      <vt:lpstr>PowerPoint Presentation</vt:lpstr>
      <vt:lpstr>PowerPoint Presentation</vt:lpstr>
      <vt:lpstr> United Kingdom Scholarly Communications model policy and licence</vt:lpstr>
      <vt:lpstr>Academics face the “policy stack” challenge</vt:lpstr>
      <vt:lpstr>Institutions</vt:lpstr>
      <vt:lpstr>Publishers</vt:lpstr>
      <vt:lpstr>Library</vt:lpstr>
      <vt:lpstr>Why an OA policy revision is needed</vt:lpstr>
      <vt:lpstr>Harvard model policy chosen</vt:lpstr>
      <vt:lpstr>PowerPoint Presentation</vt:lpstr>
      <vt:lpstr>Next steps by the community</vt:lpstr>
      <vt:lpstr>Publisher responses</vt:lpstr>
      <vt:lpstr>Summary of current publisher questions</vt:lpstr>
      <vt:lpstr>PowerPoint Presentation</vt:lpstr>
      <vt:lpstr>PowerPoint Presentation</vt:lpstr>
      <vt:lpstr>Next steps</vt:lpstr>
      <vt:lpstr>Further reading &amp; watching</vt:lpstr>
      <vt:lpstr>Credits</vt:lpstr>
      <vt:lpstr>PowerPoint Presentation</vt:lpstr>
      <vt:lpstr>PowerPoint Presentation</vt:lpstr>
      <vt:lpstr>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Howard</dc:creator>
  <cp:lastModifiedBy>Aniko Szilagyi</cp:lastModifiedBy>
  <cp:revision>162</cp:revision>
  <cp:lastPrinted>2017-06-05T09:18:54Z</cp:lastPrinted>
  <dcterms:created xsi:type="dcterms:W3CDTF">2016-06-14T09:54:37Z</dcterms:created>
  <dcterms:modified xsi:type="dcterms:W3CDTF">2017-06-20T10:07:01Z</dcterms:modified>
</cp:coreProperties>
</file>