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sldIdLst>
    <p:sldId id="256" r:id="rId6"/>
    <p:sldId id="258" r:id="rId7"/>
    <p:sldId id="262" r:id="rId8"/>
    <p:sldId id="263" r:id="rId9"/>
    <p:sldId id="265" r:id="rId10"/>
    <p:sldId id="266" r:id="rId11"/>
    <p:sldId id="260" r:id="rId12"/>
    <p:sldId id="267" r:id="rId13"/>
    <p:sldId id="270" r:id="rId14"/>
    <p:sldId id="271" r:id="rId15"/>
    <p:sldId id="272" r:id="rId16"/>
    <p:sldId id="268" r:id="rId17"/>
    <p:sldId id="269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A00"/>
    <a:srgbClr val="F6D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5597" autoAdjust="0"/>
  </p:normalViewPr>
  <p:slideViewPr>
    <p:cSldViewPr snapToGrid="0" snapToObjects="1">
      <p:cViewPr varScale="1">
        <p:scale>
          <a:sx n="98" d="100"/>
          <a:sy n="98" d="100"/>
        </p:scale>
        <p:origin x="600" y="78"/>
      </p:cViewPr>
      <p:guideLst/>
    </p:cSldViewPr>
  </p:slideViewPr>
  <p:outlineViewPr>
    <p:cViewPr>
      <p:scale>
        <a:sx n="33" d="100"/>
        <a:sy n="33" d="100"/>
      </p:scale>
      <p:origin x="0" y="-54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57BD9-B2C5-5A48-A74D-9CC18180F94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14A60-884F-9942-9189-07C09EC2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3"/>
            <a:ext cx="9144000" cy="514189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322880" y="1512819"/>
            <a:ext cx="6498235" cy="10589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22881" y="2571750"/>
            <a:ext cx="6498234" cy="6080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dirty="0" smtClean="0">
                <a:solidFill>
                  <a:schemeClr val="accent3"/>
                </a:solidFill>
              </a:defRPr>
            </a:lvl1pPr>
            <a:lvl2pPr marL="342900" indent="0">
              <a:buNone/>
              <a:defRPr lang="en-US" dirty="0" smtClean="0"/>
            </a:lvl2pPr>
            <a:lvl3pPr marL="685800" indent="0">
              <a:buNone/>
              <a:defRPr lang="en-US" dirty="0" smtClean="0"/>
            </a:lvl3pPr>
            <a:lvl4pPr marL="1028700" indent="0">
              <a:buNone/>
              <a:defRPr lang="en-US" dirty="0" smtClean="0"/>
            </a:lvl4pPr>
            <a:lvl5pPr marL="1371600" indent="0">
              <a:buNone/>
              <a:defRPr lang="en-US" dirty="0"/>
            </a:lvl5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95749"/>
      </p:ext>
    </p:extLst>
  </p:cSld>
  <p:clrMapOvr>
    <a:masterClrMapping/>
  </p:clrMapOvr>
  <p:hf hdr="0"/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189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8472" y="779934"/>
            <a:ext cx="7560840" cy="628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08472" y="1408584"/>
            <a:ext cx="7560840" cy="282538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189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5129" y="779934"/>
            <a:ext cx="7602706" cy="628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15858" y="1408584"/>
            <a:ext cx="7601977" cy="282538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1893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908472" y="779934"/>
            <a:ext cx="7560840" cy="54006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000" baseline="0"/>
            </a:lvl1pPr>
            <a:lvl2pPr algn="l">
              <a:buFontTx/>
              <a:buNone/>
              <a:defRPr/>
            </a:lvl2pPr>
          </a:lstStyle>
          <a:p>
            <a:pPr lvl="0"/>
            <a:r>
              <a:rPr lang="en-US" dirty="0" smtClean="0"/>
              <a:t>Here is some data</a:t>
            </a:r>
            <a:endParaRPr lang="en-GB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904032" y="1319994"/>
            <a:ext cx="5041056" cy="297061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945088" y="1319994"/>
            <a:ext cx="2524224" cy="2970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 indent="0">
              <a:buNone/>
              <a:defRPr sz="1800"/>
            </a:lvl2pPr>
            <a:lvl3pPr indent="0">
              <a:buNone/>
              <a:defRPr sz="1800"/>
            </a:lvl3pPr>
            <a:lvl4pPr indent="0">
              <a:buNone/>
              <a:defRPr sz="1800"/>
            </a:lvl4pPr>
            <a:lvl5pPr indent="0">
              <a:buNone/>
              <a:defRPr sz="1800"/>
            </a:lvl5pPr>
          </a:lstStyle>
          <a:p>
            <a:pPr lvl="0"/>
            <a:r>
              <a:rPr lang="en-GB" dirty="0" smtClean="0"/>
              <a:t>Here are some notes about this chart.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1893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908472" y="779934"/>
            <a:ext cx="7560840" cy="54006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000" baseline="0"/>
            </a:lvl1pPr>
            <a:lvl2pPr algn="l">
              <a:buFontTx/>
              <a:buNone/>
              <a:defRPr/>
            </a:lvl2pPr>
          </a:lstStyle>
          <a:p>
            <a:pPr lvl="0"/>
            <a:r>
              <a:rPr lang="en-GB" dirty="0" smtClean="0"/>
              <a:t>Compare this data</a:t>
            </a:r>
            <a:endParaRPr lang="en-GB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908472" y="1319994"/>
            <a:ext cx="3744912" cy="297061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Chart Placeholder 13"/>
          <p:cNvSpPr>
            <a:spLocks noGrp="1"/>
          </p:cNvSpPr>
          <p:nvPr>
            <p:ph type="chart" sz="quarter" idx="16"/>
          </p:nvPr>
        </p:nvSpPr>
        <p:spPr>
          <a:xfrm>
            <a:off x="4653384" y="1319994"/>
            <a:ext cx="3815928" cy="297061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with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1893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5576" y="627534"/>
            <a:ext cx="7560840" cy="54006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000" baseline="0"/>
            </a:lvl1pPr>
            <a:lvl2pPr algn="l">
              <a:buFontTx/>
              <a:buNone/>
              <a:defRPr/>
            </a:lvl2pPr>
          </a:lstStyle>
          <a:p>
            <a:pPr lvl="0"/>
            <a:r>
              <a:rPr lang="en-US" dirty="0" smtClean="0"/>
              <a:t>Here is an image with text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1221600"/>
            <a:ext cx="4464496" cy="2970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 indent="0">
              <a:buNone/>
              <a:defRPr sz="1800"/>
            </a:lvl2pPr>
            <a:lvl3pPr indent="0">
              <a:buNone/>
              <a:defRPr sz="1800"/>
            </a:lvl3pPr>
            <a:lvl4pPr indent="0">
              <a:buNone/>
              <a:defRPr sz="1800"/>
            </a:lvl4pPr>
            <a:lvl5pPr indent="0">
              <a:buNone/>
              <a:defRPr sz="1800"/>
            </a:lvl5pPr>
          </a:lstStyle>
          <a:p>
            <a:pPr lvl="0"/>
            <a:r>
              <a:rPr lang="en-GB" dirty="0" smtClean="0"/>
              <a:t>Here are some notes about this chart.</a:t>
            </a:r>
            <a:endParaRPr lang="en-GB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5292156" y="1221582"/>
            <a:ext cx="3024261" cy="297061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49" r:id="rId2"/>
    <p:sldLayoutId id="2147483667" r:id="rId3"/>
    <p:sldLayoutId id="2147483661" r:id="rId4"/>
    <p:sldLayoutId id="2147483662" r:id="rId5"/>
    <p:sldLayoutId id="2147483663" r:id="rId6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iheduc.2004.02.001" TargetMode="External"/><Relationship Id="rId2" Type="http://schemas.openxmlformats.org/officeDocument/2006/relationships/hyperlink" Target="http://repository.jisc.ac.uk/5573/1/JR0005_STUDENTS_EXPECTATIONS_LITERATURE_REVIEW_2.0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dx.doi.org/10.1016/j.iheduc.2012.09.00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Institutional and student transitions into </a:t>
            </a:r>
            <a:br>
              <a:rPr lang="en-US" dirty="0" smtClean="0"/>
            </a:br>
            <a:r>
              <a:rPr lang="en-US" dirty="0" smtClean="0"/>
              <a:t>blended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29886" y="3403499"/>
            <a:ext cx="6498234" cy="608013"/>
          </a:xfrm>
        </p:spPr>
        <p:txBody>
          <a:bodyPr/>
          <a:lstStyle/>
          <a:p>
            <a:r>
              <a:rPr lang="en-US" sz="1800" dirty="0" smtClean="0"/>
              <a:t>Josephine Adekola, Vicki Dale, Kerr Gardiner, </a:t>
            </a:r>
            <a:br>
              <a:rPr lang="en-US" sz="1800" dirty="0" smtClean="0"/>
            </a:br>
            <a:r>
              <a:rPr lang="en-US" sz="1800" dirty="0" smtClean="0"/>
              <a:t>Jo-Anne Murray and Moira Fischbacher-Smith</a:t>
            </a:r>
            <a:br>
              <a:rPr lang="en-US" sz="1800" dirty="0" smtClean="0"/>
            </a:br>
            <a:r>
              <a:rPr lang="en-US" sz="1800" dirty="0" smtClean="0"/>
              <a:t>University of Glasgow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43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317832" y="287066"/>
            <a:ext cx="7560840" cy="54006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Tx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Further consultations with institutional team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95179"/>
              </p:ext>
            </p:extLst>
          </p:nvPr>
        </p:nvGraphicFramePr>
        <p:xfrm>
          <a:off x="196874" y="817867"/>
          <a:ext cx="8713662" cy="3527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7539">
                  <a:extLst>
                    <a:ext uri="{9D8B030D-6E8A-4147-A177-3AD203B41FA5}">
                      <a16:colId xmlns:a16="http://schemas.microsoft.com/office/drawing/2014/main" val="2861062825"/>
                    </a:ext>
                  </a:extLst>
                </a:gridCol>
                <a:gridCol w="2221547">
                  <a:extLst>
                    <a:ext uri="{9D8B030D-6E8A-4147-A177-3AD203B41FA5}">
                      <a16:colId xmlns:a16="http://schemas.microsoft.com/office/drawing/2014/main" val="1195980032"/>
                    </a:ext>
                  </a:extLst>
                </a:gridCol>
                <a:gridCol w="2497595">
                  <a:extLst>
                    <a:ext uri="{9D8B030D-6E8A-4147-A177-3AD203B41FA5}">
                      <a16:colId xmlns:a16="http://schemas.microsoft.com/office/drawing/2014/main" val="330952325"/>
                    </a:ext>
                  </a:extLst>
                </a:gridCol>
                <a:gridCol w="2686981">
                  <a:extLst>
                    <a:ext uri="{9D8B030D-6E8A-4147-A177-3AD203B41FA5}">
                      <a16:colId xmlns:a16="http://schemas.microsoft.com/office/drawing/2014/main" val="2635799433"/>
                    </a:ext>
                  </a:extLst>
                </a:gridCol>
              </a:tblGrid>
              <a:tr h="258638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Students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Staff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Institution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906038"/>
                  </a:ext>
                </a:extLst>
              </a:tr>
              <a:tr h="1163869">
                <a:tc>
                  <a:txBody>
                    <a:bodyPr/>
                    <a:lstStyle/>
                    <a:p>
                      <a:r>
                        <a:rPr lang="en-GB" sz="1200" dirty="0"/>
                        <a:t>Challenges</a:t>
                      </a:r>
                      <a:r>
                        <a:rPr lang="en-GB" sz="1200" baseline="0" dirty="0"/>
                        <a:t> in relation to BL transitions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Need to challenge student assumptions around</a:t>
                      </a:r>
                      <a:r>
                        <a:rPr lang="en-GB" sz="1200" baseline="0" dirty="0"/>
                        <a:t> active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Variable digital literacies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BYOD; issues of accessibility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Variable digital literacies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Lack of understanding</a:t>
                      </a:r>
                      <a:r>
                        <a:rPr lang="en-GB" sz="1200" baseline="0" dirty="0"/>
                        <a:t> of support needs for BL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Variable ‘competence’ in BL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Insufficient technical</a:t>
                      </a:r>
                      <a:r>
                        <a:rPr lang="en-GB" sz="1200" baseline="0" dirty="0"/>
                        <a:t> support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Commitment to BL not standardised across schools/colleges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766677"/>
                  </a:ext>
                </a:extLst>
              </a:tr>
              <a:tr h="1707008">
                <a:tc>
                  <a:txBody>
                    <a:bodyPr/>
                    <a:lstStyle/>
                    <a:p>
                      <a:r>
                        <a:rPr lang="en-GB" sz="1200" dirty="0"/>
                        <a:t>Current work to support BL</a:t>
                      </a:r>
                      <a:r>
                        <a:rPr lang="en-GB" sz="1200" baseline="0" dirty="0"/>
                        <a:t> transitions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Regular liaison with Students Representative Council</a:t>
                      </a:r>
                    </a:p>
                    <a:p>
                      <a:pPr marL="179388" marR="0" lvl="0" indent="-1793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Student-led conference</a:t>
                      </a:r>
                      <a:r>
                        <a:rPr lang="en-GB" sz="1200" baseline="0" dirty="0"/>
                        <a:t> on </a:t>
                      </a:r>
                      <a:r>
                        <a:rPr lang="en-GB" sz="1200" dirty="0"/>
                        <a:t>technology-enhanced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University Services units working closely &amp; in partnership with colleges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Academic development for staff to raise awareness of blended learner needs (PGCAP)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Strategic commitment to BL at college/institutional level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Support for TEAL spaces aligned with strategic investment in BL (BOLD, MOOCs)</a:t>
                      </a:r>
                    </a:p>
                    <a:p>
                      <a:pPr marL="179388" marR="0" lvl="0" indent="-1793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MVLS online learner induction being repurposed for blended &amp; online courses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Service support e.g.</a:t>
                      </a:r>
                      <a:r>
                        <a:rPr lang="en-GB" sz="1200" baseline="0" dirty="0"/>
                        <a:t> copyright</a:t>
                      </a: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920481"/>
                  </a:ext>
                </a:extLst>
              </a:tr>
              <a:tr h="326869">
                <a:tc>
                  <a:txBody>
                    <a:bodyPr/>
                    <a:lstStyle/>
                    <a:p>
                      <a:r>
                        <a:rPr lang="en-GB" sz="1200" dirty="0"/>
                        <a:t>‘Anchor points’</a:t>
                      </a:r>
                      <a:endParaRPr lang="en-GB" sz="1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200" dirty="0"/>
                        <a:t>Summarised</a:t>
                      </a:r>
                      <a:r>
                        <a:rPr lang="en-GB" sz="1200" baseline="0" dirty="0"/>
                        <a:t> in next slide.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77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4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Anchor points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Guidelines for good practice in e-learning development</a:t>
            </a:r>
          </a:p>
          <a:p>
            <a:pPr marL="45720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Resources to support student induction into blended and online learning</a:t>
            </a:r>
          </a:p>
          <a:p>
            <a:pPr marL="45720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Digital capabilities </a:t>
            </a:r>
            <a:r>
              <a:rPr lang="en-GB" dirty="0" smtClean="0"/>
              <a:t>work with staff</a:t>
            </a:r>
            <a:endParaRPr lang="en-GB" dirty="0"/>
          </a:p>
          <a:p>
            <a:pPr marL="45720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Student engagement – BL co-production via ASPEN</a:t>
            </a:r>
          </a:p>
          <a:p>
            <a:pPr marL="45720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Case studies of good practice</a:t>
            </a:r>
          </a:p>
          <a:p>
            <a:pPr marL="45720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Promoting organisational learning </a:t>
            </a:r>
            <a:r>
              <a:rPr lang="en-GB" dirty="0" smtClean="0"/>
              <a:t>– showcase event</a:t>
            </a:r>
            <a:endParaRPr lang="en-GB" dirty="0"/>
          </a:p>
          <a:p>
            <a:pPr marL="45720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Continuing to research the learner experience </a:t>
            </a:r>
            <a:r>
              <a:rPr lang="en-GB" dirty="0" smtClean="0"/>
              <a:t>(incl</a:t>
            </a:r>
            <a:r>
              <a:rPr lang="en-GB" dirty="0"/>
              <a:t>. </a:t>
            </a:r>
            <a:r>
              <a:rPr lang="en-GB" dirty="0" smtClean="0"/>
              <a:t>MOOCs)</a:t>
            </a:r>
            <a:endParaRPr lang="en-GB" dirty="0"/>
          </a:p>
          <a:p>
            <a:pPr>
              <a:spcAft>
                <a:spcPts val="600"/>
              </a:spcAf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004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References and further reading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GB" sz="1150" dirty="0"/>
              <a:t>Adekola, J., Dale, V. H. M. &amp; Gardiner, K. (in review) Development of an institutional framework to guide transitions into enhanced blended learning in higher education. </a:t>
            </a:r>
            <a:r>
              <a:rPr lang="en-GB" sz="1150" i="1" dirty="0"/>
              <a:t>Research in Learning Technology</a:t>
            </a:r>
            <a:r>
              <a:rPr lang="en-GB" sz="1150" dirty="0"/>
              <a:t>.</a:t>
            </a:r>
          </a:p>
          <a:p>
            <a:pPr>
              <a:spcAft>
                <a:spcPts val="300"/>
              </a:spcAft>
            </a:pPr>
            <a:r>
              <a:rPr lang="en-GB" sz="1150" dirty="0"/>
              <a:t>Adekola, J., Dale, V. H. M., Gardiner, K. &amp; Fischbacher-Smith, M. (in review) Student transitions to blended learning; an institutional case study. </a:t>
            </a:r>
            <a:r>
              <a:rPr lang="en-GB" sz="1150" i="1" dirty="0"/>
              <a:t>Journal of Perspectives in Applied Academic Practice.</a:t>
            </a:r>
          </a:p>
          <a:p>
            <a:pPr>
              <a:spcAft>
                <a:spcPts val="300"/>
              </a:spcAft>
            </a:pPr>
            <a:r>
              <a:rPr lang="en-GB" sz="1150" dirty="0" smtClean="0"/>
              <a:t>Beetham</a:t>
            </a:r>
            <a:r>
              <a:rPr lang="en-GB" sz="1150" dirty="0"/>
              <a:t>, H., White, D., &amp; Wild, J. (2013). </a:t>
            </a:r>
            <a:r>
              <a:rPr lang="en-GB" sz="1150" i="1" dirty="0"/>
              <a:t>Students' Expectations and Experiences of the Digital Environment Literature Review</a:t>
            </a:r>
            <a:r>
              <a:rPr lang="en-GB" sz="1150" dirty="0"/>
              <a:t>.   Retrieved from </a:t>
            </a:r>
            <a:r>
              <a:rPr lang="en-GB" sz="1150" dirty="0">
                <a:hlinkClick r:id="rId2"/>
              </a:rPr>
              <a:t>http://</a:t>
            </a:r>
            <a:r>
              <a:rPr lang="en-GB" sz="1150" dirty="0" smtClean="0">
                <a:hlinkClick r:id="rId2"/>
              </a:rPr>
              <a:t>repository.jisc.ac.uk/5573/1/JR0005_STUDENTS_EXPECTATIONS_LITERATURE_REVIEW_2.0.pdf</a:t>
            </a:r>
            <a:endParaRPr lang="en-GB" sz="1150" dirty="0" smtClean="0"/>
          </a:p>
          <a:p>
            <a:pPr>
              <a:spcAft>
                <a:spcPts val="300"/>
              </a:spcAft>
            </a:pPr>
            <a:r>
              <a:rPr lang="en-GB" sz="1150" dirty="0" smtClean="0"/>
              <a:t>Gardiner, K. (2015). Reasons to be open – embracing the digital landscape. Paper presented at the </a:t>
            </a:r>
            <a:r>
              <a:rPr lang="en-GB" sz="1150" i="1" dirty="0" smtClean="0"/>
              <a:t>Association for Learning Technology Conference (ALT-C) 2015</a:t>
            </a:r>
            <a:r>
              <a:rPr lang="en-GB" sz="1150" dirty="0" smtClean="0"/>
              <a:t>, University of Manchester, Manchester</a:t>
            </a:r>
            <a:r>
              <a:rPr lang="en-GB" sz="1150" dirty="0"/>
              <a:t>. </a:t>
            </a:r>
            <a:endParaRPr lang="en-GB" sz="1150" dirty="0" smtClean="0"/>
          </a:p>
          <a:p>
            <a:pPr>
              <a:spcAft>
                <a:spcPts val="300"/>
              </a:spcAft>
            </a:pPr>
            <a:r>
              <a:rPr lang="en-GB" sz="1150" dirty="0" smtClean="0"/>
              <a:t>Garrison</a:t>
            </a:r>
            <a:r>
              <a:rPr lang="en-GB" sz="1150" dirty="0"/>
              <a:t>, D. R., &amp; </a:t>
            </a:r>
            <a:r>
              <a:rPr lang="en-GB" sz="1150" dirty="0" err="1"/>
              <a:t>Kanuka</a:t>
            </a:r>
            <a:r>
              <a:rPr lang="en-GB" sz="1150" dirty="0"/>
              <a:t>, H. (2004). Blended learning: Uncovering its transformative potential in higher education. </a:t>
            </a:r>
            <a:r>
              <a:rPr lang="en-GB" sz="1150" i="1" dirty="0"/>
              <a:t>The Internet and Higher Education</a:t>
            </a:r>
            <a:r>
              <a:rPr lang="en-GB" sz="1150" dirty="0"/>
              <a:t>, 7(2), 95-105. </a:t>
            </a:r>
            <a:r>
              <a:rPr lang="en-GB" sz="1150" dirty="0" err="1" smtClean="0"/>
              <a:t>doi:</a:t>
            </a:r>
            <a:r>
              <a:rPr lang="en-GB" sz="1150" dirty="0" err="1" smtClean="0">
                <a:hlinkClick r:id="rId3"/>
              </a:rPr>
              <a:t>http</a:t>
            </a:r>
            <a:r>
              <a:rPr lang="en-GB" sz="1150" dirty="0">
                <a:hlinkClick r:id="rId3"/>
              </a:rPr>
              <a:t>://</a:t>
            </a:r>
            <a:r>
              <a:rPr lang="en-GB" sz="1150" dirty="0" smtClean="0">
                <a:hlinkClick r:id="rId3"/>
              </a:rPr>
              <a:t>dx.doi.org/10.1016/j.iheduc.2004.02.001</a:t>
            </a:r>
            <a:r>
              <a:rPr lang="en-GB" sz="1150" dirty="0" smtClean="0"/>
              <a:t>   </a:t>
            </a:r>
          </a:p>
          <a:p>
            <a:pPr>
              <a:spcAft>
                <a:spcPts val="300"/>
              </a:spcAft>
            </a:pPr>
            <a:r>
              <a:rPr lang="en-GB" sz="1150" dirty="0"/>
              <a:t>Graham, C. R., Woodfield, W., &amp; Harrison, J. B. (2013). A framework for institutional adoption and implementation of blended learning in higher education. </a:t>
            </a:r>
            <a:r>
              <a:rPr lang="en-GB" sz="1150" i="1" dirty="0"/>
              <a:t>The Internet and Higher Education</a:t>
            </a:r>
            <a:r>
              <a:rPr lang="en-GB" sz="1150" dirty="0"/>
              <a:t>, 18, 4-14. </a:t>
            </a:r>
            <a:r>
              <a:rPr lang="en-GB" sz="1150" dirty="0" err="1" smtClean="0"/>
              <a:t>doi:</a:t>
            </a:r>
            <a:r>
              <a:rPr lang="en-GB" sz="1150" dirty="0" err="1" smtClean="0">
                <a:hlinkClick r:id="rId4"/>
              </a:rPr>
              <a:t>http</a:t>
            </a:r>
            <a:r>
              <a:rPr lang="en-GB" sz="1150" dirty="0">
                <a:hlinkClick r:id="rId4"/>
              </a:rPr>
              <a:t>://</a:t>
            </a:r>
            <a:r>
              <a:rPr lang="en-GB" sz="1150" dirty="0" smtClean="0">
                <a:hlinkClick r:id="rId4"/>
              </a:rPr>
              <a:t>dx.doi.org/10.1016/j.iheduc.2012.09.003</a:t>
            </a:r>
            <a:r>
              <a:rPr lang="en-GB" sz="1150" dirty="0" smtClean="0"/>
              <a:t>   </a:t>
            </a:r>
            <a:endParaRPr lang="en-GB" sz="1150" dirty="0"/>
          </a:p>
        </p:txBody>
      </p:sp>
    </p:spTree>
    <p:extLst>
      <p:ext uri="{BB962C8B-B14F-4D97-AF65-F5344CB8AC3E}">
        <p14:creationId xmlns:p14="http://schemas.microsoft.com/office/powerpoint/2010/main" val="24180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QAA Scotland for project funding</a:t>
            </a:r>
          </a:p>
          <a:p>
            <a:r>
              <a:rPr lang="en-GB" dirty="0"/>
              <a:t>Study participants from the University of Glasgow</a:t>
            </a:r>
          </a:p>
          <a:p>
            <a:r>
              <a:rPr lang="en-GB" dirty="0"/>
              <a:t>The Enhancement Themes institutional team</a:t>
            </a:r>
          </a:p>
          <a:p>
            <a:r>
              <a:rPr lang="en-GB" dirty="0"/>
              <a:t>Students reps on TLG: Caelum Davies (year 1),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Gemma </a:t>
            </a:r>
            <a:r>
              <a:rPr lang="en-GB" dirty="0"/>
              <a:t>Gratton (year 2), Kate Powell (year 3)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8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josephine.adekola@glasgow.ac.uk</a:t>
            </a:r>
          </a:p>
          <a:p>
            <a:pPr marL="0" indent="0">
              <a:buNone/>
            </a:pPr>
            <a:r>
              <a:rPr lang="en-GB" dirty="0"/>
              <a:t>vicki.dale@glasgow.ac.uk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jo-anne.murray@glasgow.ac.uk</a:t>
            </a:r>
          </a:p>
          <a:p>
            <a:pPr marL="0" indent="0">
              <a:buNone/>
            </a:pPr>
            <a:r>
              <a:rPr lang="en-GB" dirty="0" smtClean="0"/>
              <a:t>moira.fischbacher-smith@glasgow.ac.uk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1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Why we focused on transitions </a:t>
            </a:r>
            <a:r>
              <a:rPr lang="en-GB" dirty="0" smtClean="0"/>
              <a:t>into </a:t>
            </a:r>
            <a:r>
              <a:rPr lang="en-GB" dirty="0"/>
              <a:t>blended </a:t>
            </a:r>
            <a:r>
              <a:rPr lang="en-GB" dirty="0" smtClean="0"/>
              <a:t>learning (BL)</a:t>
            </a:r>
            <a:endParaRPr lang="en-GB" dirty="0"/>
          </a:p>
          <a:p>
            <a:r>
              <a:rPr lang="en-GB" dirty="0" smtClean="0"/>
              <a:t>Framework for institutional transitions to enhanced BL</a:t>
            </a:r>
          </a:p>
          <a:p>
            <a:r>
              <a:rPr lang="en-GB" dirty="0" smtClean="0"/>
              <a:t>Student transitions: Learner </a:t>
            </a:r>
            <a:r>
              <a:rPr lang="en-GB" dirty="0"/>
              <a:t>experience research</a:t>
            </a:r>
          </a:p>
          <a:p>
            <a:r>
              <a:rPr lang="en-GB" dirty="0"/>
              <a:t>Anchor point interventions to facilitate long-lasting </a:t>
            </a:r>
            <a:r>
              <a:rPr lang="en-GB" dirty="0" smtClean="0"/>
              <a:t>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5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5128" y="779934"/>
            <a:ext cx="7746471" cy="628650"/>
          </a:xfrm>
        </p:spPr>
        <p:txBody>
          <a:bodyPr/>
          <a:lstStyle/>
          <a:p>
            <a:r>
              <a:rPr lang="en-US" dirty="0" smtClean="0"/>
              <a:t>Why transitions into blended learning?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Changing digital landscape </a:t>
            </a:r>
            <a:r>
              <a:rPr lang="en-GB" sz="1400" dirty="0"/>
              <a:t>(Gardiner, 2015)</a:t>
            </a:r>
          </a:p>
          <a:p>
            <a:r>
              <a:rPr lang="en-GB" dirty="0"/>
              <a:t>Student expectations of digital learning experience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400" dirty="0" smtClean="0"/>
              <a:t>(</a:t>
            </a:r>
            <a:r>
              <a:rPr lang="en-GB" sz="1400" dirty="0"/>
              <a:t>Beetham, White &amp; Wild, 2013</a:t>
            </a:r>
            <a:r>
              <a:rPr lang="en-GB" sz="1400" dirty="0" smtClean="0"/>
              <a:t>)</a:t>
            </a:r>
            <a:endParaRPr lang="en-GB" sz="1400" dirty="0"/>
          </a:p>
          <a:p>
            <a:r>
              <a:rPr lang="en-GB" dirty="0"/>
              <a:t>Definition: </a:t>
            </a:r>
          </a:p>
          <a:p>
            <a:pPr lvl="1"/>
            <a:r>
              <a:rPr lang="en-GB" dirty="0"/>
              <a:t>“At its simplest, blended learning is the thoughtful integration of classroom face-to-face learning experiences with online learning experiences …” </a:t>
            </a:r>
            <a:r>
              <a:rPr lang="en-GB" sz="1200" dirty="0"/>
              <a:t>(Garrison &amp; </a:t>
            </a:r>
            <a:r>
              <a:rPr lang="en-GB" sz="1200" dirty="0" err="1"/>
              <a:t>Kanuka</a:t>
            </a:r>
            <a:r>
              <a:rPr lang="en-GB" sz="1200" dirty="0"/>
              <a:t>, 2004, p96-7)</a:t>
            </a:r>
          </a:p>
          <a:p>
            <a:pPr lvl="1"/>
            <a:r>
              <a:rPr lang="en-GB" dirty="0" smtClean="0"/>
              <a:t>Reduction </a:t>
            </a:r>
            <a:r>
              <a:rPr lang="en-GB" dirty="0"/>
              <a:t>in face-to-face contact hours </a:t>
            </a:r>
            <a:r>
              <a:rPr lang="en-GB" sz="1200" dirty="0"/>
              <a:t>(Graham, Woodfield &amp; Harrison, 2013)</a:t>
            </a:r>
          </a:p>
        </p:txBody>
      </p:sp>
    </p:spTree>
    <p:extLst>
      <p:ext uri="{BB962C8B-B14F-4D97-AF65-F5344CB8AC3E}">
        <p14:creationId xmlns:p14="http://schemas.microsoft.com/office/powerpoint/2010/main" val="416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Institutional transitions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Interviews with 20 key informants (mostly staff</a:t>
            </a:r>
            <a:r>
              <a:rPr lang="en-GB" dirty="0" smtClean="0"/>
              <a:t>)</a:t>
            </a:r>
          </a:p>
          <a:p>
            <a:pPr lvl="1"/>
            <a:r>
              <a:rPr lang="en-GB" sz="1400" dirty="0" smtClean="0"/>
              <a:t>Senior management</a:t>
            </a:r>
          </a:p>
          <a:p>
            <a:pPr lvl="1"/>
            <a:r>
              <a:rPr lang="en-GB" sz="1400" dirty="0" smtClean="0"/>
              <a:t>Deans for Learning &amp; Teaching in Colleges</a:t>
            </a:r>
          </a:p>
          <a:p>
            <a:pPr lvl="1"/>
            <a:r>
              <a:rPr lang="en-GB" sz="1400" dirty="0" smtClean="0"/>
              <a:t>Heads of services</a:t>
            </a:r>
          </a:p>
          <a:p>
            <a:pPr lvl="1"/>
            <a:r>
              <a:rPr lang="en-GB" sz="1400" dirty="0" smtClean="0"/>
              <a:t>Teachers</a:t>
            </a:r>
          </a:p>
          <a:p>
            <a:pPr lvl="1"/>
            <a:r>
              <a:rPr lang="en-GB" sz="1400" dirty="0" smtClean="0"/>
              <a:t>Learning technology specialists</a:t>
            </a:r>
          </a:p>
          <a:p>
            <a:pPr lvl="1"/>
            <a:r>
              <a:rPr lang="en-GB" sz="1400" dirty="0" smtClean="0"/>
              <a:t>Student VP for L&amp;T across the institution</a:t>
            </a:r>
            <a:endParaRPr lang="en-GB" sz="1400" dirty="0"/>
          </a:p>
          <a:p>
            <a:r>
              <a:rPr lang="en-GB" dirty="0" smtClean="0"/>
              <a:t>Consultations </a:t>
            </a:r>
            <a:r>
              <a:rPr lang="en-GB" dirty="0"/>
              <a:t>with </a:t>
            </a:r>
            <a:r>
              <a:rPr lang="en-GB" dirty="0" smtClean="0"/>
              <a:t>20 members of institutional </a:t>
            </a:r>
            <a:r>
              <a:rPr lang="en-GB" dirty="0"/>
              <a:t>team </a:t>
            </a:r>
            <a:r>
              <a:rPr lang="en-GB" dirty="0" smtClean="0"/>
              <a:t>(some overlap) incl</a:t>
            </a:r>
            <a:r>
              <a:rPr lang="en-GB" dirty="0"/>
              <a:t>. world café </a:t>
            </a:r>
            <a:r>
              <a:rPr lang="en-GB" dirty="0" smtClean="0"/>
              <a:t>event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4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17832" y="287066"/>
            <a:ext cx="7560840" cy="540060"/>
          </a:xfrm>
        </p:spPr>
        <p:txBody>
          <a:bodyPr/>
          <a:lstStyle/>
          <a:p>
            <a:r>
              <a:rPr lang="en-US" sz="2400" dirty="0" smtClean="0"/>
              <a:t>Institutional framework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109" y="827126"/>
            <a:ext cx="5006202" cy="356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17832" y="287066"/>
            <a:ext cx="7560840" cy="540060"/>
          </a:xfrm>
        </p:spPr>
        <p:txBody>
          <a:bodyPr/>
          <a:lstStyle/>
          <a:p>
            <a:r>
              <a:rPr lang="en-US" sz="2400" dirty="0" smtClean="0"/>
              <a:t>Institutional considerations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327" y="776276"/>
            <a:ext cx="6196487" cy="3670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89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281412"/>
              </p:ext>
            </p:extLst>
          </p:nvPr>
        </p:nvGraphicFramePr>
        <p:xfrm>
          <a:off x="576871" y="1239202"/>
          <a:ext cx="8048624" cy="283105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47638">
                  <a:extLst>
                    <a:ext uri="{9D8B030D-6E8A-4147-A177-3AD203B41FA5}">
                      <a16:colId xmlns:a16="http://schemas.microsoft.com/office/drawing/2014/main" val="2479365039"/>
                    </a:ext>
                  </a:extLst>
                </a:gridCol>
                <a:gridCol w="1846705">
                  <a:extLst>
                    <a:ext uri="{9D8B030D-6E8A-4147-A177-3AD203B41FA5}">
                      <a16:colId xmlns:a16="http://schemas.microsoft.com/office/drawing/2014/main" val="3749825019"/>
                    </a:ext>
                  </a:extLst>
                </a:gridCol>
                <a:gridCol w="1847638">
                  <a:extLst>
                    <a:ext uri="{9D8B030D-6E8A-4147-A177-3AD203B41FA5}">
                      <a16:colId xmlns:a16="http://schemas.microsoft.com/office/drawing/2014/main" val="1898668909"/>
                    </a:ext>
                  </a:extLst>
                </a:gridCol>
                <a:gridCol w="1714533">
                  <a:extLst>
                    <a:ext uri="{9D8B030D-6E8A-4147-A177-3AD203B41FA5}">
                      <a16:colId xmlns:a16="http://schemas.microsoft.com/office/drawing/2014/main" val="4242213352"/>
                    </a:ext>
                  </a:extLst>
                </a:gridCol>
                <a:gridCol w="792110">
                  <a:extLst>
                    <a:ext uri="{9D8B030D-6E8A-4147-A177-3AD203B41FA5}">
                      <a16:colId xmlns:a16="http://schemas.microsoft.com/office/drawing/2014/main" val="1835627417"/>
                    </a:ext>
                  </a:extLst>
                </a:gridCol>
              </a:tblGrid>
              <a:tr h="875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Student Cohort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School A: (international postgraduates)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School B: (home undergraduate)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School C: (home/ international postgraduates)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094699"/>
                  </a:ext>
                </a:extLst>
              </a:tr>
              <a:tr h="6901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Method of data collection used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Focus group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End-of-course quality assurance survey*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Individual interview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142921"/>
                  </a:ext>
                </a:extLst>
              </a:tr>
              <a:tr h="366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No. of participants (2014/15)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656776"/>
                  </a:ext>
                </a:extLst>
              </a:tr>
              <a:tr h="5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No. of participants</a:t>
                      </a:r>
                      <a:endParaRPr lang="en-GB" sz="14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(2015/16)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6D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12</a:t>
                      </a: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8065393"/>
                  </a:ext>
                </a:extLst>
              </a:tr>
              <a:tr h="272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24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95385"/>
                  </a:ext>
                </a:extLst>
              </a:tr>
            </a:tbl>
          </a:graphicData>
        </a:graphic>
      </p:graphicFrame>
      <p:sp>
        <p:nvSpPr>
          <p:cNvPr id="7" name="Text Placeholder 1"/>
          <p:cNvSpPr txBox="1">
            <a:spLocks/>
          </p:cNvSpPr>
          <p:nvPr/>
        </p:nvSpPr>
        <p:spPr>
          <a:xfrm>
            <a:off x="317832" y="287066"/>
            <a:ext cx="7560840" cy="54006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Tx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Student transitions – learner experience research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439" y="4104889"/>
            <a:ext cx="83454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accent1">
                    <a:lumMod val="75000"/>
                  </a:schemeClr>
                </a:solidFill>
              </a:rPr>
              <a:t>*Survey modified to include questions pertinent to the study</a:t>
            </a:r>
            <a:endParaRPr lang="en-GB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64701"/>
              </p:ext>
            </p:extLst>
          </p:nvPr>
        </p:nvGraphicFramePr>
        <p:xfrm>
          <a:off x="243192" y="921978"/>
          <a:ext cx="8628434" cy="27914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65535">
                  <a:extLst>
                    <a:ext uri="{9D8B030D-6E8A-4147-A177-3AD203B41FA5}">
                      <a16:colId xmlns:a16="http://schemas.microsoft.com/office/drawing/2014/main" val="3749825019"/>
                    </a:ext>
                  </a:extLst>
                </a:gridCol>
                <a:gridCol w="2234484">
                  <a:extLst>
                    <a:ext uri="{9D8B030D-6E8A-4147-A177-3AD203B41FA5}">
                      <a16:colId xmlns:a16="http://schemas.microsoft.com/office/drawing/2014/main" val="1898668909"/>
                    </a:ext>
                  </a:extLst>
                </a:gridCol>
                <a:gridCol w="2440547">
                  <a:extLst>
                    <a:ext uri="{9D8B030D-6E8A-4147-A177-3AD203B41FA5}">
                      <a16:colId xmlns:a16="http://schemas.microsoft.com/office/drawing/2014/main" val="4242213352"/>
                    </a:ext>
                  </a:extLst>
                </a:gridCol>
                <a:gridCol w="1987868">
                  <a:extLst>
                    <a:ext uri="{9D8B030D-6E8A-4147-A177-3AD203B41FA5}">
                      <a16:colId xmlns:a16="http://schemas.microsoft.com/office/drawing/2014/main" val="1835627417"/>
                    </a:ext>
                  </a:extLst>
                </a:gridCol>
              </a:tblGrid>
              <a:tr h="443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Expectations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Benefits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Challenges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Skills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094699"/>
                  </a:ext>
                </a:extLst>
              </a:tr>
              <a:tr h="690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Ease of contact with teachers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Everything to be online </a:t>
                      </a:r>
                      <a:b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&amp; accessible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GB" sz="1400" b="0" i="1" dirty="0" smtClean="0">
                          <a:solidFill>
                            <a:srgbClr val="E88A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International: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ICT part of the learning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experience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Culturally different pedagogy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6D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Flexibility</a:t>
                      </a:r>
                      <a:r>
                        <a:rPr lang="en-US" sz="1400" baseline="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convenience,</a:t>
                      </a:r>
                      <a:r>
                        <a:rPr lang="en-US" sz="1400" baseline="0" dirty="0" smtClean="0">
                          <a:effectLst/>
                        </a:rPr>
                        <a:t> pace, place)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Easy</a:t>
                      </a:r>
                      <a:r>
                        <a:rPr lang="en-US" sz="1400" baseline="0" dirty="0" smtClean="0">
                          <a:effectLst/>
                        </a:rPr>
                        <a:t> to use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i="1" baseline="0" dirty="0" smtClean="0">
                          <a:solidFill>
                            <a:srgbClr val="E88A00"/>
                          </a:solidFill>
                          <a:effectLst/>
                        </a:rPr>
                        <a:t>International: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Easier to ask questions online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Peer &amp; active learning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Independent learning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Saves teachers money!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Time management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Lack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of F2F contact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Variable access to material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Technical issues e.g. video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i="1" baseline="0" dirty="0" smtClean="0">
                          <a:solidFill>
                            <a:srgbClr val="E88A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International: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One semester too short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acclimatise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Didn’t come to UK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 study online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Time management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Digital literacies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Communication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Readiness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for online learning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i="1" baseline="0" dirty="0" smtClean="0">
                          <a:solidFill>
                            <a:srgbClr val="E88A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International: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Social literacies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Critical thinking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142921"/>
                  </a:ext>
                </a:extLst>
              </a:tr>
            </a:tbl>
          </a:graphicData>
        </a:graphic>
      </p:graphicFrame>
      <p:sp>
        <p:nvSpPr>
          <p:cNvPr id="7" name="Text Placeholder 1"/>
          <p:cNvSpPr txBox="1">
            <a:spLocks/>
          </p:cNvSpPr>
          <p:nvPr/>
        </p:nvSpPr>
        <p:spPr>
          <a:xfrm>
            <a:off x="317832" y="287066"/>
            <a:ext cx="7560840" cy="54006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spcBef>
                <a:spcPct val="20000"/>
              </a:spcBef>
              <a:buFontTx/>
              <a:buNone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Tx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Student transitions – learner experience research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-153039" y="3926943"/>
            <a:ext cx="7344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u="sng" dirty="0" smtClean="0"/>
              <a:t>Student transitions to BL compounded for international students</a:t>
            </a:r>
            <a:endParaRPr lang="en-GB" sz="1400" u="sng" dirty="0"/>
          </a:p>
        </p:txBody>
      </p:sp>
    </p:spTree>
    <p:extLst>
      <p:ext uri="{BB962C8B-B14F-4D97-AF65-F5344CB8AC3E}">
        <p14:creationId xmlns:p14="http://schemas.microsoft.com/office/powerpoint/2010/main" val="32303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17832" y="287066"/>
            <a:ext cx="7560840" cy="540060"/>
          </a:xfrm>
        </p:spPr>
        <p:txBody>
          <a:bodyPr/>
          <a:lstStyle/>
          <a:p>
            <a:r>
              <a:rPr lang="en-US" sz="2400" dirty="0" smtClean="0"/>
              <a:t>Student transitions model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25" y="738249"/>
            <a:ext cx="6418951" cy="3715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79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T Conference">
      <a:dk1>
        <a:srgbClr val="53565A"/>
      </a:dk1>
      <a:lt1>
        <a:srgbClr val="FFFFFF"/>
      </a:lt1>
      <a:dk2>
        <a:srgbClr val="53565A"/>
      </a:dk2>
      <a:lt2>
        <a:srgbClr val="FFFFFF"/>
      </a:lt2>
      <a:accent1>
        <a:srgbClr val="004576"/>
      </a:accent1>
      <a:accent2>
        <a:srgbClr val="E88A00"/>
      </a:accent2>
      <a:accent3>
        <a:srgbClr val="4196C9"/>
      </a:accent3>
      <a:accent4>
        <a:srgbClr val="6F30A0"/>
      </a:accent4>
      <a:accent5>
        <a:srgbClr val="3ACFEB"/>
      </a:accent5>
      <a:accent6>
        <a:srgbClr val="12B5A2"/>
      </a:accent6>
      <a:hlink>
        <a:srgbClr val="17365D"/>
      </a:hlink>
      <a:folHlink>
        <a:srgbClr val="8DB3E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T_confernce PowerPoint template" id="{5C4D9A52-4EA0-4EBA-B770-F5BAD7817873}" vid="{D934FB76-C7DA-47DA-A24E-791CA5C5A5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gramme" ma:contentTypeID="0x0101002DC7B254292EFF4194DFE06E1E45E84F00BB9299BE891C194D90FB8B8E9856F774" ma:contentTypeVersion="1" ma:contentTypeDescription="" ma:contentTypeScope="" ma:versionID="50ad73e534871cece37bf049f0f86600">
  <xsd:schema xmlns:xsd="http://www.w3.org/2001/XMLSchema" xmlns:p="http://schemas.microsoft.com/office/2006/metadata/properties" targetNamespace="http://schemas.microsoft.com/office/2006/metadata/properties" ma:root="true" ma:fieldsID="c2493ba543d7ace87a9abf578c916c7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455E0F2-3ACC-4934-B7AE-F88D34B6AA9B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E199F09-0D99-4A83-B655-7BB30C77B4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8E2AB-D146-4ABF-A0B8-995E546DF3E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72AC64E-AD36-4AD0-A216-B327A4EC2E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ET_confernce PowerPoint template</Template>
  <TotalTime>74</TotalTime>
  <Words>753</Words>
  <Application>Microsoft Office PowerPoint</Application>
  <PresentationFormat>On-screen Show (16:9)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Dale</dc:creator>
  <cp:lastModifiedBy>Leigh Bunton</cp:lastModifiedBy>
  <cp:revision>27</cp:revision>
  <dcterms:created xsi:type="dcterms:W3CDTF">2017-05-08T14:34:34Z</dcterms:created>
  <dcterms:modified xsi:type="dcterms:W3CDTF">2018-07-05T15:20:35Z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0x0101002DC7B254292EFF4194DFE06E1E45E84F00BB9299BE891C194D90FB8B8E9856F774</vt:lpwstr>
  </property>
</Properties>
</file>