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customXml/itemProps1.xml" ContentType="application/vnd.openxmlformats-officedocument.customXmlProperties+xml"/>
  <Override PartName="/ppt/slideLayouts/slideLayout9.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11.xml" ContentType="application/vnd.openxmlformats-officedocument.presentationml.slideLayout+xml"/>
  <Override PartName="/ppt/diagrams/colors1.xml" ContentType="application/vnd.openxmlformats-officedocument.drawingml.diagramColor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notesSlides/notesSlide12.xml" ContentType="application/vnd.openxmlformats-officedocument.presentationml.notesSlide+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rels" ContentType="application/vnd.openxmlformats-package.relationships+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docProps/custom.xml" ContentType="application/vnd.openxmlformats-officedocument.custom-properties+xml"/>
  <Override PartName="/customXml/itemProps2.xml" ContentType="application/vnd.openxmlformats-officedocument.customXmlProperties+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diagrams/quickStyle1.xml" ContentType="application/vnd.openxmlformats-officedocument.drawingml.diagramStyle+xml"/>
  <Override PartName="/ppt/diagrams/layout1.xml" ContentType="application/vnd.openxmlformats-officedocument.drawingml.diagramLayout+xml"/>
  <Override PartName="/ppt/notesSlides/notesSlide6.xml" ContentType="application/vnd.openxmlformats-officedocument.presentationml.notesSlide+xml"/>
  <Override PartName="/customXml/itemProps3.xml" ContentType="application/vnd.openxmlformats-officedocument.customXmlProperties+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commentAuthors.xml" ContentType="application/vnd.openxmlformats-officedocument.presentationml.commentAuthors+xml"/>
  <Override PartName="/ppt/slideLayouts/slideLayout3.xml" ContentType="application/vnd.openxmlformats-officedocument.presentationml.slideLayout+xml"/>
  <Override PartName="/ppt/revisionInfo.xml" ContentType="application/vnd.ms-powerpoint.revisioninfo+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diagrams/drawing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presProps.xml" ContentType="application/vnd.openxmlformats-officedocument.presentationml.presProps+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77" r:id="rId4"/>
  </p:sldMasterIdLst>
  <p:notesMasterIdLst>
    <p:notesMasterId r:id="rId17"/>
  </p:notesMasterIdLst>
  <p:sldIdLst>
    <p:sldId id="256" r:id="rId5"/>
    <p:sldId id="295" r:id="rId6"/>
    <p:sldId id="267" r:id="rId7"/>
    <p:sldId id="280" r:id="rId8"/>
    <p:sldId id="297" r:id="rId9"/>
    <p:sldId id="281" r:id="rId10"/>
    <p:sldId id="302" r:id="rId11"/>
    <p:sldId id="303" r:id="rId12"/>
    <p:sldId id="279" r:id="rId13"/>
    <p:sldId id="306" r:id="rId14"/>
    <p:sldId id="294" r:id="rId15"/>
    <p:sldId id="30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1" name="Maureen Mcbride" initials="MM" lastIdx="6" clrIdx="0"/>
  <p:cmAuthor id="2" name="Sarah Ward" initials="SW" lastIdx="4" clrIdx="1">
    <p:extLst>
      <p:ext uri="{19B8F6BF-5375-455C-9EA6-DF929625EA0E}">
        <p15:presenceInfo xmlns:p15="http://schemas.microsoft.com/office/powerpoint/2012/main" xmlns:p="http://schemas.openxmlformats.org/presentationml/2006/main" xmlns:r="http://schemas.openxmlformats.org/officeDocument/2006/relationships" xmlns:a="http://schemas.openxmlformats.org/drawingml/2006/main" xmlns="" userId="S::sarah.ward@glasgow.ac.uk::1f070ed6-5bac-4e07-a778-56dce92156ca" providerId="AD"/>
      </p:ext>
    </p:extLst>
  </p:cmAutho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8D2BD7-CE34-6448-8A61-3815A7A06DC5}" v="1" dt="2021-02-05T16:02:16.9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08"/>
    <p:restoredTop sz="94694"/>
  </p:normalViewPr>
  <p:slideViewPr>
    <p:cSldViewPr snapToGrid="0">
      <p:cViewPr varScale="1">
        <p:scale>
          <a:sx n="154" d="100"/>
          <a:sy n="154" d="100"/>
        </p:scale>
        <p:origin x="-1144" y="-10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24" Type="http://schemas.microsoft.com/office/2015/10/relationships/revisionInfo" Target="revisionInfo.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commentAuthors" Target="commentAuthor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88A6DE-09E4-47CB-AD84-938DC6DFCB38}" type="doc">
      <dgm:prSet loTypeId="urn:microsoft.com/office/officeart/2005/8/layout/default#1" loCatId="list" qsTypeId="urn:microsoft.com/office/officeart/2005/8/quickstyle/simple3" qsCatId="simple" csTypeId="urn:microsoft.com/office/officeart/2005/8/colors/colorful4" csCatId="colorful" phldr="1"/>
      <dgm:spPr/>
      <dgm:t>
        <a:bodyPr/>
        <a:lstStyle/>
        <a:p>
          <a:endParaRPr lang="en-US"/>
        </a:p>
      </dgm:t>
    </dgm:pt>
    <dgm:pt modelId="{F35618CC-1808-4F83-90A7-F8F1EF5D446F}">
      <dgm:prSet/>
      <dgm:spPr/>
      <dgm:t>
        <a:bodyPr/>
        <a:lstStyle/>
        <a:p>
          <a:pPr rtl="0">
            <a:buNone/>
          </a:pPr>
          <a:r>
            <a:rPr lang="en-GB" b="1" dirty="0"/>
            <a:t>1. Critical thinking –</a:t>
          </a:r>
          <a:r>
            <a:rPr lang="en-GB" i="1" dirty="0" err="1">
              <a:latin typeface="Calibri Light" panose="020F0302020204030204"/>
            </a:rPr>
            <a:t>Consciencisation</a:t>
          </a:r>
          <a:endParaRPr lang="en-GB" dirty="0">
            <a:latin typeface="Calibri Light" panose="020F0302020204030204"/>
          </a:endParaRPr>
        </a:p>
        <a:p>
          <a:pPr rtl="0">
            <a:buNone/>
          </a:pPr>
          <a:r>
            <a:rPr lang="en-GB" dirty="0">
              <a:latin typeface="Calibri Light" panose="020F0302020204030204"/>
            </a:rPr>
            <a:t>Choose</a:t>
          </a:r>
          <a:r>
            <a:rPr lang="en-GB" dirty="0"/>
            <a:t> an issue-based piece of youth work which you’ve initiated or been involved in</a:t>
          </a:r>
          <a:endParaRPr lang="en-US" dirty="0">
            <a:latin typeface="Calibri Light" panose="020F0302020204030204"/>
          </a:endParaRPr>
        </a:p>
      </dgm:t>
    </dgm:pt>
    <dgm:pt modelId="{9837A5CF-83D4-44E5-B735-DDA0EF3CFAE7}" type="parTrans" cxnId="{A5B30A25-46A8-4E89-8F54-EDB2D1D1893B}">
      <dgm:prSet/>
      <dgm:spPr/>
      <dgm:t>
        <a:bodyPr/>
        <a:lstStyle/>
        <a:p>
          <a:endParaRPr lang="en-US"/>
        </a:p>
      </dgm:t>
    </dgm:pt>
    <dgm:pt modelId="{8787C241-9847-4DAF-9F57-AE7C55B83C2A}" type="sibTrans" cxnId="{A5B30A25-46A8-4E89-8F54-EDB2D1D1893B}">
      <dgm:prSet/>
      <dgm:spPr/>
      <dgm:t>
        <a:bodyPr/>
        <a:lstStyle/>
        <a:p>
          <a:endParaRPr lang="en-US"/>
        </a:p>
      </dgm:t>
    </dgm:pt>
    <dgm:pt modelId="{BEF0EF15-D612-44CB-AC48-7ED3DD821C93}">
      <dgm:prSet/>
      <dgm:spPr/>
      <dgm:t>
        <a:bodyPr/>
        <a:lstStyle/>
        <a:p>
          <a:r>
            <a:rPr lang="en-GB" dirty="0"/>
            <a:t>What was the issue?</a:t>
          </a:r>
          <a:endParaRPr lang="en-US" dirty="0"/>
        </a:p>
      </dgm:t>
    </dgm:pt>
    <dgm:pt modelId="{71D04630-5351-4305-879D-A98B310A283E}" type="parTrans" cxnId="{67024DE0-78FC-491C-820B-22F8F7F0D6D7}">
      <dgm:prSet/>
      <dgm:spPr/>
      <dgm:t>
        <a:bodyPr/>
        <a:lstStyle/>
        <a:p>
          <a:endParaRPr lang="en-US"/>
        </a:p>
      </dgm:t>
    </dgm:pt>
    <dgm:pt modelId="{2ECC33EB-FA7D-4DE3-96D0-0EF3C0712F03}" type="sibTrans" cxnId="{67024DE0-78FC-491C-820B-22F8F7F0D6D7}">
      <dgm:prSet/>
      <dgm:spPr/>
      <dgm:t>
        <a:bodyPr/>
        <a:lstStyle/>
        <a:p>
          <a:endParaRPr lang="en-US"/>
        </a:p>
      </dgm:t>
    </dgm:pt>
    <dgm:pt modelId="{677AC300-8101-4B06-9509-60A4493F3AC4}">
      <dgm:prSet/>
      <dgm:spPr/>
      <dgm:t>
        <a:bodyPr/>
        <a:lstStyle/>
        <a:p>
          <a:r>
            <a:rPr lang="en-GB" dirty="0"/>
            <a:t>How did young people critically engage?</a:t>
          </a:r>
          <a:endParaRPr lang="en-US" dirty="0"/>
        </a:p>
      </dgm:t>
    </dgm:pt>
    <dgm:pt modelId="{4E2CD37F-F146-4489-9FAE-4C1383A78664}" type="parTrans" cxnId="{8DF15CA8-B8D1-4E28-9391-96CE9E1E7868}">
      <dgm:prSet/>
      <dgm:spPr/>
      <dgm:t>
        <a:bodyPr/>
        <a:lstStyle/>
        <a:p>
          <a:endParaRPr lang="en-US"/>
        </a:p>
      </dgm:t>
    </dgm:pt>
    <dgm:pt modelId="{61489631-14C6-4533-8377-2631B3D6ECDB}" type="sibTrans" cxnId="{8DF15CA8-B8D1-4E28-9391-96CE9E1E7868}">
      <dgm:prSet/>
      <dgm:spPr/>
      <dgm:t>
        <a:bodyPr/>
        <a:lstStyle/>
        <a:p>
          <a:endParaRPr lang="en-US"/>
        </a:p>
      </dgm:t>
    </dgm:pt>
    <dgm:pt modelId="{DE749322-0096-4DA8-91F3-291E516785D0}">
      <dgm:prSet/>
      <dgm:spPr/>
      <dgm:t>
        <a:bodyPr/>
        <a:lstStyle/>
        <a:p>
          <a:r>
            <a:rPr lang="en-GB" b="1" dirty="0"/>
            <a:t>3. Challenging institutional power -</a:t>
          </a:r>
          <a:r>
            <a:rPr lang="en-GB" b="0" i="1" dirty="0"/>
            <a:t>Collaboration</a:t>
          </a:r>
          <a:endParaRPr lang="en-US" b="0" i="1" dirty="0"/>
        </a:p>
      </dgm:t>
    </dgm:pt>
    <dgm:pt modelId="{A90828E7-BF17-495A-BFFC-DAF4C6E0BF95}" type="parTrans" cxnId="{B754C4A2-D3D9-481B-8698-E8126B6427CD}">
      <dgm:prSet/>
      <dgm:spPr/>
      <dgm:t>
        <a:bodyPr/>
        <a:lstStyle/>
        <a:p>
          <a:endParaRPr lang="en-US"/>
        </a:p>
      </dgm:t>
    </dgm:pt>
    <dgm:pt modelId="{EBA3CADC-DA99-48CE-8A54-851A0BCAABCD}" type="sibTrans" cxnId="{B754C4A2-D3D9-481B-8698-E8126B6427CD}">
      <dgm:prSet/>
      <dgm:spPr/>
      <dgm:t>
        <a:bodyPr/>
        <a:lstStyle/>
        <a:p>
          <a:endParaRPr lang="en-US"/>
        </a:p>
      </dgm:t>
    </dgm:pt>
    <dgm:pt modelId="{93EB4B9F-5EC3-4373-B9C8-18B1F673AEF1}">
      <dgm:prSet/>
      <dgm:spPr/>
      <dgm:t>
        <a:bodyPr/>
        <a:lstStyle/>
        <a:p>
          <a:r>
            <a:rPr lang="en-GB" dirty="0"/>
            <a:t>What action came out of the issue?</a:t>
          </a:r>
          <a:endParaRPr lang="en-US" dirty="0"/>
        </a:p>
      </dgm:t>
    </dgm:pt>
    <dgm:pt modelId="{C6E1AD5A-95C9-491C-92D3-110110016EC4}" type="parTrans" cxnId="{1A19F9DA-63AC-4FE4-95DF-4576F6637E6E}">
      <dgm:prSet/>
      <dgm:spPr/>
      <dgm:t>
        <a:bodyPr/>
        <a:lstStyle/>
        <a:p>
          <a:endParaRPr lang="en-US"/>
        </a:p>
      </dgm:t>
    </dgm:pt>
    <dgm:pt modelId="{C487CD5A-5500-4E41-A3AE-6CEA521546BF}" type="sibTrans" cxnId="{1A19F9DA-63AC-4FE4-95DF-4576F6637E6E}">
      <dgm:prSet/>
      <dgm:spPr/>
      <dgm:t>
        <a:bodyPr/>
        <a:lstStyle/>
        <a:p>
          <a:endParaRPr lang="en-US"/>
        </a:p>
      </dgm:t>
    </dgm:pt>
    <dgm:pt modelId="{1EDB371A-9F15-4165-8D95-0AF1C93A76D9}">
      <dgm:prSet/>
      <dgm:spPr/>
      <dgm:t>
        <a:bodyPr/>
        <a:lstStyle/>
        <a:p>
          <a:r>
            <a:rPr lang="en-GB" dirty="0"/>
            <a:t>How did the group take action? How did others take action?</a:t>
          </a:r>
          <a:endParaRPr lang="en-US" dirty="0"/>
        </a:p>
      </dgm:t>
    </dgm:pt>
    <dgm:pt modelId="{7F3001AC-9DED-4056-8385-52BF703AA5C6}" type="parTrans" cxnId="{2E70818E-A291-4F9E-9C67-2847A8E13D0F}">
      <dgm:prSet/>
      <dgm:spPr/>
      <dgm:t>
        <a:bodyPr/>
        <a:lstStyle/>
        <a:p>
          <a:endParaRPr lang="en-US"/>
        </a:p>
      </dgm:t>
    </dgm:pt>
    <dgm:pt modelId="{C1494A40-7DC7-43A5-A849-D9B19D27E7A5}" type="sibTrans" cxnId="{2E70818E-A291-4F9E-9C67-2847A8E13D0F}">
      <dgm:prSet/>
      <dgm:spPr/>
      <dgm:t>
        <a:bodyPr/>
        <a:lstStyle/>
        <a:p>
          <a:endParaRPr lang="en-US"/>
        </a:p>
      </dgm:t>
    </dgm:pt>
    <dgm:pt modelId="{D4BD4238-65CB-455F-97D5-0077672C6709}">
      <dgm:prSet/>
      <dgm:spPr/>
      <dgm:t>
        <a:bodyPr/>
        <a:lstStyle/>
        <a:p>
          <a:r>
            <a:rPr lang="en-GB" dirty="0"/>
            <a:t>What were the power issues they came up against? (</a:t>
          </a:r>
          <a:r>
            <a:rPr lang="en-GB" dirty="0" err="1"/>
            <a:t>Eg</a:t>
          </a:r>
          <a:r>
            <a:rPr lang="en-GB" dirty="0"/>
            <a:t> Who held the power and in what ways? Challenges, barriers, issues of access)</a:t>
          </a:r>
          <a:endParaRPr lang="en-US" dirty="0"/>
        </a:p>
      </dgm:t>
    </dgm:pt>
    <dgm:pt modelId="{AB9885DF-6758-45E4-B9A7-E87CE6EB063B}" type="parTrans" cxnId="{088E4558-09B2-4126-AB77-6E8AFEDC1CB6}">
      <dgm:prSet/>
      <dgm:spPr/>
      <dgm:t>
        <a:bodyPr/>
        <a:lstStyle/>
        <a:p>
          <a:endParaRPr lang="en-US"/>
        </a:p>
      </dgm:t>
    </dgm:pt>
    <dgm:pt modelId="{8B2E95B3-DDD2-4326-A941-F4FBBFF02866}" type="sibTrans" cxnId="{088E4558-09B2-4126-AB77-6E8AFEDC1CB6}">
      <dgm:prSet/>
      <dgm:spPr/>
      <dgm:t>
        <a:bodyPr/>
        <a:lstStyle/>
        <a:p>
          <a:endParaRPr lang="en-US"/>
        </a:p>
      </dgm:t>
    </dgm:pt>
    <dgm:pt modelId="{E45CF39F-413A-4B0B-8E3A-A1A851D9D709}">
      <dgm:prSet/>
      <dgm:spPr/>
      <dgm:t>
        <a:bodyPr/>
        <a:lstStyle/>
        <a:p>
          <a:r>
            <a:rPr lang="en-GB" dirty="0"/>
            <a:t>What more could have been achieved? What next steps are possible for this piece of work to have more impact?</a:t>
          </a:r>
          <a:endParaRPr lang="en-US" dirty="0"/>
        </a:p>
      </dgm:t>
    </dgm:pt>
    <dgm:pt modelId="{B92B86B8-2F94-4FB6-9DA8-B0089AD17834}" type="parTrans" cxnId="{6086B43B-E684-48E3-93B8-BF007262154D}">
      <dgm:prSet/>
      <dgm:spPr/>
      <dgm:t>
        <a:bodyPr/>
        <a:lstStyle/>
        <a:p>
          <a:endParaRPr lang="en-US"/>
        </a:p>
      </dgm:t>
    </dgm:pt>
    <dgm:pt modelId="{5496B88D-1EDE-4699-983A-BD1793D21280}" type="sibTrans" cxnId="{6086B43B-E684-48E3-93B8-BF007262154D}">
      <dgm:prSet/>
      <dgm:spPr/>
      <dgm:t>
        <a:bodyPr/>
        <a:lstStyle/>
        <a:p>
          <a:endParaRPr lang="en-US"/>
        </a:p>
      </dgm:t>
    </dgm:pt>
    <dgm:pt modelId="{181016E4-31CC-421C-843C-D167F67E0444}">
      <dgm:prSet/>
      <dgm:spPr/>
      <dgm:t>
        <a:bodyPr/>
        <a:lstStyle/>
        <a:p>
          <a:pPr>
            <a:buFont typeface="+mj-lt"/>
            <a:buAutoNum type="arabicPeriod"/>
          </a:pPr>
          <a:r>
            <a:rPr lang="en-GB" b="1" dirty="0"/>
            <a:t>2. Developing a collective vision -</a:t>
          </a:r>
          <a:r>
            <a:rPr lang="en-GB" i="1" dirty="0">
              <a:latin typeface="Calibri Light" panose="020F0302020204030204"/>
            </a:rPr>
            <a:t>Conciliation</a:t>
          </a:r>
          <a:endParaRPr lang="en-US" i="1" dirty="0"/>
        </a:p>
      </dgm:t>
    </dgm:pt>
    <dgm:pt modelId="{5A2240BB-EA69-4D92-B223-E84842A1ED6D}" type="parTrans" cxnId="{01119D2E-EED8-4F0F-B838-52B51AAF8F9A}">
      <dgm:prSet/>
      <dgm:spPr/>
      <dgm:t>
        <a:bodyPr/>
        <a:lstStyle/>
        <a:p>
          <a:endParaRPr lang="en-GB"/>
        </a:p>
      </dgm:t>
    </dgm:pt>
    <dgm:pt modelId="{4D2C7D72-463C-4E3D-A87A-1E5B2B511846}" type="sibTrans" cxnId="{01119D2E-EED8-4F0F-B838-52B51AAF8F9A}">
      <dgm:prSet/>
      <dgm:spPr/>
      <dgm:t>
        <a:bodyPr/>
        <a:lstStyle/>
        <a:p>
          <a:endParaRPr lang="en-GB"/>
        </a:p>
      </dgm:t>
    </dgm:pt>
    <dgm:pt modelId="{45798A89-ADCD-4E74-93A8-C1CC141EFA56}">
      <dgm:prSet/>
      <dgm:spPr/>
      <dgm:t>
        <a:bodyPr/>
        <a:lstStyle/>
        <a:p>
          <a:pPr>
            <a:buFont typeface="Arial" panose="020B0604020202020204" pitchFamily="34" charset="0"/>
            <a:buChar char="•"/>
          </a:pPr>
          <a:r>
            <a:rPr lang="en-GB" dirty="0">
              <a:latin typeface="Calibri Light" panose="020F0302020204030204"/>
            </a:rPr>
            <a:t>How</a:t>
          </a:r>
          <a:r>
            <a:rPr lang="en-GB" dirty="0"/>
            <a:t> did the group work together? </a:t>
          </a:r>
          <a:endParaRPr lang="en-US" dirty="0"/>
        </a:p>
      </dgm:t>
    </dgm:pt>
    <dgm:pt modelId="{630A7F1C-5C53-4C1B-8528-1CA1241F6FF1}" type="parTrans" cxnId="{81219181-D0C5-4052-8886-7DDC77C91636}">
      <dgm:prSet/>
      <dgm:spPr/>
      <dgm:t>
        <a:bodyPr/>
        <a:lstStyle/>
        <a:p>
          <a:endParaRPr lang="en-GB"/>
        </a:p>
      </dgm:t>
    </dgm:pt>
    <dgm:pt modelId="{A3C1E8A7-3D02-4785-8B19-F9E27D3B4037}" type="sibTrans" cxnId="{81219181-D0C5-4052-8886-7DDC77C91636}">
      <dgm:prSet/>
      <dgm:spPr/>
      <dgm:t>
        <a:bodyPr/>
        <a:lstStyle/>
        <a:p>
          <a:endParaRPr lang="en-GB"/>
        </a:p>
      </dgm:t>
    </dgm:pt>
    <dgm:pt modelId="{3D4DB0FB-393A-467F-A657-D4EC1B01982C}">
      <dgm:prSet/>
      <dgm:spPr/>
      <dgm:t>
        <a:bodyPr/>
        <a:lstStyle/>
        <a:p>
          <a:r>
            <a:rPr lang="en-GB" dirty="0"/>
            <a:t>What was the context for this – age range, setting, methods, time period etc?</a:t>
          </a:r>
          <a:endParaRPr lang="en-US" dirty="0"/>
        </a:p>
      </dgm:t>
    </dgm:pt>
    <dgm:pt modelId="{E335CF2C-B485-4A9C-AC3F-A0FB35E85B91}" type="parTrans" cxnId="{978F976A-0E4E-47F1-AA00-7A7D4BCC2408}">
      <dgm:prSet/>
      <dgm:spPr/>
      <dgm:t>
        <a:bodyPr/>
        <a:lstStyle/>
        <a:p>
          <a:endParaRPr lang="en-GB"/>
        </a:p>
      </dgm:t>
    </dgm:pt>
    <dgm:pt modelId="{50439410-F4DA-491D-B2CD-DB05A8951EC2}" type="sibTrans" cxnId="{978F976A-0E4E-47F1-AA00-7A7D4BCC2408}">
      <dgm:prSet/>
      <dgm:spPr/>
      <dgm:t>
        <a:bodyPr/>
        <a:lstStyle/>
        <a:p>
          <a:endParaRPr lang="en-GB"/>
        </a:p>
      </dgm:t>
    </dgm:pt>
    <dgm:pt modelId="{42DC7A26-4AC4-4933-A4F5-F92A1F6F6DAA}">
      <dgm:prSet/>
      <dgm:spPr/>
      <dgm:t>
        <a:bodyPr/>
        <a:lstStyle/>
        <a:p>
          <a:pPr>
            <a:buFont typeface="Arial" panose="020B0604020202020204" pitchFamily="34" charset="0"/>
            <a:buChar char="•"/>
          </a:pPr>
          <a:r>
            <a:rPr lang="en-GB" dirty="0"/>
            <a:t>Were there areas where they had to make compromises or limit the parameters of the work?</a:t>
          </a:r>
          <a:endParaRPr lang="en-US" dirty="0"/>
        </a:p>
      </dgm:t>
    </dgm:pt>
    <dgm:pt modelId="{FBC691DD-998F-4D8A-94DE-D1C5C4763A83}" type="parTrans" cxnId="{FDAE908B-2087-45EA-9F29-788EF1DAA4D7}">
      <dgm:prSet/>
      <dgm:spPr/>
      <dgm:t>
        <a:bodyPr/>
        <a:lstStyle/>
        <a:p>
          <a:endParaRPr lang="en-GB"/>
        </a:p>
      </dgm:t>
    </dgm:pt>
    <dgm:pt modelId="{322E8E21-E854-4F30-8A6F-9194A5719D7A}" type="sibTrans" cxnId="{FDAE908B-2087-45EA-9F29-788EF1DAA4D7}">
      <dgm:prSet/>
      <dgm:spPr/>
      <dgm:t>
        <a:bodyPr/>
        <a:lstStyle/>
        <a:p>
          <a:endParaRPr lang="en-GB"/>
        </a:p>
      </dgm:t>
    </dgm:pt>
    <dgm:pt modelId="{AAD06C1F-B8CB-493D-867B-ACAA0B8ABF0A}" type="pres">
      <dgm:prSet presAssocID="{3688A6DE-09E4-47CB-AD84-938DC6DFCB38}" presName="diagram" presStyleCnt="0">
        <dgm:presLayoutVars>
          <dgm:dir/>
          <dgm:resizeHandles val="exact"/>
        </dgm:presLayoutVars>
      </dgm:prSet>
      <dgm:spPr/>
      <dgm:t>
        <a:bodyPr/>
        <a:lstStyle/>
        <a:p>
          <a:endParaRPr lang="en-US"/>
        </a:p>
      </dgm:t>
    </dgm:pt>
    <dgm:pt modelId="{5DD03359-64EE-4B6F-99CC-F1F59BE917F2}" type="pres">
      <dgm:prSet presAssocID="{F35618CC-1808-4F83-90A7-F8F1EF5D446F}" presName="node" presStyleLbl="node1" presStyleIdx="0" presStyleCnt="3">
        <dgm:presLayoutVars>
          <dgm:bulletEnabled val="1"/>
        </dgm:presLayoutVars>
      </dgm:prSet>
      <dgm:spPr/>
      <dgm:t>
        <a:bodyPr/>
        <a:lstStyle/>
        <a:p>
          <a:endParaRPr lang="en-US"/>
        </a:p>
      </dgm:t>
    </dgm:pt>
    <dgm:pt modelId="{06FDD901-2552-4404-B198-F5EE6BD447DD}" type="pres">
      <dgm:prSet presAssocID="{8787C241-9847-4DAF-9F57-AE7C55B83C2A}" presName="sibTrans" presStyleCnt="0"/>
      <dgm:spPr/>
    </dgm:pt>
    <dgm:pt modelId="{64E48818-A4D5-42A5-B04B-D9EFC127197C}" type="pres">
      <dgm:prSet presAssocID="{181016E4-31CC-421C-843C-D167F67E0444}" presName="node" presStyleLbl="node1" presStyleIdx="1" presStyleCnt="3">
        <dgm:presLayoutVars>
          <dgm:bulletEnabled val="1"/>
        </dgm:presLayoutVars>
      </dgm:prSet>
      <dgm:spPr/>
      <dgm:t>
        <a:bodyPr/>
        <a:lstStyle/>
        <a:p>
          <a:endParaRPr lang="en-US"/>
        </a:p>
      </dgm:t>
    </dgm:pt>
    <dgm:pt modelId="{F6949BFE-C60E-453B-A5EF-AB652B3217E1}" type="pres">
      <dgm:prSet presAssocID="{4D2C7D72-463C-4E3D-A87A-1E5B2B511846}" presName="sibTrans" presStyleCnt="0"/>
      <dgm:spPr/>
    </dgm:pt>
    <dgm:pt modelId="{4AE9CD15-CEC3-4FB9-A8E0-262950AC8426}" type="pres">
      <dgm:prSet presAssocID="{DE749322-0096-4DA8-91F3-291E516785D0}" presName="node" presStyleLbl="node1" presStyleIdx="2" presStyleCnt="3">
        <dgm:presLayoutVars>
          <dgm:bulletEnabled val="1"/>
        </dgm:presLayoutVars>
      </dgm:prSet>
      <dgm:spPr/>
      <dgm:t>
        <a:bodyPr/>
        <a:lstStyle/>
        <a:p>
          <a:endParaRPr lang="en-US"/>
        </a:p>
      </dgm:t>
    </dgm:pt>
  </dgm:ptLst>
  <dgm:cxnLst>
    <dgm:cxn modelId="{5935AA16-10A2-4164-8288-820032FA3877}" type="presOf" srcId="{45798A89-ADCD-4E74-93A8-C1CC141EFA56}" destId="{64E48818-A4D5-42A5-B04B-D9EFC127197C}" srcOrd="0" destOrd="1" presId="urn:microsoft.com/office/officeart/2005/8/layout/default#1"/>
    <dgm:cxn modelId="{B754C4A2-D3D9-481B-8698-E8126B6427CD}" srcId="{3688A6DE-09E4-47CB-AD84-938DC6DFCB38}" destId="{DE749322-0096-4DA8-91F3-291E516785D0}" srcOrd="2" destOrd="0" parTransId="{A90828E7-BF17-495A-BFFC-DAF4C6E0BF95}" sibTransId="{EBA3CADC-DA99-48CE-8A54-851A0BCAABCD}"/>
    <dgm:cxn modelId="{2E70818E-A291-4F9E-9C67-2847A8E13D0F}" srcId="{DE749322-0096-4DA8-91F3-291E516785D0}" destId="{1EDB371A-9F15-4165-8D95-0AF1C93A76D9}" srcOrd="1" destOrd="0" parTransId="{7F3001AC-9DED-4056-8385-52BF703AA5C6}" sibTransId="{C1494A40-7DC7-43A5-A849-D9B19D27E7A5}"/>
    <dgm:cxn modelId="{56CBD608-336E-4D93-BBA3-A27F85B8D85F}" type="presOf" srcId="{42DC7A26-4AC4-4933-A4F5-F92A1F6F6DAA}" destId="{64E48818-A4D5-42A5-B04B-D9EFC127197C}" srcOrd="0" destOrd="2" presId="urn:microsoft.com/office/officeart/2005/8/layout/default#1"/>
    <dgm:cxn modelId="{978F976A-0E4E-47F1-AA00-7A7D4BCC2408}" srcId="{F35618CC-1808-4F83-90A7-F8F1EF5D446F}" destId="{3D4DB0FB-393A-467F-A657-D4EC1B01982C}" srcOrd="2" destOrd="0" parTransId="{E335CF2C-B485-4A9C-AC3F-A0FB35E85B91}" sibTransId="{50439410-F4DA-491D-B2CD-DB05A8951EC2}"/>
    <dgm:cxn modelId="{8BE30DF9-7EAF-47C8-BB71-0C5BD12FD1B9}" type="presOf" srcId="{F35618CC-1808-4F83-90A7-F8F1EF5D446F}" destId="{5DD03359-64EE-4B6F-99CC-F1F59BE917F2}" srcOrd="0" destOrd="0" presId="urn:microsoft.com/office/officeart/2005/8/layout/default#1"/>
    <dgm:cxn modelId="{1A19F9DA-63AC-4FE4-95DF-4576F6637E6E}" srcId="{DE749322-0096-4DA8-91F3-291E516785D0}" destId="{93EB4B9F-5EC3-4373-B9C8-18B1F673AEF1}" srcOrd="0" destOrd="0" parTransId="{C6E1AD5A-95C9-491C-92D3-110110016EC4}" sibTransId="{C487CD5A-5500-4E41-A3AE-6CEA521546BF}"/>
    <dgm:cxn modelId="{55B2AADE-EC2B-4D95-AB0E-498C00E0FACA}" type="presOf" srcId="{677AC300-8101-4B06-9509-60A4493F3AC4}" destId="{5DD03359-64EE-4B6F-99CC-F1F59BE917F2}" srcOrd="0" destOrd="2" presId="urn:microsoft.com/office/officeart/2005/8/layout/default#1"/>
    <dgm:cxn modelId="{01119D2E-EED8-4F0F-B838-52B51AAF8F9A}" srcId="{3688A6DE-09E4-47CB-AD84-938DC6DFCB38}" destId="{181016E4-31CC-421C-843C-D167F67E0444}" srcOrd="1" destOrd="0" parTransId="{5A2240BB-EA69-4D92-B223-E84842A1ED6D}" sibTransId="{4D2C7D72-463C-4E3D-A87A-1E5B2B511846}"/>
    <dgm:cxn modelId="{67024DE0-78FC-491C-820B-22F8F7F0D6D7}" srcId="{F35618CC-1808-4F83-90A7-F8F1EF5D446F}" destId="{BEF0EF15-D612-44CB-AC48-7ED3DD821C93}" srcOrd="0" destOrd="0" parTransId="{71D04630-5351-4305-879D-A98B310A283E}" sibTransId="{2ECC33EB-FA7D-4DE3-96D0-0EF3C0712F03}"/>
    <dgm:cxn modelId="{A5B30A25-46A8-4E89-8F54-EDB2D1D1893B}" srcId="{3688A6DE-09E4-47CB-AD84-938DC6DFCB38}" destId="{F35618CC-1808-4F83-90A7-F8F1EF5D446F}" srcOrd="0" destOrd="0" parTransId="{9837A5CF-83D4-44E5-B735-DDA0EF3CFAE7}" sibTransId="{8787C241-9847-4DAF-9F57-AE7C55B83C2A}"/>
    <dgm:cxn modelId="{81219181-D0C5-4052-8886-7DDC77C91636}" srcId="{181016E4-31CC-421C-843C-D167F67E0444}" destId="{45798A89-ADCD-4E74-93A8-C1CC141EFA56}" srcOrd="0" destOrd="0" parTransId="{630A7F1C-5C53-4C1B-8528-1CA1241F6FF1}" sibTransId="{A3C1E8A7-3D02-4785-8B19-F9E27D3B4037}"/>
    <dgm:cxn modelId="{8DF15CA8-B8D1-4E28-9391-96CE9E1E7868}" srcId="{F35618CC-1808-4F83-90A7-F8F1EF5D446F}" destId="{677AC300-8101-4B06-9509-60A4493F3AC4}" srcOrd="1" destOrd="0" parTransId="{4E2CD37F-F146-4489-9FAE-4C1383A78664}" sibTransId="{61489631-14C6-4533-8377-2631B3D6ECDB}"/>
    <dgm:cxn modelId="{C714B47F-2B68-429F-8C7F-8FDD7310B267}" type="presOf" srcId="{1EDB371A-9F15-4165-8D95-0AF1C93A76D9}" destId="{4AE9CD15-CEC3-4FB9-A8E0-262950AC8426}" srcOrd="0" destOrd="2" presId="urn:microsoft.com/office/officeart/2005/8/layout/default#1"/>
    <dgm:cxn modelId="{088E4558-09B2-4126-AB77-6E8AFEDC1CB6}" srcId="{DE749322-0096-4DA8-91F3-291E516785D0}" destId="{D4BD4238-65CB-455F-97D5-0077672C6709}" srcOrd="2" destOrd="0" parTransId="{AB9885DF-6758-45E4-B9A7-E87CE6EB063B}" sibTransId="{8B2E95B3-DDD2-4326-A941-F4FBBFF02866}"/>
    <dgm:cxn modelId="{20ACF389-FAA0-4C53-A9E0-6A81765EF449}" type="presOf" srcId="{BEF0EF15-D612-44CB-AC48-7ED3DD821C93}" destId="{5DD03359-64EE-4B6F-99CC-F1F59BE917F2}" srcOrd="0" destOrd="1" presId="urn:microsoft.com/office/officeart/2005/8/layout/default#1"/>
    <dgm:cxn modelId="{6086B43B-E684-48E3-93B8-BF007262154D}" srcId="{DE749322-0096-4DA8-91F3-291E516785D0}" destId="{E45CF39F-413A-4B0B-8E3A-A1A851D9D709}" srcOrd="3" destOrd="0" parTransId="{B92B86B8-2F94-4FB6-9DA8-B0089AD17834}" sibTransId="{5496B88D-1EDE-4699-983A-BD1793D21280}"/>
    <dgm:cxn modelId="{FDAE908B-2087-45EA-9F29-788EF1DAA4D7}" srcId="{181016E4-31CC-421C-843C-D167F67E0444}" destId="{42DC7A26-4AC4-4933-A4F5-F92A1F6F6DAA}" srcOrd="1" destOrd="0" parTransId="{FBC691DD-998F-4D8A-94DE-D1C5C4763A83}" sibTransId="{322E8E21-E854-4F30-8A6F-9194A5719D7A}"/>
    <dgm:cxn modelId="{CE481B2D-0D32-4C23-9670-2713860A0FA2}" type="presOf" srcId="{E45CF39F-413A-4B0B-8E3A-A1A851D9D709}" destId="{4AE9CD15-CEC3-4FB9-A8E0-262950AC8426}" srcOrd="0" destOrd="4" presId="urn:microsoft.com/office/officeart/2005/8/layout/default#1"/>
    <dgm:cxn modelId="{B84A4DE7-12B8-413F-9CDF-26EFEC057088}" type="presOf" srcId="{D4BD4238-65CB-455F-97D5-0077672C6709}" destId="{4AE9CD15-CEC3-4FB9-A8E0-262950AC8426}" srcOrd="0" destOrd="3" presId="urn:microsoft.com/office/officeart/2005/8/layout/default#1"/>
    <dgm:cxn modelId="{9EBD2EC9-657E-43CC-A54C-50F99E08F8FE}" type="presOf" srcId="{3688A6DE-09E4-47CB-AD84-938DC6DFCB38}" destId="{AAD06C1F-B8CB-493D-867B-ACAA0B8ABF0A}" srcOrd="0" destOrd="0" presId="urn:microsoft.com/office/officeart/2005/8/layout/default#1"/>
    <dgm:cxn modelId="{DB5BCA2C-D4A7-45BE-9EEA-900F780B4A25}" type="presOf" srcId="{3D4DB0FB-393A-467F-A657-D4EC1B01982C}" destId="{5DD03359-64EE-4B6F-99CC-F1F59BE917F2}" srcOrd="0" destOrd="3" presId="urn:microsoft.com/office/officeart/2005/8/layout/default#1"/>
    <dgm:cxn modelId="{E893B4EF-2CEE-4856-9011-05CCFF7FAD09}" type="presOf" srcId="{181016E4-31CC-421C-843C-D167F67E0444}" destId="{64E48818-A4D5-42A5-B04B-D9EFC127197C}" srcOrd="0" destOrd="0" presId="urn:microsoft.com/office/officeart/2005/8/layout/default#1"/>
    <dgm:cxn modelId="{1B140EFA-A086-4226-9A93-67BA5BFB9BCA}" type="presOf" srcId="{DE749322-0096-4DA8-91F3-291E516785D0}" destId="{4AE9CD15-CEC3-4FB9-A8E0-262950AC8426}" srcOrd="0" destOrd="0" presId="urn:microsoft.com/office/officeart/2005/8/layout/default#1"/>
    <dgm:cxn modelId="{3E69A58A-70C0-4F03-BBBF-C849B2364209}" type="presOf" srcId="{93EB4B9F-5EC3-4373-B9C8-18B1F673AEF1}" destId="{4AE9CD15-CEC3-4FB9-A8E0-262950AC8426}" srcOrd="0" destOrd="1" presId="urn:microsoft.com/office/officeart/2005/8/layout/default#1"/>
    <dgm:cxn modelId="{ACA3643D-BBE5-4790-A720-E2B34B72AB1F}" type="presParOf" srcId="{AAD06C1F-B8CB-493D-867B-ACAA0B8ABF0A}" destId="{5DD03359-64EE-4B6F-99CC-F1F59BE917F2}" srcOrd="0" destOrd="0" presId="urn:microsoft.com/office/officeart/2005/8/layout/default#1"/>
    <dgm:cxn modelId="{306DD34A-6258-4883-987B-F57FFF822241}" type="presParOf" srcId="{AAD06C1F-B8CB-493D-867B-ACAA0B8ABF0A}" destId="{06FDD901-2552-4404-B198-F5EE6BD447DD}" srcOrd="1" destOrd="0" presId="urn:microsoft.com/office/officeart/2005/8/layout/default#1"/>
    <dgm:cxn modelId="{AD4D7EE4-9390-4E2D-A756-FEBFF7799768}" type="presParOf" srcId="{AAD06C1F-B8CB-493D-867B-ACAA0B8ABF0A}" destId="{64E48818-A4D5-42A5-B04B-D9EFC127197C}" srcOrd="2" destOrd="0" presId="urn:microsoft.com/office/officeart/2005/8/layout/default#1"/>
    <dgm:cxn modelId="{AF8F4B8D-45ED-4537-B522-017913A4D6D0}" type="presParOf" srcId="{AAD06C1F-B8CB-493D-867B-ACAA0B8ABF0A}" destId="{F6949BFE-C60E-453B-A5EF-AB652B3217E1}" srcOrd="3" destOrd="0" presId="urn:microsoft.com/office/officeart/2005/8/layout/default#1"/>
    <dgm:cxn modelId="{DF5ED13C-30E8-472B-B7DD-EE6E43C74598}" type="presParOf" srcId="{AAD06C1F-B8CB-493D-867B-ACAA0B8ABF0A}" destId="{4AE9CD15-CEC3-4FB9-A8E0-262950AC8426}" srcOrd="4" destOrd="0" presId="urn:microsoft.com/office/officeart/2005/8/layout/defaul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BD76E4-AC9D-4677-884D-299C8581CAAD}" type="datetimeFigureOut">
              <a:rPr lang="en-GB"/>
              <a:pPr/>
              <a:t>2/9/21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7EC2F2-7A28-47C1-AAD5-4062042B4F11}" type="slidenum">
              <a:rPr lang="en-GB"/>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68292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Slide 1</a:t>
            </a:r>
            <a:endParaRPr lang="en-US"/>
          </a:p>
          <a:p>
            <a:r>
              <a:rPr lang="en-GB"/>
              <a:t>We’re going to start with the words of some young people from the case study with which we’ve been involved over the past eight months. These are taken from a devised theatre show, first performed in Glasgow in February 2019.</a:t>
            </a:r>
            <a:endParaRPr lang="en-US"/>
          </a:p>
          <a:p>
            <a:endParaRPr lang="en-GB"/>
          </a:p>
          <a:p>
            <a:endParaRPr lang="en-US"/>
          </a:p>
        </p:txBody>
      </p:sp>
      <p:sp>
        <p:nvSpPr>
          <p:cNvPr id="4" name="Slide Number Placeholder 3"/>
          <p:cNvSpPr>
            <a:spLocks noGrp="1"/>
          </p:cNvSpPr>
          <p:nvPr>
            <p:ph type="sldNum" sz="quarter" idx="5"/>
          </p:nvPr>
        </p:nvSpPr>
        <p:spPr/>
        <p:txBody>
          <a:bodyPr/>
          <a:lstStyle/>
          <a:p>
            <a:fld id="{C27EC2F2-7A28-47C1-AAD5-4062042B4F11}" type="slidenum">
              <a:rPr lang="en-GB"/>
              <a:pPr/>
              <a:t>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41243157"/>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Slide 12</a:t>
            </a:r>
            <a:endParaRPr lang="en-US"/>
          </a:p>
          <a:p>
            <a:r>
              <a:rPr lang="en-GB"/>
              <a:t>Now moving on to Collaboration, we were looking specifically here for ways that this work could challenge the power relationships commonly experienced by the young people involved. So here, we heard about how important the PEEK project’s approach was in empowering young people to lead the process of creating a play: READ.</a:t>
            </a:r>
            <a:endParaRPr lang="en-US"/>
          </a:p>
          <a:p>
            <a:r>
              <a:rPr lang="en-GB"/>
              <a:t>Again, this highlights the shortcomings of more authoritarian school approaches to teaching and learning – what Freire might call the ‘banking concept’ of education. Some of these young people had dropped out of drama classes at school, despite feeling that it was an area of talent – because they had not been motivated by the school approach to learning.</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C27EC2F2-7A28-47C1-AAD5-4062042B4F11}" type="slidenum">
              <a:rPr lang="en-GB"/>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94435549"/>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To conclude, we found the 3-C Model useful in offering small </a:t>
            </a:r>
            <a:r>
              <a:rPr lang="en-US" err="1">
                <a:cs typeface="Calibri"/>
              </a:rPr>
              <a:t>organisations</a:t>
            </a:r>
            <a:r>
              <a:rPr lang="en-US">
                <a:cs typeface="Calibri"/>
              </a:rPr>
              <a:t> a tool to evaluate and extend the empowerment potential of their work, particularly by drawing on principles of critical pedagogy. Using the CA conversion factors alongside this model helped us to pinpoint where the barriers and enablers are to this kind of work, so that at Children's </a:t>
            </a:r>
            <a:r>
              <a:rPr lang="en-US" err="1">
                <a:cs typeface="Calibri"/>
              </a:rPr>
              <a:t>Neighbourhoods</a:t>
            </a:r>
            <a:r>
              <a:rPr lang="en-US">
                <a:cs typeface="Calibri"/>
              </a:rPr>
              <a:t>, we can develop policy guidance on – to quote Pawson - 'what works, for whom and in what circumstances' in the context of youth empowerment work.</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C27EC2F2-7A28-47C1-AAD5-4062042B4F11}" type="slidenum">
              <a:rPr lang="en-GB"/>
              <a:pPr/>
              <a:t>11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53187882"/>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Thank you for listening!</a:t>
            </a:r>
          </a:p>
        </p:txBody>
      </p:sp>
      <p:sp>
        <p:nvSpPr>
          <p:cNvPr id="4" name="Slide Number Placeholder 3"/>
          <p:cNvSpPr>
            <a:spLocks noGrp="1"/>
          </p:cNvSpPr>
          <p:nvPr>
            <p:ph type="sldNum" sz="quarter" idx="5"/>
          </p:nvPr>
        </p:nvSpPr>
        <p:spPr/>
        <p:txBody>
          <a:bodyPr/>
          <a:lstStyle/>
          <a:p>
            <a:fld id="{C27EC2F2-7A28-47C1-AAD5-4062042B4F11}" type="slidenum">
              <a:rPr lang="en-GB"/>
              <a:pPr/>
              <a:t>12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34065503"/>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Slide 2</a:t>
            </a:r>
            <a:endParaRPr lang="en-US"/>
          </a:p>
          <a:p>
            <a:r>
              <a:rPr lang="en-GB"/>
              <a:t>Earlier this year, we began work with a youth project in the East End of Glasgow. Established in 2000, the project is a third-sector organisation employing twenty-two staff to offer a range of programmes around the themes of ‘play, create and thrive.’ The project was created by a local person to give creative opportunities to young people, and now runs a range of activities for children and young people aged five to twenty years. Our work – the mini-case study that we are going to refer to today - focused specifically on a drama project, a theatre show devised and performed by young people on the theme of their local neighbourhood. </a:t>
            </a:r>
            <a:endParaRPr lang="en-US"/>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C27EC2F2-7A28-47C1-AAD5-4062042B4F11}" type="slidenum">
              <a:rPr lang="en-GB"/>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22557421"/>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Slide 3</a:t>
            </a:r>
            <a:endParaRPr lang="en-US"/>
          </a:p>
          <a:p>
            <a:r>
              <a:rPr lang="en-GB"/>
              <a:t>First we'll set some background context to our research. </a:t>
            </a:r>
            <a:endParaRPr lang="en-US"/>
          </a:p>
          <a:p>
            <a:r>
              <a:rPr lang="en-GB"/>
              <a:t>We are employed by Children’s Neighbourhoods Scotland. This is a programme funded by the Scottish Government as part of their Child Poverty Delivery Plan, ‘Every Child, Every Chance'. The aim of our programme is to support collaboration and change in areas of high social deprivation in the west of Scotland. We offer this by a combined programme of activity, and research and evaluation.  Our role is to develop a child-centred approach to improving wellbeing goals for children and young people in the area. Enabling dialogue and deliberation by young people themselves is a key part of this.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27EC2F2-7A28-47C1-AAD5-4062042B4F11}" type="slidenum">
              <a:rPr lang="en-GB"/>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70825810"/>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Slide 4</a:t>
            </a:r>
            <a:endParaRPr lang="en-US"/>
          </a:p>
          <a:p>
            <a:r>
              <a:rPr lang="en-GB"/>
              <a:t>Phase one of the research was conducted with stakeholders in the local area, many of whom highlighted the concern that children and young people’s voices are largely absent from public decisions that concern them. To help respond to this issue, we have spent the past year working with local children and young people - mainly in primary schools, so far - to build a framework of Capabilities goals and </a:t>
            </a:r>
            <a:r>
              <a:rPr lang="en-GB" err="1"/>
              <a:t>functionings</a:t>
            </a:r>
            <a:r>
              <a:rPr lang="en-GB"/>
              <a:t>, as a means of bring children and young people’s voices to the fore. Our aim is that Children’s Neighbourhoods can then support CYP to call a wide range of stakeholders to account and ensure that the freedoms and goals they have reasons to value are central to planning resources and services. </a:t>
            </a:r>
            <a:endParaRPr lang="en-US"/>
          </a:p>
          <a:p>
            <a:endParaRPr lang="en-GB">
              <a:cs typeface="Calibri"/>
            </a:endParaRPr>
          </a:p>
          <a:p>
            <a:r>
              <a:rPr lang="en-GB"/>
              <a:t>As part of this process, we came across the youth project. It struck us that this project was doing some radical and empowering work – albeit in a quiet way, week in and week out – that seemed to be rooted in the values of empowerment. We wanted to capture some of this unique approach, as it seemed that the project embodied an ethos that resonated with the need to listen and act upon young people’s voices.  </a:t>
            </a:r>
            <a:endParaRPr lang="en-US"/>
          </a:p>
          <a:p>
            <a:endParaRPr lang="en-GB">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C27EC2F2-7A28-47C1-AAD5-4062042B4F11}" type="slidenum">
              <a:rPr lang="en-GB"/>
              <a:pPr/>
              <a:t>4</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69567729"/>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strand of work encompassed various methods. We were fortunate enough to observe some of the rehearsals of the play, including when the young people were still in the process of developing the script. We conducted an analysis of the final script, and attended a live performance of the play. After the performance, we held a focus group discussion with some of the young people reflecting on their experience, and a subsequent discussion based on a zine-making workshop that was facilitated by one of our PhD students. We also intend to do some one-to-one interviews with the young people in the near future.</a:t>
            </a:r>
          </a:p>
        </p:txBody>
      </p:sp>
      <p:sp>
        <p:nvSpPr>
          <p:cNvPr id="4" name="Slide Number Placeholder 3"/>
          <p:cNvSpPr>
            <a:spLocks noGrp="1"/>
          </p:cNvSpPr>
          <p:nvPr>
            <p:ph type="sldNum" sz="quarter" idx="5"/>
          </p:nvPr>
        </p:nvSpPr>
        <p:spPr/>
        <p:txBody>
          <a:bodyPr/>
          <a:lstStyle/>
          <a:p>
            <a:fld id="{C27EC2F2-7A28-47C1-AAD5-4062042B4F11}" type="slidenum">
              <a:rPr lang="en-GB"/>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36382736"/>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 chose to use Capabilities Approach because it offers what Alkire calls both an EVALUATIVE (normative) role and also a PROSPECTIVE (policy) role. In other words, Capabilities provides a useful tool for us to help small organisations such as PEEK to demonstrate the important work they are doing, but also allows us to see the potential for extending this, and the conversion factors required to maximise its social justice potential.</a:t>
            </a:r>
            <a:endParaRPr lang="en-US"/>
          </a:p>
          <a:p>
            <a:endParaRPr lang="en-GB"/>
          </a:p>
          <a:p>
            <a:r>
              <a:rPr lang="en-GB"/>
              <a:t>The theoretical frame that we found really useful was Ibrahim’s work on the 3Cs of empowerment in social innovations work: Conscienzisation, Conciliation and Collaboration. This was developed in the Global South, and based on social innovations, but we would suggest that it has relevance to issues of child poverty associated with the Global North. This process of the three Cs offers a way for us to break down the stages of critical pedagogy, and also to think beyond critical consciousness as a reflective state to what it can generate in terms of action for change – and specifically, how it can challenge issues of power.</a:t>
            </a:r>
            <a:endParaRPr lang="en-US">
              <a:cs typeface="Calibri"/>
            </a:endParaRPr>
          </a:p>
          <a:p>
            <a:endParaRPr lang="en-GB" b="1">
              <a:cs typeface="Calibri"/>
            </a:endParaRPr>
          </a:p>
        </p:txBody>
      </p:sp>
      <p:sp>
        <p:nvSpPr>
          <p:cNvPr id="4" name="Slide Number Placeholder 3"/>
          <p:cNvSpPr>
            <a:spLocks noGrp="1"/>
          </p:cNvSpPr>
          <p:nvPr>
            <p:ph type="sldNum" sz="quarter" idx="5"/>
          </p:nvPr>
        </p:nvSpPr>
        <p:spPr/>
        <p:txBody>
          <a:bodyPr/>
          <a:lstStyle/>
          <a:p>
            <a:fld id="{C27EC2F2-7A28-47C1-AAD5-4062042B4F11}" type="slidenum">
              <a:rPr lang="en-GB"/>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88906765"/>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Slide 9</a:t>
            </a:r>
            <a:endParaRPr lang="en-US"/>
          </a:p>
          <a:p>
            <a:r>
              <a:rPr lang="en-GB"/>
              <a:t>Another important aspect of </a:t>
            </a:r>
            <a:r>
              <a:rPr lang="en-GB" b="1" err="1"/>
              <a:t>Conscienzisation</a:t>
            </a:r>
            <a:r>
              <a:rPr lang="en-GB" b="1"/>
              <a:t> was</a:t>
            </a:r>
            <a:r>
              <a:rPr lang="en-GB"/>
              <a:t> the act of writing your own story - in itself a vehicle for critical reflection on the YP’s circumstances: READ.</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C27EC2F2-7A28-47C1-AAD5-4062042B4F11}" type="slidenum">
              <a:rPr lang="en-GB"/>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5184031"/>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Slide 11</a:t>
            </a:r>
            <a:endParaRPr lang="en-US"/>
          </a:p>
          <a:p>
            <a:r>
              <a:rPr lang="en-GB"/>
              <a:t>Here again, the theme of </a:t>
            </a:r>
            <a:r>
              <a:rPr lang="en-GB" b="1"/>
              <a:t>Conciliation</a:t>
            </a:r>
            <a:r>
              <a:rPr lang="en-GB"/>
              <a:t> shows YP making compromises, and being okay with disagreements over content: READ</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C27EC2F2-7A28-47C1-AAD5-4062042B4F11}" type="slidenum">
              <a:rPr lang="en-GB"/>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53581504"/>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Slide 12</a:t>
            </a:r>
            <a:endParaRPr lang="en-US"/>
          </a:p>
          <a:p>
            <a:r>
              <a:rPr lang="en-GB"/>
              <a:t>Now moving on to Collaboration, we were looking specifically here for ways that this work could challenge the power relationships commonly experienced by the young people involved. So here, we heard about how important the PEEK project’s approach was in empowering young people to lead the process of creating a play: READ.</a:t>
            </a:r>
            <a:endParaRPr lang="en-US"/>
          </a:p>
          <a:p>
            <a:r>
              <a:rPr lang="en-GB"/>
              <a:t>Again, this highlights the shortcomings of more authoritarian school approaches to teaching and learning – what Freire might call the ‘banking concept’ of education. Some of these young people had dropped out of drama classes at school, despite feeling that it was an area of talent – because they had not been motivated by the school approach to learning.</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C27EC2F2-7A28-47C1-AAD5-4062042B4F11}" type="slidenum">
              <a:rPr lang="en-GB"/>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4560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pPr/>
              <a:t>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95440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pPr/>
              <a:t>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32719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pPr/>
              <a:t>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90945554"/>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pPr/>
              <a:t>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71508368"/>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pPr/>
              <a:t>2/9/21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30307333"/>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pPr/>
              <a:t>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42707881"/>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pPr/>
              <a:t>2/9/21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74627698"/>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pPr/>
              <a:t>2/9/21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05595113"/>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pPr/>
              <a:t>2/9/21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01974317"/>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2380195"/>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2/9/21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708436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pPr/>
              <a:t>2/9/21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423795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mailto:Maureen.McBride@Glasgow.ac.uk" TargetMode="External"/><Relationship Id="rId4" Type="http://schemas.openxmlformats.org/officeDocument/2006/relationships/hyperlink" Target="mailto:Sarah.Ward@Glasgow.ac.uk" TargetMode="External"/><Relationship Id="rId5" Type="http://schemas.openxmlformats.org/officeDocument/2006/relationships/hyperlink" Target="mailto:a.ptolomey.1@research.gla.ac.uk" TargetMode="External"/><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88125" y="1159090"/>
            <a:ext cx="4842079" cy="1912636"/>
          </a:xfrm>
        </p:spPr>
        <p:txBody>
          <a:bodyPr anchor="t">
            <a:noAutofit/>
          </a:bodyPr>
          <a:lstStyle/>
          <a:p>
            <a:pPr algn="l">
              <a:lnSpc>
                <a:spcPct val="90000"/>
              </a:lnSpc>
            </a:pPr>
            <a:r>
              <a:rPr lang="en-GB" sz="3600">
                <a:ea typeface="+mj-lt"/>
                <a:cs typeface="+mj-lt"/>
              </a:rPr>
              <a:t>Building collective capabilities with children and young people</a:t>
            </a:r>
          </a:p>
        </p:txBody>
      </p:sp>
      <p:sp>
        <p:nvSpPr>
          <p:cNvPr id="3" name="Subtitle 2"/>
          <p:cNvSpPr>
            <a:spLocks noGrp="1"/>
          </p:cNvSpPr>
          <p:nvPr>
            <p:ph type="subTitle" idx="1"/>
          </p:nvPr>
        </p:nvSpPr>
        <p:spPr>
          <a:xfrm>
            <a:off x="243840" y="5428972"/>
            <a:ext cx="3907556" cy="802387"/>
          </a:xfrm>
        </p:spPr>
        <p:txBody>
          <a:bodyPr anchor="b">
            <a:noAutofit/>
          </a:bodyPr>
          <a:lstStyle/>
          <a:p>
            <a:pPr algn="l"/>
            <a:r>
              <a:rPr lang="en-GB" sz="1800" b="1" dirty="0">
                <a:solidFill>
                  <a:srgbClr val="000000"/>
                </a:solidFill>
              </a:rPr>
              <a:t>Sarah Ward, Research Associate</a:t>
            </a:r>
          </a:p>
          <a:p>
            <a:pPr algn="l"/>
            <a:r>
              <a:rPr lang="en-GB" sz="1800" b="1" dirty="0">
                <a:solidFill>
                  <a:srgbClr val="000000"/>
                </a:solidFill>
              </a:rPr>
              <a:t>Maureen McBride, Research Associate</a:t>
            </a:r>
          </a:p>
          <a:p>
            <a:pPr algn="l"/>
            <a:endParaRPr lang="en-GB" sz="1800" b="1" dirty="0">
              <a:solidFill>
                <a:srgbClr val="000000"/>
              </a:solidFill>
            </a:endParaRPr>
          </a:p>
        </p:txBody>
      </p:sp>
      <p:pic>
        <p:nvPicPr>
          <p:cNvPr id="7" name="Picture 6"/>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424681" y="2810820"/>
            <a:ext cx="3463967" cy="3258628"/>
          </a:xfrm>
          <a:prstGeom prst="rect">
            <a:avLst/>
          </a:prstGeom>
        </p:spPr>
      </p:pic>
      <p:sp>
        <p:nvSpPr>
          <p:cNvPr id="4" name="TextBox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ECC2B07-8211-4C2F-9260-39781B5E5F7A}"/>
              </a:ext>
            </a:extLst>
          </p:cNvPr>
          <p:cNvSpPr txBox="1"/>
          <p:nvPr/>
        </p:nvSpPr>
        <p:spPr>
          <a:xfrm>
            <a:off x="243840" y="3797808"/>
            <a:ext cx="505301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ea typeface="+mn-lt"/>
                <a:cs typeface="+mn-lt"/>
              </a:rPr>
              <a:t>'Opening the gate to your brain': a youth worker practice and research event</a:t>
            </a:r>
          </a:p>
          <a:p>
            <a:r>
              <a:rPr lang="en-US" sz="2000" dirty="0">
                <a:ea typeface="+mn-lt"/>
                <a:cs typeface="+mn-lt"/>
              </a:rPr>
              <a:t>28th January 2020</a:t>
            </a:r>
            <a:endParaRPr lang="en-US"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66356507"/>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694D8C5-0C42-4B25-83A4-BE2030C97B48}"/>
              </a:ext>
            </a:extLst>
          </p:cNvPr>
          <p:cNvSpPr txBox="1">
            <a:spLocks/>
          </p:cNvSpPr>
          <p:nvPr/>
        </p:nvSpPr>
        <p:spPr>
          <a:xfrm>
            <a:off x="366215" y="615106"/>
            <a:ext cx="8310816" cy="7881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a:cs typeface="Calibri"/>
              </a:rPr>
              <a:t>Group Exercise  </a:t>
            </a:r>
          </a:p>
        </p:txBody>
      </p:sp>
      <p:pic>
        <p:nvPicPr>
          <p:cNvPr id="9" name="Picture 8" descr="A close up of a logo&#10;&#10;Description generated with very high confidenc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F28EF46-88EF-42A2-9075-2127E260CC94}"/>
              </a:ext>
            </a:extLst>
          </p:cNvPr>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378014" y="268838"/>
            <a:ext cx="1168787" cy="1101159"/>
          </a:xfrm>
          <a:prstGeom prst="rect">
            <a:avLst/>
          </a:prstGeom>
        </p:spPr>
      </p:pic>
      <p:graphicFrame>
        <p:nvGraphicFramePr>
          <p:cNvPr id="2" name="Diagram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ED184CC-A42D-4E45-BFD5-CF197C2CFD8E}"/>
              </a:ext>
            </a:extLst>
          </p:cNvPr>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266890384"/>
              </p:ext>
            </p:extLst>
          </p:nvPr>
        </p:nvGraphicFramePr>
        <p:xfrm>
          <a:off x="457200" y="1369997"/>
          <a:ext cx="8229600" cy="4968659"/>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97607565"/>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1" name="Rectangle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4AC5506-6312-4701-8D3C-40187889A947}"/>
              </a:ext>
              <a:ext uri="{C183D7F6-B498-43B3-948B-1728B52AA6E4}">
                <adec:decorative xmlns:adec="http://schemas.microsoft.com/office/drawing/2017/decorative" xmlns:p="http://schemas.openxmlformats.org/presentationml/2006/main" xmlns:r="http://schemas.openxmlformats.org/officeDocument/2006/relationships" xmlns:a="http://schemas.openxmlformats.org/drawingml/2006/main"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p="http://schemas.openxmlformats.org/presentationml/2006/main" xmlns:r="http://schemas.openxmlformats.org/officeDocument/2006/relationships" xmlns:a="http://schemas.openxmlformats.org/drawingml/2006/main" xmlns=""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8185A6D-ED01-4C99-955C-251EADC7BF9D}"/>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a:r>
              <a:rPr lang="en-US" sz="2800" kern="1200">
                <a:solidFill>
                  <a:schemeClr val="bg1"/>
                </a:solidFill>
                <a:latin typeface="+mj-lt"/>
                <a:ea typeface="+mj-ea"/>
                <a:cs typeface="+mj-cs"/>
              </a:rPr>
              <a:t>Revised framework</a:t>
            </a:r>
          </a:p>
        </p:txBody>
      </p:sp>
      <p:pic>
        <p:nvPicPr>
          <p:cNvPr id="6" name="Picture 5" descr="A close up of a logo&#10;&#10;Description generated with very high confidenc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718DD6B-4DF1-4924-8DD0-E1C6D0613685}"/>
              </a:ext>
            </a:extLst>
          </p:cNvPr>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378014" y="355108"/>
            <a:ext cx="1126794" cy="1014890"/>
          </a:xfrm>
          <a:prstGeom prst="rect">
            <a:avLst/>
          </a:prstGeom>
        </p:spPr>
      </p:pic>
      <p:graphicFrame>
        <p:nvGraphicFramePr>
          <p:cNvPr id="5" name="Table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18E7EC9-2BC8-4DDA-A628-2332517157FD}"/>
              </a:ext>
            </a:extLst>
          </p:cNvPr>
          <p:cNvGraphicFramePr>
            <a:graphicFrameLocks/>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040718417"/>
              </p:ext>
            </p:extLst>
          </p:nvPr>
        </p:nvGraphicFramePr>
        <p:xfrm>
          <a:off x="482600" y="1813962"/>
          <a:ext cx="8178799" cy="4116732"/>
        </p:xfrm>
        <a:graphic>
          <a:graphicData uri="http://schemas.openxmlformats.org/drawingml/2006/table">
            <a:tbl>
              <a:tblPr firstRow="1" bandRow="1">
                <a:tableStyleId>{9D7B26C5-4107-4FEC-AEDC-1716B250A1EF}</a:tableStyleId>
              </a:tblPr>
              <a:tblGrid>
                <a:gridCol w="4661969">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557494778"/>
                    </a:ext>
                  </a:extLst>
                </a:gridCol>
                <a:gridCol w="351683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377389513"/>
                    </a:ext>
                  </a:extLst>
                </a:gridCol>
              </a:tblGrid>
              <a:tr h="399565">
                <a:tc>
                  <a:txBody>
                    <a:bodyPr/>
                    <a:lstStyle/>
                    <a:p>
                      <a:r>
                        <a:rPr lang="en-GB" sz="1800"/>
                        <a:t>3 Cs of Empowerment</a:t>
                      </a:r>
                    </a:p>
                  </a:txBody>
                  <a:tcPr marL="90810" marR="90810" marT="45405" marB="45405"/>
                </a:tc>
                <a:tc>
                  <a:txBody>
                    <a:bodyPr/>
                    <a:lstStyle/>
                    <a:p>
                      <a:pPr lvl="0">
                        <a:buNone/>
                      </a:pPr>
                      <a:r>
                        <a:rPr lang="en-GB" sz="1800"/>
                        <a:t>Enablers and Barriers</a:t>
                      </a:r>
                    </a:p>
                  </a:txBody>
                  <a:tcPr marL="90810" marR="90810" marT="45405" marB="45405"/>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85562100"/>
                  </a:ext>
                </a:extLst>
              </a:tr>
              <a:tr h="399565">
                <a:tc>
                  <a:txBody>
                    <a:bodyPr/>
                    <a:lstStyle/>
                    <a:p>
                      <a:r>
                        <a:rPr lang="en-GB" sz="1800" b="1"/>
                        <a:t>1. </a:t>
                      </a:r>
                      <a:r>
                        <a:rPr lang="en-GB" sz="1800" b="1" err="1"/>
                        <a:t>Conscienzisation</a:t>
                      </a:r>
                      <a:endParaRPr lang="en-GB" sz="1800" b="1"/>
                    </a:p>
                  </a:txBody>
                  <a:tcPr marL="90810" marR="90810" marT="45405" marB="45405"/>
                </a:tc>
                <a:tc rowSpan="2">
                  <a:txBody>
                    <a:bodyPr/>
                    <a:lstStyle/>
                    <a:p>
                      <a:pPr lvl="0">
                        <a:buNone/>
                      </a:pPr>
                      <a:r>
                        <a:rPr lang="en-GB" sz="1800"/>
                        <a:t>Personal</a:t>
                      </a:r>
                    </a:p>
                    <a:p>
                      <a:pPr lvl="0">
                        <a:buNone/>
                      </a:pPr>
                      <a:r>
                        <a:rPr lang="en-GB" sz="1800"/>
                        <a:t>Confidence</a:t>
                      </a:r>
                    </a:p>
                    <a:p>
                      <a:pPr lvl="0">
                        <a:buNone/>
                      </a:pPr>
                      <a:r>
                        <a:rPr lang="en-GB" sz="1800"/>
                        <a:t>Family problems</a:t>
                      </a:r>
                      <a:endParaRPr lang="en-GB" sz="1800" b="0"/>
                    </a:p>
                  </a:txBody>
                  <a:tcPr marL="90810" marR="90810" marT="45405" marB="45405"/>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657125731"/>
                  </a:ext>
                </a:extLst>
              </a:tr>
              <a:tr h="611456">
                <a:tc>
                  <a:txBody>
                    <a:bodyPr/>
                    <a:lstStyle/>
                    <a:p>
                      <a:pPr marL="285750" marR="0" lvl="0" indent="-285750" algn="l">
                        <a:lnSpc>
                          <a:spcPct val="100000"/>
                        </a:lnSpc>
                        <a:spcBef>
                          <a:spcPts val="0"/>
                        </a:spcBef>
                        <a:spcAft>
                          <a:spcPts val="0"/>
                        </a:spcAft>
                        <a:buFont typeface="Arial"/>
                        <a:buChar char="•"/>
                      </a:pPr>
                      <a:r>
                        <a:rPr lang="en-US" sz="1600" u="none" strike="noStrike" noProof="0"/>
                        <a:t>Gaining confidence and critical consciousness through </a:t>
                      </a:r>
                      <a:r>
                        <a:rPr lang="en-US" sz="1600" b="1" u="none" strike="noStrike" noProof="0"/>
                        <a:t>dialogue</a:t>
                      </a:r>
                      <a:endParaRPr lang="en-US" sz="1800" b="1"/>
                    </a:p>
                  </a:txBody>
                  <a:tcPr marL="90810" marR="90810" marT="45405" marB="45405"/>
                </a:tc>
                <a:tc vMerge="1">
                  <a:txBody>
                    <a:bodyPr/>
                    <a:lstStyle/>
                    <a:p>
                      <a:endParaRPr lang="en-US"/>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4164826716"/>
                  </a:ext>
                </a:extLst>
              </a:tr>
              <a:tr h="623564">
                <a:tc>
                  <a:txBody>
                    <a:bodyPr/>
                    <a:lstStyle/>
                    <a:p>
                      <a:r>
                        <a:rPr lang="en-GB" sz="1800" b="1"/>
                        <a:t>2. Conciliation</a:t>
                      </a:r>
                    </a:p>
                  </a:txBody>
                  <a:tcPr marL="90810" marR="90810" marT="45405" marB="45405"/>
                </a:tc>
                <a:tc rowSpan="2">
                  <a:txBody>
                    <a:bodyPr/>
                    <a:lstStyle/>
                    <a:p>
                      <a:pPr lvl="0">
                        <a:buNone/>
                      </a:pPr>
                      <a:r>
                        <a:rPr lang="en-GB" sz="1800"/>
                        <a:t>Social</a:t>
                      </a:r>
                    </a:p>
                    <a:p>
                      <a:pPr lvl="0">
                        <a:buNone/>
                      </a:pPr>
                      <a:r>
                        <a:rPr lang="en-GB" sz="1800"/>
                        <a:t>Precarity of voluntary sector</a:t>
                      </a:r>
                    </a:p>
                    <a:p>
                      <a:pPr lvl="0">
                        <a:buNone/>
                      </a:pPr>
                      <a:r>
                        <a:rPr lang="en-GB" sz="1800"/>
                        <a:t>Precarity of staff</a:t>
                      </a:r>
                    </a:p>
                    <a:p>
                      <a:pPr lvl="0">
                        <a:buNone/>
                      </a:pPr>
                      <a:r>
                        <a:rPr lang="en-GB" sz="1800"/>
                        <a:t>Scarcity of resources</a:t>
                      </a:r>
                      <a:endParaRPr lang="en-GB" sz="1800" b="0"/>
                    </a:p>
                  </a:txBody>
                  <a:tcPr marL="90810" marR="90810" marT="45405" marB="45405"/>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4076990055"/>
                  </a:ext>
                </a:extLst>
              </a:tr>
              <a:tr h="593294">
                <a:tc>
                  <a:txBody>
                    <a:bodyPr/>
                    <a:lstStyle/>
                    <a:p>
                      <a:pPr marL="285750" marR="0" lvl="0" indent="-285750" algn="l">
                        <a:lnSpc>
                          <a:spcPct val="100000"/>
                        </a:lnSpc>
                        <a:spcBef>
                          <a:spcPts val="0"/>
                        </a:spcBef>
                        <a:spcAft>
                          <a:spcPts val="0"/>
                        </a:spcAft>
                        <a:buFont typeface="Arial"/>
                        <a:buChar char="•"/>
                      </a:pPr>
                      <a:r>
                        <a:rPr lang="en-US" sz="1600" u="none" strike="noStrike" noProof="0"/>
                        <a:t>Building a common vision through </a:t>
                      </a:r>
                      <a:r>
                        <a:rPr lang="en-GB" sz="1600" b="0" i="0" u="none" strike="noStrike" noProof="0">
                          <a:latin typeface="Calibri"/>
                        </a:rPr>
                        <a:t>deliberation and inclusive decision-making</a:t>
                      </a:r>
                      <a:endParaRPr lang="en-US" sz="1800" b="0"/>
                    </a:p>
                  </a:txBody>
                  <a:tcPr marL="90810" marR="90810" marT="45405" marB="45405"/>
                </a:tc>
                <a:tc vMerge="1">
                  <a:txBody>
                    <a:bodyPr/>
                    <a:lstStyle/>
                    <a:p>
                      <a:endParaRPr lang="en-US"/>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781268620"/>
                  </a:ext>
                </a:extLst>
              </a:tr>
              <a:tr h="759779">
                <a:tc>
                  <a:txBody>
                    <a:bodyPr/>
                    <a:lstStyle/>
                    <a:p>
                      <a:r>
                        <a:rPr lang="en-GB" sz="1800" b="1"/>
                        <a:t>3. Collaboration</a:t>
                      </a:r>
                    </a:p>
                  </a:txBody>
                  <a:tcPr marL="90810" marR="90810" marT="45405" marB="45405"/>
                </a:tc>
                <a:tc rowSpan="2">
                  <a:txBody>
                    <a:bodyPr/>
                    <a:lstStyle/>
                    <a:p>
                      <a:pPr lvl="0">
                        <a:buNone/>
                      </a:pPr>
                      <a:r>
                        <a:rPr lang="en-GB" sz="1800"/>
                        <a:t>Structural (Environmental)</a:t>
                      </a:r>
                    </a:p>
                    <a:p>
                      <a:pPr lvl="0">
                        <a:buNone/>
                      </a:pPr>
                      <a:r>
                        <a:rPr lang="en-GB" sz="1800"/>
                        <a:t>Limited opportunities for participation</a:t>
                      </a:r>
                    </a:p>
                    <a:p>
                      <a:pPr lvl="0">
                        <a:buNone/>
                      </a:pPr>
                      <a:r>
                        <a:rPr lang="en-GB" sz="1800"/>
                        <a:t>Scope for socio-economic change</a:t>
                      </a:r>
                      <a:endParaRPr lang="en-GB" sz="1800" b="0"/>
                    </a:p>
                  </a:txBody>
                  <a:tcPr marL="90810" marR="90810" marT="45405" marB="45405"/>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421507861"/>
                  </a:ext>
                </a:extLst>
              </a:tr>
              <a:tr h="729509">
                <a:tc>
                  <a:txBody>
                    <a:bodyPr/>
                    <a:lstStyle/>
                    <a:p>
                      <a:pPr marL="285750" marR="0" lvl="0" indent="-285750" algn="l">
                        <a:lnSpc>
                          <a:spcPct val="100000"/>
                        </a:lnSpc>
                        <a:spcBef>
                          <a:spcPts val="0"/>
                        </a:spcBef>
                        <a:spcAft>
                          <a:spcPts val="0"/>
                        </a:spcAft>
                        <a:buFont typeface="Arial"/>
                        <a:buChar char="•"/>
                      </a:pPr>
                      <a:r>
                        <a:rPr lang="en-US" sz="1600" u="none" strike="noStrike" noProof="0"/>
                        <a:t>Challenging power relations through</a:t>
                      </a:r>
                      <a:r>
                        <a:rPr lang="en-US" sz="1600" b="1" u="none" strike="noStrike" noProof="0"/>
                        <a:t> action</a:t>
                      </a:r>
                      <a:endParaRPr lang="en-US" sz="1800" b="1"/>
                    </a:p>
                  </a:txBody>
                  <a:tcPr marL="90810" marR="90810" marT="45405" marB="45405"/>
                </a:tc>
                <a:tc vMerge="1">
                  <a:txBody>
                    <a:bodyPr/>
                    <a:lstStyle/>
                    <a:p>
                      <a:endParaRPr lang="en-US"/>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881222021"/>
                  </a:ext>
                </a:extLst>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2150981"/>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BC6F9BA-7138-4844-92B7-F2952F8AFEF0}"/>
              </a:ext>
            </a:extLst>
          </p:cNvPr>
          <p:cNvSpPr>
            <a:spLocks noGrp="1"/>
          </p:cNvSpPr>
          <p:nvPr>
            <p:ph idx="1"/>
          </p:nvPr>
        </p:nvSpPr>
        <p:spPr/>
        <p:txBody>
          <a:bodyPr vert="horz" lIns="91440" tIns="45720" rIns="91440" bIns="45720" rtlCol="0" anchor="t">
            <a:normAutofit lnSpcReduction="10000"/>
          </a:bodyPr>
          <a:lstStyle/>
          <a:p>
            <a:pPr marL="0" indent="0">
              <a:spcBef>
                <a:spcPts val="0"/>
              </a:spcBef>
              <a:buNone/>
            </a:pPr>
            <a:r>
              <a:rPr lang="en-GB" sz="2400"/>
              <a:t>Maureen McBride</a:t>
            </a:r>
          </a:p>
          <a:p>
            <a:pPr marL="0" indent="0">
              <a:spcBef>
                <a:spcPts val="0"/>
              </a:spcBef>
              <a:buNone/>
            </a:pPr>
            <a:r>
              <a:rPr lang="en-GB" sz="2400"/>
              <a:t>Research Associate, CNS, University of Glasgow</a:t>
            </a:r>
            <a:endParaRPr lang="en-GB" sz="2400">
              <a:cs typeface="Calibri"/>
            </a:endParaRPr>
          </a:p>
          <a:p>
            <a:pPr marL="0" indent="0">
              <a:spcBef>
                <a:spcPts val="0"/>
              </a:spcBef>
              <a:buNone/>
            </a:pPr>
            <a:r>
              <a:rPr lang="en-GB" sz="2400">
                <a:hlinkClick r:id="rId3"/>
              </a:rPr>
              <a:t>Maureen.McBride@Glasgow.ac.uk</a:t>
            </a:r>
            <a:endParaRPr lang="en-GB" sz="2400"/>
          </a:p>
          <a:p>
            <a:pPr marL="0" indent="0">
              <a:spcBef>
                <a:spcPts val="0"/>
              </a:spcBef>
              <a:buNone/>
            </a:pPr>
            <a:r>
              <a:rPr lang="en-GB" sz="2400">
                <a:cs typeface="Calibri"/>
              </a:rPr>
              <a:t>@mmcbride84</a:t>
            </a:r>
          </a:p>
          <a:p>
            <a:pPr marL="0" indent="0">
              <a:spcBef>
                <a:spcPts val="0"/>
              </a:spcBef>
              <a:buNone/>
            </a:pPr>
            <a:endParaRPr lang="en-GB" sz="2400"/>
          </a:p>
          <a:p>
            <a:pPr marL="0" indent="0">
              <a:spcBef>
                <a:spcPts val="0"/>
              </a:spcBef>
              <a:buNone/>
            </a:pPr>
            <a:r>
              <a:rPr lang="en-GB" sz="2400"/>
              <a:t>Sarah Ward</a:t>
            </a:r>
            <a:endParaRPr lang="en-GB" sz="2400">
              <a:cs typeface="Calibri"/>
            </a:endParaRPr>
          </a:p>
          <a:p>
            <a:pPr marL="0" indent="0">
              <a:spcBef>
                <a:spcPts val="0"/>
              </a:spcBef>
              <a:buNone/>
            </a:pPr>
            <a:r>
              <a:rPr lang="en-GB" sz="2400"/>
              <a:t>Research Associate, CNS, University of Glasgow</a:t>
            </a:r>
            <a:endParaRPr lang="en-GB" sz="2400">
              <a:cs typeface="Calibri"/>
            </a:endParaRPr>
          </a:p>
          <a:p>
            <a:pPr marL="0" indent="0">
              <a:spcBef>
                <a:spcPts val="0"/>
              </a:spcBef>
              <a:buNone/>
            </a:pPr>
            <a:r>
              <a:rPr lang="en-GB" sz="2400">
                <a:hlinkClick r:id="rId4"/>
              </a:rPr>
              <a:t>Sarah.Ward@Glasgow.ac.uk</a:t>
            </a:r>
            <a:endParaRPr lang="en-GB" sz="2400"/>
          </a:p>
          <a:p>
            <a:pPr marL="0" indent="0">
              <a:spcBef>
                <a:spcPts val="0"/>
              </a:spcBef>
              <a:buNone/>
            </a:pPr>
            <a:r>
              <a:rPr lang="en-GB" sz="2400">
                <a:cs typeface="Calibri"/>
              </a:rPr>
              <a:t>@sward2205</a:t>
            </a:r>
          </a:p>
          <a:p>
            <a:pPr marL="0" indent="0">
              <a:spcBef>
                <a:spcPts val="0"/>
              </a:spcBef>
              <a:buNone/>
            </a:pPr>
            <a:endParaRPr lang="en-GB" sz="2400"/>
          </a:p>
          <a:p>
            <a:pPr marL="0" indent="0">
              <a:spcBef>
                <a:spcPts val="0"/>
              </a:spcBef>
              <a:buNone/>
            </a:pPr>
            <a:r>
              <a:rPr lang="en-GB" sz="2400"/>
              <a:t>Amanda </a:t>
            </a:r>
            <a:r>
              <a:rPr lang="en-GB" sz="2400" err="1"/>
              <a:t>Ptolomey</a:t>
            </a:r>
            <a:r>
              <a:rPr lang="en-GB" sz="2400"/>
              <a:t> (zine-making)</a:t>
            </a:r>
            <a:endParaRPr lang="en-GB" sz="2400">
              <a:cs typeface="Calibri"/>
            </a:endParaRPr>
          </a:p>
          <a:p>
            <a:pPr marL="0" indent="0">
              <a:spcBef>
                <a:spcPts val="0"/>
              </a:spcBef>
              <a:buNone/>
            </a:pPr>
            <a:r>
              <a:rPr lang="en-GB" sz="2400"/>
              <a:t>PhD candidate, CNS, University of Glasgow</a:t>
            </a:r>
            <a:endParaRPr lang="en-GB" sz="2400">
              <a:cs typeface="Calibri"/>
            </a:endParaRPr>
          </a:p>
          <a:p>
            <a:pPr marL="0" indent="0">
              <a:spcBef>
                <a:spcPts val="0"/>
              </a:spcBef>
              <a:buNone/>
            </a:pPr>
            <a:r>
              <a:rPr lang="en-GB" sz="2400">
                <a:hlinkClick r:id="rId5"/>
              </a:rPr>
              <a:t>a.ptolomey.1@research.gla.ac.uk</a:t>
            </a:r>
            <a:endParaRPr lang="en-GB" sz="2400"/>
          </a:p>
          <a:p>
            <a:pPr marL="0" indent="0">
              <a:spcBef>
                <a:spcPts val="0"/>
              </a:spcBef>
              <a:buNone/>
            </a:pPr>
            <a:r>
              <a:rPr lang="en-GB" sz="2400">
                <a:cs typeface="Calibri"/>
              </a:rPr>
              <a:t>@</a:t>
            </a:r>
            <a:r>
              <a:rPr lang="en-GB" sz="2400" err="1">
                <a:cs typeface="Calibri"/>
              </a:rPr>
              <a:t>amandasays</a:t>
            </a:r>
          </a:p>
          <a:p>
            <a:pPr marL="0" indent="0">
              <a:spcBef>
                <a:spcPts val="0"/>
              </a:spcBef>
              <a:buNone/>
            </a:pPr>
            <a:endParaRPr lang="en-GB">
              <a:cs typeface="Calibri" panose="020F0502020204030204"/>
            </a:endParaRPr>
          </a:p>
        </p:txBody>
      </p:sp>
      <p:pic>
        <p:nvPicPr>
          <p:cNvPr id="4" name="Picture 3" descr="A close up of a logo&#10;&#10;Description generated with very high confidenc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8564A5D-CD46-4E72-9769-A5FEAC7F15E9}"/>
              </a:ext>
            </a:extLst>
          </p:cNvPr>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378014" y="355108"/>
            <a:ext cx="1126794" cy="101489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99577195"/>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2" descr="A close up of text on a black background&#10;&#10;Description generated with high confidenc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859444D-57BA-48FA-BBB8-59D08EB12ACD}"/>
              </a:ext>
            </a:extLst>
          </p:cNvPr>
          <p:cNvPicPr>
            <a:picLocks noChangeAspect="1"/>
          </p:cNvPicPr>
          <p:nvPr/>
        </p:nvPicPr>
        <p:blipFill rotWithShape="1">
          <a:blip r:embed="rId3"/>
          <a:srcRect l="50023" b="-240"/>
          <a:stretch/>
        </p:blipFill>
        <p:spPr>
          <a:xfrm>
            <a:off x="5413611" y="-3435"/>
            <a:ext cx="3730391" cy="6873369"/>
          </a:xfrm>
          <a:prstGeom prst="rect">
            <a:avLst/>
          </a:prstGeom>
        </p:spPr>
      </p:pic>
      <p:sp>
        <p:nvSpPr>
          <p:cNvPr id="9" name="Content Placeholder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EDECC0F-BE52-4854-AC0C-FAFD1D19309C}"/>
              </a:ext>
            </a:extLst>
          </p:cNvPr>
          <p:cNvSpPr txBox="1">
            <a:spLocks/>
          </p:cNvSpPr>
          <p:nvPr/>
        </p:nvSpPr>
        <p:spPr>
          <a:xfrm>
            <a:off x="151697" y="1821898"/>
            <a:ext cx="5138467" cy="4912648"/>
          </a:xfrm>
          <a:prstGeom prst="rect">
            <a:avLst/>
          </a:prstGeom>
          <a:solidFill>
            <a:schemeClr val="accent6">
              <a:lumMod val="40000"/>
              <a:lumOff val="60000"/>
            </a:schemeClr>
          </a:solidFill>
        </p:spPr>
        <p:txBody>
          <a:bodyPr vert="horz" lIns="91440" tIns="45720" rIns="91440" bIns="45720" rtlCol="0" anchor="t">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a:latin typeface="Calibri"/>
              <a:ea typeface="Segoe UI"/>
              <a:cs typeface="Segoe UI"/>
            </a:endParaRPr>
          </a:p>
          <a:p>
            <a:pPr marL="0" indent="0">
              <a:buNone/>
            </a:pPr>
            <a:endParaRPr lang="en-GB" sz="1400" b="1">
              <a:latin typeface="Calibri"/>
              <a:ea typeface="Segoe UI"/>
              <a:cs typeface="Segoe UI"/>
            </a:endParaRPr>
          </a:p>
          <a:p>
            <a:pPr marL="0" indent="0">
              <a:buNone/>
            </a:pPr>
            <a:endParaRPr lang="en-GB" sz="1400" b="1">
              <a:latin typeface="Calibri"/>
              <a:ea typeface="Segoe UI"/>
              <a:cs typeface="Segoe UI"/>
            </a:endParaRPr>
          </a:p>
          <a:p>
            <a:pPr marL="0" indent="0">
              <a:buNone/>
            </a:pPr>
            <a:endParaRPr lang="en-GB" sz="1400" b="1">
              <a:latin typeface="Calibri"/>
              <a:ea typeface="Segoe UI"/>
              <a:cs typeface="Segoe UI"/>
            </a:endParaRPr>
          </a:p>
          <a:p>
            <a:pPr marL="0" indent="0">
              <a:buNone/>
            </a:pPr>
            <a:r>
              <a:rPr lang="en-GB">
                <a:latin typeface="Calibri"/>
                <a:ea typeface="Segoe UI"/>
                <a:cs typeface="Segoe UI"/>
              </a:rPr>
              <a:t>We all came into this world fighting</a:t>
            </a:r>
            <a:r>
              <a:rPr lang="en-US">
                <a:latin typeface="Calibri"/>
                <a:ea typeface="Segoe UI"/>
                <a:cs typeface="Segoe UI"/>
              </a:rPr>
              <a:t>​</a:t>
            </a:r>
            <a:endParaRPr lang="en-US">
              <a:cs typeface="Calibri"/>
            </a:endParaRPr>
          </a:p>
          <a:p>
            <a:pPr marL="0" indent="0" rtl="0">
              <a:buNone/>
            </a:pPr>
            <a:r>
              <a:rPr lang="en-GB">
                <a:latin typeface="Calibri"/>
                <a:ea typeface="Segoe UI"/>
                <a:cs typeface="Segoe UI"/>
              </a:rPr>
              <a:t>And we all shed the same tears</a:t>
            </a:r>
            <a:r>
              <a:rPr lang="en-US">
                <a:latin typeface="Calibri"/>
                <a:ea typeface="Segoe UI"/>
                <a:cs typeface="Segoe UI"/>
              </a:rPr>
              <a:t>​</a:t>
            </a:r>
          </a:p>
          <a:p>
            <a:pPr marL="0" indent="0" rtl="0">
              <a:buNone/>
            </a:pPr>
            <a:r>
              <a:rPr lang="en-GB">
                <a:latin typeface="Calibri"/>
                <a:ea typeface="Segoe UI"/>
                <a:cs typeface="Segoe UI"/>
              </a:rPr>
              <a:t>As humans we grow and learn to understand other humans.</a:t>
            </a:r>
            <a:r>
              <a:rPr lang="en-US">
                <a:latin typeface="Calibri"/>
                <a:ea typeface="Segoe UI"/>
                <a:cs typeface="Segoe UI"/>
              </a:rPr>
              <a:t>​</a:t>
            </a:r>
          </a:p>
          <a:p>
            <a:pPr marL="0" indent="0" rtl="0">
              <a:buNone/>
            </a:pPr>
            <a:r>
              <a:rPr lang="en-GB">
                <a:latin typeface="Calibri"/>
                <a:ea typeface="Segoe UI"/>
                <a:cs typeface="Segoe UI"/>
              </a:rPr>
              <a:t>But, that’s not always the case,</a:t>
            </a:r>
            <a:r>
              <a:rPr lang="en-US">
                <a:latin typeface="Calibri"/>
                <a:ea typeface="Segoe UI"/>
                <a:cs typeface="Segoe UI"/>
              </a:rPr>
              <a:t>​</a:t>
            </a:r>
          </a:p>
          <a:p>
            <a:pPr marL="0" indent="0" rtl="0">
              <a:buNone/>
            </a:pPr>
            <a:r>
              <a:rPr lang="en-GB">
                <a:latin typeface="Calibri"/>
                <a:ea typeface="Segoe UI"/>
                <a:cs typeface="Segoe UI"/>
              </a:rPr>
              <a:t>What if you find it difficult to understand others?</a:t>
            </a:r>
            <a:r>
              <a:rPr lang="en-US">
                <a:latin typeface="Calibri"/>
                <a:ea typeface="Segoe UI"/>
                <a:cs typeface="Segoe UI"/>
              </a:rPr>
              <a:t>​</a:t>
            </a:r>
          </a:p>
          <a:p>
            <a:pPr marL="0" indent="0" rtl="0">
              <a:buNone/>
            </a:pPr>
            <a:r>
              <a:rPr lang="en-GB">
                <a:latin typeface="Calibri"/>
                <a:ea typeface="Segoe UI"/>
                <a:cs typeface="Segoe UI"/>
              </a:rPr>
              <a:t>What if you chose not to understand?</a:t>
            </a:r>
            <a:r>
              <a:rPr lang="en-US">
                <a:latin typeface="Calibri"/>
                <a:ea typeface="Segoe UI"/>
                <a:cs typeface="Segoe UI"/>
              </a:rPr>
              <a:t>​</a:t>
            </a:r>
          </a:p>
          <a:p>
            <a:pPr marL="0" indent="0" rtl="0">
              <a:buNone/>
            </a:pPr>
            <a:r>
              <a:rPr lang="en-GB">
                <a:latin typeface="Calibri"/>
                <a:ea typeface="Segoe UI"/>
                <a:cs typeface="Segoe UI"/>
              </a:rPr>
              <a:t>What we choose to ignore,</a:t>
            </a:r>
            <a:r>
              <a:rPr lang="en-US">
                <a:latin typeface="Calibri"/>
                <a:ea typeface="Segoe UI"/>
                <a:cs typeface="Segoe UI"/>
              </a:rPr>
              <a:t>​</a:t>
            </a:r>
          </a:p>
          <a:p>
            <a:pPr marL="0" indent="0" rtl="0">
              <a:buNone/>
            </a:pPr>
            <a:r>
              <a:rPr lang="en-GB">
                <a:latin typeface="Calibri"/>
                <a:ea typeface="Segoe UI"/>
                <a:cs typeface="Segoe UI"/>
              </a:rPr>
              <a:t>what we choose to accept, </a:t>
            </a:r>
            <a:r>
              <a:rPr lang="en-US">
                <a:latin typeface="Calibri"/>
                <a:ea typeface="Segoe UI"/>
                <a:cs typeface="Segoe UI"/>
              </a:rPr>
              <a:t>​</a:t>
            </a:r>
          </a:p>
          <a:p>
            <a:pPr marL="0" indent="0" rtl="0">
              <a:buNone/>
            </a:pPr>
            <a:r>
              <a:rPr lang="en-GB">
                <a:latin typeface="Calibri"/>
                <a:ea typeface="Segoe UI"/>
                <a:cs typeface="Segoe UI"/>
              </a:rPr>
              <a:t>what we choose to applaud, </a:t>
            </a:r>
            <a:r>
              <a:rPr lang="en-US">
                <a:latin typeface="Calibri"/>
                <a:ea typeface="Segoe UI"/>
                <a:cs typeface="Segoe UI"/>
              </a:rPr>
              <a:t>​</a:t>
            </a:r>
          </a:p>
          <a:p>
            <a:pPr marL="0" indent="0" rtl="0">
              <a:buNone/>
            </a:pPr>
            <a:r>
              <a:rPr lang="en-GB">
                <a:latin typeface="Calibri"/>
                <a:ea typeface="Segoe UI"/>
                <a:cs typeface="Segoe UI"/>
              </a:rPr>
              <a:t>all of our actions will shape the lives of many humans</a:t>
            </a:r>
            <a:r>
              <a:rPr lang="en-US">
                <a:latin typeface="Calibri"/>
                <a:ea typeface="Segoe UI"/>
                <a:cs typeface="Segoe UI"/>
              </a:rPr>
              <a:t>​</a:t>
            </a:r>
          </a:p>
          <a:p>
            <a:pPr marL="0" indent="0" rtl="0">
              <a:buNone/>
            </a:pPr>
            <a:r>
              <a:rPr lang="en-GB">
                <a:latin typeface="Calibri"/>
                <a:ea typeface="Segoe UI"/>
                <a:cs typeface="Segoe UI"/>
              </a:rPr>
              <a:t>in the Gallowgate.</a:t>
            </a:r>
            <a:r>
              <a:rPr lang="en-US">
                <a:latin typeface="Calibri"/>
                <a:ea typeface="Segoe UI"/>
                <a:cs typeface="Segoe UI"/>
              </a:rPr>
              <a:t>​</a:t>
            </a:r>
          </a:p>
          <a:p>
            <a:pPr marL="0" indent="0" rtl="0">
              <a:buNone/>
            </a:pPr>
            <a:r>
              <a:rPr lang="en-GB">
                <a:latin typeface="Calibri"/>
                <a:ea typeface="Segoe UI"/>
                <a:cs typeface="Segoe UI"/>
              </a:rPr>
              <a:t>In the Calton.</a:t>
            </a:r>
            <a:r>
              <a:rPr lang="en-US">
                <a:latin typeface="Calibri"/>
                <a:ea typeface="Segoe UI"/>
                <a:cs typeface="Segoe UI"/>
              </a:rPr>
              <a:t>​</a:t>
            </a:r>
          </a:p>
          <a:p>
            <a:pPr marL="0" indent="0" rtl="0">
              <a:buNone/>
            </a:pPr>
            <a:r>
              <a:rPr lang="en-GB">
                <a:latin typeface="Calibri"/>
                <a:ea typeface="Segoe UI"/>
                <a:cs typeface="Segoe UI"/>
              </a:rPr>
              <a:t>In the Barras.</a:t>
            </a:r>
            <a:r>
              <a:rPr lang="en-US">
                <a:latin typeface="Calibri"/>
                <a:ea typeface="Segoe UI"/>
                <a:cs typeface="Segoe UI"/>
              </a:rPr>
              <a:t>​</a:t>
            </a:r>
          </a:p>
          <a:p>
            <a:pPr marL="0" indent="0" rtl="0">
              <a:buNone/>
            </a:pPr>
            <a:r>
              <a:rPr lang="en-GB">
                <a:latin typeface="Calibri"/>
                <a:ea typeface="Segoe UI"/>
                <a:cs typeface="Segoe UI"/>
              </a:rPr>
              <a:t>In Parkhead.</a:t>
            </a:r>
            <a:r>
              <a:rPr lang="en-US">
                <a:latin typeface="Calibri"/>
                <a:ea typeface="Segoe UI"/>
                <a:cs typeface="Segoe UI"/>
              </a:rPr>
              <a:t>​</a:t>
            </a:r>
          </a:p>
          <a:p>
            <a:pPr marL="0" indent="0" rtl="0">
              <a:buNone/>
            </a:pPr>
            <a:r>
              <a:rPr lang="en-GB">
                <a:latin typeface="Calibri"/>
                <a:ea typeface="Segoe UI"/>
                <a:cs typeface="Segoe UI"/>
              </a:rPr>
              <a:t>In Tollcross.</a:t>
            </a:r>
            <a:r>
              <a:rPr lang="en-US">
                <a:latin typeface="Calibri"/>
                <a:ea typeface="Segoe UI"/>
                <a:cs typeface="Segoe UI"/>
              </a:rPr>
              <a:t>​</a:t>
            </a:r>
          </a:p>
          <a:p>
            <a:pPr marL="0" indent="0" rtl="0">
              <a:buNone/>
            </a:pPr>
            <a:r>
              <a:rPr lang="en-GB">
                <a:latin typeface="Calibri"/>
                <a:ea typeface="Segoe UI"/>
                <a:cs typeface="Segoe UI"/>
              </a:rPr>
              <a:t>In Bridgeton.</a:t>
            </a:r>
            <a:r>
              <a:rPr lang="en-US">
                <a:latin typeface="Calibri"/>
                <a:ea typeface="Segoe UI"/>
                <a:cs typeface="Segoe UI"/>
              </a:rPr>
              <a:t>​</a:t>
            </a:r>
          </a:p>
          <a:p>
            <a:pPr marL="0" indent="0" rtl="0">
              <a:buNone/>
            </a:pPr>
            <a:r>
              <a:rPr lang="en-GB">
                <a:latin typeface="Calibri"/>
                <a:ea typeface="Segoe UI"/>
                <a:cs typeface="Segoe UI"/>
              </a:rPr>
              <a:t>In Duke Street.</a:t>
            </a:r>
            <a:r>
              <a:rPr lang="en-US">
                <a:latin typeface="Calibri"/>
                <a:ea typeface="Segoe UI"/>
                <a:cs typeface="Segoe UI"/>
              </a:rPr>
              <a:t>​</a:t>
            </a:r>
          </a:p>
          <a:p>
            <a:pPr marL="0" indent="0" rtl="0">
              <a:buNone/>
            </a:pPr>
            <a:r>
              <a:rPr lang="en-GB">
                <a:latin typeface="Calibri"/>
                <a:ea typeface="Segoe UI"/>
                <a:cs typeface="Segoe UI"/>
              </a:rPr>
              <a:t>Right here in G40.</a:t>
            </a:r>
            <a:endParaRPr lang="en-GB">
              <a:cs typeface="Calibri"/>
            </a:endParaRPr>
          </a:p>
        </p:txBody>
      </p:sp>
      <p:sp>
        <p:nvSpPr>
          <p:cNvPr id="11"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95187AD-74B5-480E-9703-6EB8FB044D4A}"/>
              </a:ext>
            </a:extLst>
          </p:cNvPr>
          <p:cNvSpPr txBox="1">
            <a:spLocks/>
          </p:cNvSpPr>
          <p:nvPr/>
        </p:nvSpPr>
        <p:spPr>
          <a:xfrm>
            <a:off x="457200" y="274638"/>
            <a:ext cx="8229600" cy="1143000"/>
          </a:xfrm>
          <a:prstGeom prst="rect">
            <a:avLst/>
          </a:prstGeom>
          <a:solidFill>
            <a:schemeClr val="accent6">
              <a:lumMod val="40000"/>
              <a:lumOff val="60000"/>
            </a:schemeClr>
          </a:solidFill>
        </p:spPr>
        <p:txBody>
          <a:bodyPr anchor="t"/>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t>PEEK drama group</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21055607"/>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ABF7F50-C387-D24D-800F-C0A0F856E4D2}"/>
              </a:ext>
            </a:extLst>
          </p:cNvPr>
          <p:cNvSpPr>
            <a:spLocks noGrp="1"/>
          </p:cNvSpPr>
          <p:nvPr>
            <p:ph type="title"/>
          </p:nvPr>
        </p:nvSpPr>
        <p:spPr>
          <a:xfrm>
            <a:off x="3288029" y="365125"/>
            <a:ext cx="5373370" cy="1325563"/>
          </a:xfrm>
        </p:spPr>
        <p:txBody>
          <a:bodyPr>
            <a:normAutofit/>
          </a:bodyPr>
          <a:lstStyle/>
          <a:p>
            <a:pPr>
              <a:lnSpc>
                <a:spcPct val="90000"/>
              </a:lnSpc>
            </a:pPr>
            <a:r>
              <a:rPr lang="en-US" sz="3700"/>
              <a:t>Children’s </a:t>
            </a:r>
            <a:r>
              <a:rPr lang="en-US" sz="3700" err="1"/>
              <a:t>Neighbourhoods</a:t>
            </a:r>
            <a:r>
              <a:rPr lang="en-US" sz="3700"/>
              <a:t> Scotland</a:t>
            </a:r>
          </a:p>
        </p:txBody>
      </p:sp>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DAA7399-80CB-D345-8643-95CB085717CD}"/>
              </a:ext>
            </a:extLst>
          </p:cNvPr>
          <p:cNvSpPr>
            <a:spLocks noGrp="1"/>
          </p:cNvSpPr>
          <p:nvPr>
            <p:ph idx="1"/>
          </p:nvPr>
        </p:nvSpPr>
        <p:spPr>
          <a:xfrm>
            <a:off x="3290636" y="2022601"/>
            <a:ext cx="5370763" cy="4338881"/>
          </a:xfrm>
        </p:spPr>
        <p:txBody>
          <a:bodyPr vert="horz" lIns="91440" tIns="45720" rIns="91440" bIns="45720" rtlCol="0" anchor="t">
            <a:normAutofit fontScale="92500" lnSpcReduction="20000"/>
          </a:bodyPr>
          <a:lstStyle/>
          <a:p>
            <a:endParaRPr lang="en-GB" sz="1800">
              <a:cs typeface="Calibri"/>
            </a:endParaRPr>
          </a:p>
          <a:p>
            <a:r>
              <a:rPr lang="en-GB" sz="1800" dirty="0"/>
              <a:t>Scottish Government (2018) ‘Every Child, Every Chance: Child Poverty Delivery Plan 2018-22’: </a:t>
            </a:r>
            <a:endParaRPr lang="en-GB" sz="1800" dirty="0">
              <a:cs typeface="Calibri"/>
            </a:endParaRPr>
          </a:p>
          <a:p>
            <a:pPr lvl="1"/>
            <a:r>
              <a:rPr lang="en-US" sz="1800" dirty="0"/>
              <a:t>a. Focus on poverty mitigation</a:t>
            </a:r>
            <a:endParaRPr lang="en-US" sz="1800" dirty="0">
              <a:cs typeface="Calibri"/>
            </a:endParaRPr>
          </a:p>
          <a:p>
            <a:pPr lvl="1"/>
            <a:r>
              <a:rPr lang="en-US" sz="1800" dirty="0"/>
              <a:t>b. Attention to quality of life</a:t>
            </a:r>
            <a:endParaRPr lang="en-US" sz="1800" dirty="0">
              <a:cs typeface="Calibri"/>
            </a:endParaRPr>
          </a:p>
          <a:p>
            <a:r>
              <a:rPr lang="en-US" sz="1800" dirty="0"/>
              <a:t>Children</a:t>
            </a:r>
            <a:r>
              <a:rPr lang="en-US" sz="1800" dirty="0">
                <a:ea typeface="+mn-lt"/>
                <a:cs typeface="+mn-lt"/>
              </a:rPr>
              <a:t> (Scotland) Bill 2020 (UNCRC).</a:t>
            </a:r>
            <a:endParaRPr lang="en-US" sz="1800" dirty="0">
              <a:cs typeface="Calibri" panose="020F0502020204030204"/>
            </a:endParaRPr>
          </a:p>
          <a:p>
            <a:r>
              <a:rPr lang="en-GB" sz="1800" dirty="0"/>
              <a:t>Children’s Neighbourhoods Programme (2018 – 2022, £2.2m, 6 neighbourhoods)</a:t>
            </a:r>
            <a:endParaRPr lang="en-GB" sz="1800" dirty="0">
              <a:cs typeface="Calibri"/>
            </a:endParaRPr>
          </a:p>
          <a:p>
            <a:r>
              <a:rPr lang="en-GB" sz="1800" dirty="0"/>
              <a:t>CNS as facilitator for participation, collaboration and change in neighbourhoods of high social deprivation </a:t>
            </a:r>
            <a:endParaRPr lang="en-GB" sz="1800" dirty="0">
              <a:cs typeface="Calibri"/>
            </a:endParaRPr>
          </a:p>
          <a:p>
            <a:r>
              <a:rPr lang="en-GB" sz="1800" dirty="0"/>
              <a:t>Child-centred approach to improving wellbeing goals for children and young people: deliberation, dialogue and decision-making</a:t>
            </a:r>
            <a:endParaRPr lang="en-GB" sz="1800" dirty="0">
              <a:cs typeface="Calibri"/>
            </a:endParaRPr>
          </a:p>
          <a:p>
            <a:r>
              <a:rPr lang="en-GB" sz="1800" dirty="0"/>
              <a:t>Research and evaluation integrated into programme</a:t>
            </a:r>
            <a:endParaRPr lang="en-GB" sz="1800" dirty="0">
              <a:cs typeface="Calibri"/>
            </a:endParaRPr>
          </a:p>
          <a:p>
            <a:r>
              <a:rPr lang="en-GB" sz="1800" dirty="0">
                <a:cs typeface="Calibri"/>
              </a:rPr>
              <a:t>Background of austerity, threat to youth work services &amp; increased pressure to deliver outcomes and impacts</a:t>
            </a:r>
          </a:p>
          <a:p>
            <a:endParaRPr lang="en-GB" sz="1700">
              <a:cs typeface="Calibri" panose="020F0502020204030204"/>
            </a:endParaRPr>
          </a:p>
          <a:p>
            <a:endParaRPr lang="en-US" sz="1700">
              <a:cs typeface="Calibri" panose="020F0502020204030204"/>
            </a:endParaRPr>
          </a:p>
        </p:txBody>
      </p:sp>
      <p:pic>
        <p:nvPicPr>
          <p:cNvPr id="5" name="Picture 4" descr="A close up of a logo&#10;&#10;Description generated with very high confidenc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63E086F-7289-488A-90D2-700523152F7C}"/>
              </a:ext>
            </a:extLst>
          </p:cNvPr>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60045" y="2220183"/>
            <a:ext cx="2569467" cy="241715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5753858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91B1CAC-CD11-4FEA-9D21-113ADD3A7946}"/>
              </a:ext>
            </a:extLst>
          </p:cNvPr>
          <p:cNvSpPr>
            <a:spLocks noGrp="1"/>
          </p:cNvSpPr>
          <p:nvPr>
            <p:ph type="title"/>
          </p:nvPr>
        </p:nvSpPr>
        <p:spPr/>
        <p:txBody>
          <a:bodyPr>
            <a:normAutofit/>
          </a:bodyPr>
          <a:lstStyle/>
          <a:p>
            <a:pPr algn="l"/>
            <a:r>
              <a:rPr lang="en-GB">
                <a:ea typeface="+mj-lt"/>
                <a:cs typeface="+mj-lt"/>
              </a:rPr>
              <a:t>CNS research based on CA</a:t>
            </a:r>
            <a:endParaRPr lang="en-US">
              <a:cs typeface="Calibri"/>
            </a:endParaRPr>
          </a:p>
        </p:txBody>
      </p:sp>
      <p:graphicFrame>
        <p:nvGraphicFramePr>
          <p:cNvPr id="6" name="Tabl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1AACA7F-4687-438F-9B1D-A344E2A05CA7}"/>
              </a:ext>
            </a:extLst>
          </p:cNvPr>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74377423"/>
              </p:ext>
            </p:extLst>
          </p:nvPr>
        </p:nvGraphicFramePr>
        <p:xfrm>
          <a:off x="489702" y="1372683"/>
          <a:ext cx="8483115" cy="5577840"/>
        </p:xfrm>
        <a:graphic>
          <a:graphicData uri="http://schemas.openxmlformats.org/drawingml/2006/table">
            <a:tbl>
              <a:tblPr firstRow="1" bandRow="1">
                <a:tableStyleId>{5C22544A-7EE6-4342-B048-85BDC9FD1C3A}</a:tableStyleId>
              </a:tblPr>
              <a:tblGrid>
                <a:gridCol w="1549277">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530469807"/>
                    </a:ext>
                  </a:extLst>
                </a:gridCol>
                <a:gridCol w="45720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967349258"/>
                    </a:ext>
                  </a:extLst>
                </a:gridCol>
                <a:gridCol w="2361838">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87283983"/>
                    </a:ext>
                  </a:extLst>
                </a:gridCol>
              </a:tblGrid>
              <a:tr h="370840">
                <a:tc>
                  <a:txBody>
                    <a:bodyPr/>
                    <a:lstStyle/>
                    <a:p>
                      <a:r>
                        <a:rPr lang="en-GB" sz="1600"/>
                        <a:t>CNS </a:t>
                      </a:r>
                      <a:r>
                        <a:rPr lang="en-GB" sz="1600" b="1" i="0" u="none" strike="noStrike" noProof="0">
                          <a:latin typeface="Calibri"/>
                        </a:rPr>
                        <a:t>Research Phases</a:t>
                      </a:r>
                      <a:endParaRPr lang="en-GB" sz="1600"/>
                    </a:p>
                  </a:txBody>
                  <a:tcPr/>
                </a:tc>
                <a:tc>
                  <a:txBody>
                    <a:bodyPr/>
                    <a:lstStyle/>
                    <a:p>
                      <a:pPr lvl="0">
                        <a:buNone/>
                      </a:pPr>
                      <a:r>
                        <a:rPr lang="en-GB" sz="1600"/>
                        <a:t>Questions/participants</a:t>
                      </a:r>
                    </a:p>
                  </a:txBody>
                  <a:tcPr/>
                </a:tc>
                <a:tc>
                  <a:txBody>
                    <a:bodyPr/>
                    <a:lstStyle/>
                    <a:p>
                      <a:pPr lvl="0">
                        <a:buNone/>
                      </a:pPr>
                      <a:r>
                        <a:rPr lang="en-GB" sz="1600"/>
                        <a:t>Methods</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3907376857"/>
                  </a:ext>
                </a:extLst>
              </a:tr>
              <a:tr h="370840">
                <a:tc>
                  <a:txBody>
                    <a:bodyPr/>
                    <a:lstStyle/>
                    <a:p>
                      <a:r>
                        <a:rPr lang="en-GB" sz="1600"/>
                        <a:t>Phase 1</a:t>
                      </a:r>
                    </a:p>
                  </a:txBody>
                  <a:tcPr/>
                </a:tc>
                <a:tc>
                  <a:txBody>
                    <a:bodyPr/>
                    <a:lstStyle/>
                    <a:p>
                      <a:pPr lvl="0">
                        <a:buNone/>
                      </a:pPr>
                      <a:r>
                        <a:rPr lang="en-GB" sz="1600" b="0" i="0" u="none" strike="noStrike" noProof="0">
                          <a:latin typeface="Calibri"/>
                        </a:rPr>
                        <a:t>Developing a Capabilities framework drawing on EMF</a:t>
                      </a:r>
                      <a:endParaRPr lang="en-US" sz="1600"/>
                    </a:p>
                    <a:p>
                      <a:pPr lvl="0">
                        <a:buNone/>
                      </a:pPr>
                      <a:r>
                        <a:rPr lang="en-GB" sz="1600"/>
                        <a:t>Stakeholder interviews</a:t>
                      </a:r>
                      <a:endParaRPr lang="en-US" sz="1600"/>
                    </a:p>
                    <a:p>
                      <a:pPr lvl="0">
                        <a:buNone/>
                      </a:pPr>
                      <a:r>
                        <a:rPr lang="en-GB" sz="1600"/>
                        <a:t>RQ: What are the key barriers/enablers to CYP wellbeing?</a:t>
                      </a:r>
                    </a:p>
                  </a:txBody>
                  <a:tcPr/>
                </a:tc>
                <a:tc>
                  <a:txBody>
                    <a:bodyPr/>
                    <a:lstStyle/>
                    <a:p>
                      <a:pPr lvl="0">
                        <a:buNone/>
                      </a:pPr>
                      <a:r>
                        <a:rPr lang="en-GB" sz="1600"/>
                        <a:t>In-depth interviews</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415985724"/>
                  </a:ext>
                </a:extLst>
              </a:tr>
              <a:tr h="370840">
                <a:tc>
                  <a:txBody>
                    <a:bodyPr/>
                    <a:lstStyle/>
                    <a:p>
                      <a:r>
                        <a:rPr lang="en-GB" sz="1600"/>
                        <a:t>Phase 2</a:t>
                      </a:r>
                    </a:p>
                  </a:txBody>
                  <a:tcPr/>
                </a:tc>
                <a:tc>
                  <a:txBody>
                    <a:bodyPr/>
                    <a:lstStyle/>
                    <a:p>
                      <a:pPr lvl="0">
                        <a:buNone/>
                      </a:pPr>
                      <a:r>
                        <a:rPr lang="en-GB" sz="1600"/>
                        <a:t>Developing a Capabilities framework</a:t>
                      </a:r>
                    </a:p>
                    <a:p>
                      <a:pPr lvl="0">
                        <a:buNone/>
                      </a:pPr>
                      <a:r>
                        <a:rPr lang="en-GB" sz="1600"/>
                        <a:t>Research with CYP</a:t>
                      </a:r>
                    </a:p>
                    <a:p>
                      <a:pPr lvl="0">
                        <a:buNone/>
                      </a:pPr>
                      <a:r>
                        <a:rPr lang="en-GB" sz="1600"/>
                        <a:t>RQ: </a:t>
                      </a:r>
                      <a:r>
                        <a:rPr lang="en-GB" sz="1600" b="0"/>
                        <a:t>What opportunities do CYP need in their lives to ensure their wellbeing?</a:t>
                      </a:r>
                    </a:p>
                    <a:p>
                      <a:pPr lvl="0">
                        <a:buNone/>
                      </a:pPr>
                      <a:r>
                        <a:rPr lang="en-GB" sz="1600"/>
                        <a:t>Drawing on Nussbaum domains</a:t>
                      </a:r>
                    </a:p>
                  </a:txBody>
                  <a:tcPr/>
                </a:tc>
                <a:tc>
                  <a:txBody>
                    <a:bodyPr/>
                    <a:lstStyle/>
                    <a:p>
                      <a:pPr lvl="0">
                        <a:buNone/>
                      </a:pPr>
                      <a:r>
                        <a:rPr lang="en-GB" sz="1600"/>
                        <a:t>Focus groups (2 x 10 participants x 8 weeks)</a:t>
                      </a:r>
                    </a:p>
                    <a:p>
                      <a:pPr lvl="0">
                        <a:buNone/>
                      </a:pPr>
                      <a:r>
                        <a:rPr lang="en-GB" sz="1600"/>
                        <a:t>Participatory workshops/deliberative dialogue</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818271547"/>
                  </a:ext>
                </a:extLst>
              </a:tr>
              <a:tr h="370840">
                <a:tc>
                  <a:txBody>
                    <a:bodyPr/>
                    <a:lstStyle/>
                    <a:p>
                      <a:r>
                        <a:rPr lang="en-GB" sz="1600"/>
                        <a:t>Phase 3</a:t>
                      </a:r>
                    </a:p>
                  </a:txBody>
                  <a:tcPr/>
                </a:tc>
                <a:tc>
                  <a:txBody>
                    <a:bodyPr/>
                    <a:lstStyle/>
                    <a:p>
                      <a:pPr lvl="0">
                        <a:buNone/>
                      </a:pPr>
                      <a:r>
                        <a:rPr lang="en-GB" sz="1600" b="0" i="0" u="none" strike="noStrike" noProof="0">
                          <a:latin typeface="Calibri"/>
                        </a:rPr>
                        <a:t>Developing a Capabilities framework</a:t>
                      </a:r>
                      <a:endParaRPr lang="en-US" sz="1600" b="0" i="0" u="none" strike="noStrike" noProof="0">
                        <a:latin typeface="Calibri"/>
                      </a:endParaRPr>
                    </a:p>
                    <a:p>
                      <a:pPr lvl="0">
                        <a:buNone/>
                      </a:pPr>
                      <a:r>
                        <a:rPr lang="en-GB" sz="1600" b="0" i="0" u="none" strike="noStrike" noProof="0">
                          <a:latin typeface="Calibri"/>
                        </a:rPr>
                        <a:t>Research with CYP – Focus Groups</a:t>
                      </a:r>
                      <a:endParaRPr lang="en-GB" sz="1600"/>
                    </a:p>
                    <a:p>
                      <a:pPr lvl="0">
                        <a:buNone/>
                      </a:pPr>
                      <a:r>
                        <a:rPr lang="en-GB" sz="1600" b="0" i="0" u="none" strike="noStrike" noProof="0">
                          <a:latin typeface="Calibri"/>
                        </a:rPr>
                        <a:t>RQ: What opportunities do CYP need in their lives to ensure their wellbeing?</a:t>
                      </a:r>
                      <a:endParaRPr lang="en-GB" sz="1600"/>
                    </a:p>
                    <a:p>
                      <a:pPr lvl="0">
                        <a:buNone/>
                      </a:pPr>
                      <a:r>
                        <a:rPr lang="en-GB" sz="1600" b="0" i="0" u="none" strike="noStrike" noProof="0">
                          <a:latin typeface="Calibri"/>
                        </a:rPr>
                        <a:t>Drawing on Nussbaum domains</a:t>
                      </a:r>
                      <a:endParaRPr lang="en-GB" sz="1600"/>
                    </a:p>
                  </a:txBody>
                  <a:tcPr/>
                </a:tc>
                <a:tc>
                  <a:txBody>
                    <a:bodyPr/>
                    <a:lstStyle/>
                    <a:p>
                      <a:pPr lvl="0">
                        <a:buNone/>
                      </a:pPr>
                      <a:r>
                        <a:rPr lang="en-GB" sz="1600" b="0" i="0" u="none" strike="noStrike" noProof="0">
                          <a:latin typeface="Calibri"/>
                        </a:rPr>
                        <a:t>Questionnaires (CYP-led) x 120</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594078194"/>
                  </a:ext>
                </a:extLst>
              </a:tr>
              <a:tr h="957770">
                <a:tc>
                  <a:txBody>
                    <a:bodyPr/>
                    <a:lstStyle/>
                    <a:p>
                      <a:pPr lvl="0">
                        <a:buNone/>
                      </a:pPr>
                      <a:r>
                        <a:rPr lang="en-GB" sz="1600" b="1"/>
                        <a:t>Phase 4</a:t>
                      </a:r>
                    </a:p>
                  </a:txBody>
                  <a:tcPr/>
                </a:tc>
                <a:tc>
                  <a:txBody>
                    <a:bodyPr/>
                    <a:lstStyle/>
                    <a:p>
                      <a:pPr lvl="0">
                        <a:buNone/>
                      </a:pPr>
                      <a:r>
                        <a:rPr lang="en-GB" sz="1600" b="1"/>
                        <a:t>Research with youth drama group</a:t>
                      </a:r>
                    </a:p>
                    <a:p>
                      <a:pPr lvl="0">
                        <a:buNone/>
                      </a:pPr>
                      <a:r>
                        <a:rPr lang="en-GB" sz="1600" b="1"/>
                        <a:t>RQ: Disrupting power relations: how can CYP be supported to articulate their own social reality and what are the effects of this?</a:t>
                      </a:r>
                    </a:p>
                  </a:txBody>
                  <a:tcPr/>
                </a:tc>
                <a:tc>
                  <a:txBody>
                    <a:bodyPr/>
                    <a:lstStyle/>
                    <a:p>
                      <a:pPr lvl="0">
                        <a:buNone/>
                      </a:pPr>
                      <a:r>
                        <a:rPr lang="en-GB" sz="1600" b="1"/>
                        <a:t>Observations</a:t>
                      </a:r>
                    </a:p>
                    <a:p>
                      <a:pPr lvl="0">
                        <a:buNone/>
                      </a:pPr>
                      <a:r>
                        <a:rPr lang="en-GB" sz="1600" b="1"/>
                        <a:t>Focus groups</a:t>
                      </a:r>
                      <a:endParaRPr lang="en-US" sz="1600"/>
                    </a:p>
                    <a:p>
                      <a:pPr lvl="0">
                        <a:buNone/>
                      </a:pPr>
                      <a:r>
                        <a:rPr lang="en-GB" sz="1600" b="1"/>
                        <a:t>Zine making</a:t>
                      </a:r>
                    </a:p>
                    <a:p>
                      <a:pPr lvl="0">
                        <a:buNone/>
                      </a:pPr>
                      <a:r>
                        <a:rPr lang="en-GB" sz="1600" b="1"/>
                        <a:t>Analysis of script</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772978397"/>
                  </a:ext>
                </a:extLst>
              </a:tr>
            </a:tbl>
          </a:graphicData>
        </a:graphic>
      </p:graphicFrame>
      <p:pic>
        <p:nvPicPr>
          <p:cNvPr id="5" name="Picture 4" descr="A close up of a logo&#10;&#10;Description generated with very high confidenc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D75B5E8-6857-4E55-9A22-90B1D0F2CFCC}"/>
              </a:ext>
            </a:extLst>
          </p:cNvPr>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378014" y="268838"/>
            <a:ext cx="1168787" cy="110115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9160287"/>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FFEC67B-20BE-435C-A106-0123CB814367}"/>
              </a:ext>
            </a:extLst>
          </p:cNvPr>
          <p:cNvSpPr>
            <a:spLocks noGrp="1"/>
          </p:cNvSpPr>
          <p:nvPr>
            <p:ph type="title"/>
          </p:nvPr>
        </p:nvSpPr>
        <p:spPr/>
        <p:txBody>
          <a:bodyPr/>
          <a:lstStyle/>
          <a:p>
            <a:r>
              <a:rPr lang="en-US">
                <a:cs typeface="Calibri"/>
              </a:rPr>
              <a:t>Phase four research methods</a:t>
            </a:r>
            <a:endParaRPr lang="en-US"/>
          </a:p>
        </p:txBody>
      </p:sp>
      <p:pic>
        <p:nvPicPr>
          <p:cNvPr id="11" name="Picture 1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76593C8-03A4-4D78-BE6C-FE96702090B0}"/>
              </a:ext>
            </a:extLst>
          </p:cNvPr>
          <p:cNvPicPr>
            <a:picLocks noGrp="1" noChangeAspect="1"/>
          </p:cNvPicPr>
          <p:nvPr>
            <p:ph sz="half" idx="1"/>
          </p:nvPr>
        </p:nvPicPr>
        <p:blipFill>
          <a:blip r:embed="rId3"/>
          <a:stretch>
            <a:fillRect/>
          </a:stretch>
        </p:blipFill>
        <p:spPr>
          <a:xfrm>
            <a:off x="35167" y="1600200"/>
            <a:ext cx="4370107" cy="4525963"/>
          </a:xfrm>
          <a:prstGeom prst="rect">
            <a:avLst/>
          </a:prstGeom>
        </p:spPr>
      </p:pic>
      <p:sp>
        <p:nvSpPr>
          <p:cNvPr id="9" name="Content Placeholder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84A7BBD-C332-44C2-9313-EE756220D15E}"/>
              </a:ext>
            </a:extLst>
          </p:cNvPr>
          <p:cNvSpPr>
            <a:spLocks noGrp="1"/>
          </p:cNvSpPr>
          <p:nvPr>
            <p:ph sz="half" idx="2"/>
          </p:nvPr>
        </p:nvSpPr>
        <p:spPr>
          <a:xfrm>
            <a:off x="4207402" y="1600200"/>
            <a:ext cx="4469147" cy="4771989"/>
          </a:xfrm>
        </p:spPr>
        <p:txBody>
          <a:bodyPr vert="horz" lIns="91440" tIns="45720" rIns="91440" bIns="45720" rtlCol="0" anchor="t">
            <a:noAutofit/>
          </a:bodyPr>
          <a:lstStyle/>
          <a:p>
            <a:pPr marL="400050">
              <a:lnSpc>
                <a:spcPct val="100000"/>
              </a:lnSpc>
              <a:spcBef>
                <a:spcPts val="0"/>
              </a:spcBef>
              <a:spcAft>
                <a:spcPts val="600"/>
              </a:spcAft>
              <a:buFont typeface="Arial,Sans-Serif" panose="020B0604020202020204" pitchFamily="34" charset="0"/>
            </a:pPr>
            <a:r>
              <a:rPr lang="en-GB">
                <a:cs typeface="Calibri"/>
              </a:rPr>
              <a:t>Observation of rehearsals and script development (x3)</a:t>
            </a:r>
            <a:endParaRPr lang="en-GB">
              <a:ea typeface="+mn-lt"/>
              <a:cs typeface="+mn-lt"/>
            </a:endParaRPr>
          </a:p>
          <a:p>
            <a:pPr marL="400050">
              <a:lnSpc>
                <a:spcPct val="100000"/>
              </a:lnSpc>
              <a:spcBef>
                <a:spcPts val="0"/>
              </a:spcBef>
              <a:spcAft>
                <a:spcPts val="600"/>
              </a:spcAft>
              <a:buFont typeface="Arial,Sans-Serif" panose="020B0604020202020204" pitchFamily="34" charset="0"/>
            </a:pPr>
            <a:r>
              <a:rPr lang="en-GB">
                <a:ea typeface="+mn-lt"/>
                <a:cs typeface="+mn-lt"/>
              </a:rPr>
              <a:t>Analysis of final script</a:t>
            </a:r>
            <a:endParaRPr lang="en-US">
              <a:ea typeface="+mn-lt"/>
              <a:cs typeface="+mn-lt"/>
            </a:endParaRPr>
          </a:p>
          <a:p>
            <a:pPr marL="400050">
              <a:lnSpc>
                <a:spcPct val="100000"/>
              </a:lnSpc>
              <a:spcBef>
                <a:spcPts val="0"/>
              </a:spcBef>
              <a:spcAft>
                <a:spcPts val="600"/>
              </a:spcAft>
              <a:buFont typeface="Arial,Sans-Serif" panose="020B0604020202020204" pitchFamily="34" charset="0"/>
            </a:pPr>
            <a:r>
              <a:rPr lang="en-GB">
                <a:ea typeface="+mn-lt"/>
                <a:cs typeface="+mn-lt"/>
              </a:rPr>
              <a:t>Attended</a:t>
            </a:r>
            <a:r>
              <a:rPr lang="en-GB">
                <a:cs typeface="Calibri"/>
              </a:rPr>
              <a:t> live performance</a:t>
            </a:r>
            <a:endParaRPr lang="en-US">
              <a:cs typeface="Calibri"/>
            </a:endParaRPr>
          </a:p>
          <a:p>
            <a:pPr marL="400050">
              <a:lnSpc>
                <a:spcPct val="100000"/>
              </a:lnSpc>
              <a:spcBef>
                <a:spcPts val="0"/>
              </a:spcBef>
              <a:spcAft>
                <a:spcPts val="600"/>
              </a:spcAft>
              <a:buFont typeface="Arial,Sans-Serif" panose="020B0604020202020204" pitchFamily="34" charset="0"/>
            </a:pPr>
            <a:r>
              <a:rPr lang="en-GB">
                <a:cs typeface="Calibri"/>
              </a:rPr>
              <a:t>Focus group discussion</a:t>
            </a:r>
            <a:endParaRPr lang="en-US">
              <a:cs typeface="Calibri"/>
            </a:endParaRPr>
          </a:p>
          <a:p>
            <a:pPr marL="400050">
              <a:lnSpc>
                <a:spcPct val="100000"/>
              </a:lnSpc>
              <a:spcBef>
                <a:spcPts val="0"/>
              </a:spcBef>
              <a:spcAft>
                <a:spcPts val="600"/>
              </a:spcAft>
            </a:pPr>
            <a:r>
              <a:rPr lang="en-GB">
                <a:cs typeface="Calibri"/>
              </a:rPr>
              <a:t>Zine-making workshop</a:t>
            </a:r>
            <a:r>
              <a:rPr lang="en-GB" sz="3200">
                <a:cs typeface="Calibri"/>
              </a:rPr>
              <a:t> </a:t>
            </a:r>
          </a:p>
          <a:p>
            <a:pPr marL="400050">
              <a:spcBef>
                <a:spcPts val="0"/>
              </a:spcBef>
            </a:pPr>
            <a:endParaRPr lang="en-GB">
              <a:cs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69259673"/>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A5B4D84-2F2E-430B-B051-8D3562BFF06F}"/>
              </a:ext>
            </a:extLst>
          </p:cNvPr>
          <p:cNvSpPr>
            <a:spLocks noGrp="1"/>
          </p:cNvSpPr>
          <p:nvPr>
            <p:ph type="title"/>
          </p:nvPr>
        </p:nvSpPr>
        <p:spPr/>
        <p:txBody>
          <a:bodyPr>
            <a:normAutofit fontScale="90000"/>
          </a:bodyPr>
          <a:lstStyle/>
          <a:p>
            <a:pPr algn="l"/>
            <a:r>
              <a:rPr lang="en-US" sz="3200" b="1">
                <a:ea typeface="+mj-lt"/>
                <a:cs typeface="+mj-lt"/>
              </a:rPr>
              <a:t>Building collective capabilities with CYP:</a:t>
            </a:r>
            <a:br>
              <a:rPr lang="en-US" sz="3200" b="1">
                <a:ea typeface="+mj-lt"/>
                <a:cs typeface="+mj-lt"/>
              </a:rPr>
            </a:br>
            <a:r>
              <a:rPr lang="en-US" sz="3200" b="1">
                <a:ea typeface="+mj-lt"/>
                <a:cs typeface="+mj-lt"/>
              </a:rPr>
              <a:t>drawing on the 3C-Model (Ibrahim, 2017)</a:t>
            </a:r>
            <a:br>
              <a:rPr lang="en-US" sz="3200" b="1">
                <a:ea typeface="+mj-lt"/>
                <a:cs typeface="+mj-lt"/>
              </a:rPr>
            </a:br>
            <a:endParaRPr lang="en-US" sz="3200" b="1">
              <a:cs typeface="Calibri"/>
            </a:endParaRPr>
          </a:p>
        </p:txBody>
      </p:sp>
      <p:graphicFrame>
        <p:nvGraphicFramePr>
          <p:cNvPr id="8" name="Table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4EB283E-7281-4E98-A1E9-0D9459EE850E}"/>
              </a:ext>
            </a:extLst>
          </p:cNvPr>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550421002"/>
              </p:ext>
            </p:extLst>
          </p:nvPr>
        </p:nvGraphicFramePr>
        <p:xfrm>
          <a:off x="628650" y="1825625"/>
          <a:ext cx="7886700" cy="4131929"/>
        </p:xfrm>
        <a:graphic>
          <a:graphicData uri="http://schemas.openxmlformats.org/drawingml/2006/table">
            <a:tbl>
              <a:tblPr firstRow="1" bandRow="1">
                <a:tableStyleId>{5C22544A-7EE6-4342-B048-85BDC9FD1C3A}</a:tableStyleId>
              </a:tblPr>
              <a:tblGrid>
                <a:gridCol w="7886700">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557494778"/>
                    </a:ext>
                  </a:extLst>
                </a:gridCol>
              </a:tblGrid>
              <a:tr h="593029">
                <a:tc>
                  <a:txBody>
                    <a:bodyPr/>
                    <a:lstStyle/>
                    <a:p>
                      <a:r>
                        <a:rPr lang="en-GB"/>
                        <a:t>3-C Model of Empowerment (Ibrahim, 2017)</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85562100"/>
                  </a:ext>
                </a:extLst>
              </a:tr>
              <a:tr h="593029">
                <a:tc>
                  <a:txBody>
                    <a:bodyPr/>
                    <a:lstStyle/>
                    <a:p>
                      <a:r>
                        <a:rPr lang="en-GB"/>
                        <a:t>1.</a:t>
                      </a:r>
                      <a:r>
                        <a:rPr lang="en-GB" b="1"/>
                        <a:t> </a:t>
                      </a:r>
                      <a:r>
                        <a:rPr lang="en-GB" b="1" err="1"/>
                        <a:t>Consciencization</a:t>
                      </a:r>
                      <a:r>
                        <a:rPr lang="en-GB" b="1"/>
                        <a:t> (Individual)</a:t>
                      </a:r>
                      <a:endParaRPr lang="en-GB"/>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657125731"/>
                  </a:ext>
                </a:extLst>
              </a:tr>
              <a:tr h="630115">
                <a:tc>
                  <a:txBody>
                    <a:bodyPr/>
                    <a:lstStyle/>
                    <a:p>
                      <a:pPr marL="457200" marR="0" lvl="1" indent="0" algn="l">
                        <a:lnSpc>
                          <a:spcPct val="100000"/>
                        </a:lnSpc>
                        <a:spcBef>
                          <a:spcPts val="0"/>
                        </a:spcBef>
                        <a:spcAft>
                          <a:spcPts val="0"/>
                        </a:spcAft>
                        <a:buNone/>
                      </a:pPr>
                      <a:r>
                        <a:rPr lang="en-US" sz="1800" b="0" i="0" u="none" strike="noStrike" noProof="0">
                          <a:latin typeface="Calibri"/>
                        </a:rPr>
                        <a:t>Gaining critical awareness</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4164826716"/>
                  </a:ext>
                </a:extLst>
              </a:tr>
              <a:tr h="593029">
                <a:tc>
                  <a:txBody>
                    <a:bodyPr/>
                    <a:lstStyle/>
                    <a:p>
                      <a:r>
                        <a:rPr lang="en-GB"/>
                        <a:t>2. </a:t>
                      </a:r>
                      <a:r>
                        <a:rPr lang="en-GB" b="1"/>
                        <a:t>Conciliation (Collective)</a:t>
                      </a:r>
                      <a:endParaRPr lang="en-GB"/>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4076990055"/>
                  </a:ext>
                </a:extLst>
              </a:tr>
              <a:tr h="564849">
                <a:tc>
                  <a:txBody>
                    <a:bodyPr/>
                    <a:lstStyle/>
                    <a:p>
                      <a:pPr marL="457200" marR="0" lvl="1" indent="0" algn="l">
                        <a:lnSpc>
                          <a:spcPct val="100000"/>
                        </a:lnSpc>
                        <a:spcBef>
                          <a:spcPts val="0"/>
                        </a:spcBef>
                        <a:spcAft>
                          <a:spcPts val="0"/>
                        </a:spcAft>
                        <a:buNone/>
                      </a:pPr>
                      <a:r>
                        <a:rPr lang="en-US" sz="1800" b="0" i="0" u="none" strike="noStrike" noProof="0">
                          <a:latin typeface="Calibri"/>
                        </a:rPr>
                        <a:t>Building a common vision</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781268620"/>
                  </a:ext>
                </a:extLst>
              </a:tr>
              <a:tr h="593029">
                <a:tc>
                  <a:txBody>
                    <a:bodyPr/>
                    <a:lstStyle/>
                    <a:p>
                      <a:r>
                        <a:rPr lang="en-GB"/>
                        <a:t>3.</a:t>
                      </a:r>
                      <a:r>
                        <a:rPr lang="en-GB" b="1"/>
                        <a:t> Collaboration (Institutional)</a:t>
                      </a:r>
                      <a:endParaRPr lang="en-GB"/>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421507861"/>
                  </a:ext>
                </a:extLst>
              </a:tr>
              <a:tr h="564849">
                <a:tc>
                  <a:txBody>
                    <a:bodyPr/>
                    <a:lstStyle/>
                    <a:p>
                      <a:pPr marL="457200" marR="0" lvl="1" indent="0" algn="l">
                        <a:lnSpc>
                          <a:spcPct val="100000"/>
                        </a:lnSpc>
                        <a:spcBef>
                          <a:spcPts val="0"/>
                        </a:spcBef>
                        <a:spcAft>
                          <a:spcPts val="0"/>
                        </a:spcAft>
                        <a:buNone/>
                      </a:pPr>
                      <a:r>
                        <a:rPr lang="en-US" sz="1800" b="0" i="0" u="none" strike="noStrike" noProof="0">
                          <a:latin typeface="Calibri"/>
                        </a:rPr>
                        <a:t>Ways to act/challenge power relations</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881222021"/>
                  </a:ext>
                </a:extLst>
              </a:tr>
            </a:tbl>
          </a:graphicData>
        </a:graphic>
      </p:graphicFrame>
      <p:pic>
        <p:nvPicPr>
          <p:cNvPr id="3" name="Picture 2" descr="A close up of a logo&#10;&#10;Description generated with very high confidenc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1C32ED6-E588-49E1-BB12-DDB49455BF54}"/>
              </a:ext>
            </a:extLst>
          </p:cNvPr>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560165" y="268838"/>
            <a:ext cx="968421" cy="973654"/>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46806391"/>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56F67B7-26F6-4607-A203-D34D1C13371A}"/>
              </a:ext>
            </a:extLst>
          </p:cNvPr>
          <p:cNvPicPr>
            <a:picLocks noChangeAspect="1"/>
          </p:cNvPicPr>
          <p:nvPr/>
        </p:nvPicPr>
        <p:blipFill>
          <a:blip r:embed="rId3">
            <a:alphaModFix amt="20000"/>
          </a:blip>
          <a:stretch>
            <a:fillRect/>
          </a:stretch>
        </p:blipFill>
        <p:spPr>
          <a:xfrm rot="5400000">
            <a:off x="1245860" y="-1245859"/>
            <a:ext cx="6857999" cy="9349720"/>
          </a:xfrm>
          <a:prstGeom prst="rect">
            <a:avLst/>
          </a:prstGeom>
        </p:spPr>
      </p:pic>
      <p:sp>
        <p:nvSpPr>
          <p:cNvPr id="9"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656FB6D-5A95-4465-8F5F-DC7D3F915FF7}"/>
              </a:ext>
            </a:extLst>
          </p:cNvPr>
          <p:cNvSpPr>
            <a:spLocks noGrp="1"/>
          </p:cNvSpPr>
          <p:nvPr>
            <p:ph idx="1"/>
          </p:nvPr>
        </p:nvSpPr>
        <p:spPr>
          <a:xfrm>
            <a:off x="628650" y="1825625"/>
            <a:ext cx="7886700" cy="4351338"/>
          </a:xfrm>
        </p:spPr>
        <p:txBody>
          <a:bodyPr vert="horz" lIns="91440" tIns="45720" rIns="91440" bIns="45720" rtlCol="0" anchor="t">
            <a:normAutofit/>
          </a:bodyPr>
          <a:lstStyle/>
          <a:p>
            <a:pPr marL="0" indent="0">
              <a:buNone/>
            </a:pPr>
            <a:r>
              <a:rPr lang="en-GB" sz="2400" b="1">
                <a:cs typeface="Calibri"/>
              </a:rPr>
              <a:t>Writing our own story</a:t>
            </a:r>
            <a:endParaRPr lang="en-US"/>
          </a:p>
          <a:p>
            <a:pPr marL="0" indent="0">
              <a:spcBef>
                <a:spcPts val="0"/>
              </a:spcBef>
              <a:buNone/>
            </a:pPr>
            <a:r>
              <a:rPr lang="en-GB" sz="2400">
                <a:cs typeface="Calibri"/>
              </a:rPr>
              <a:t>James: We realised there were pros and cons to living in the East End of Glasgow and we wanted to show people what the East End is about ... like how we see it as young people.</a:t>
            </a:r>
          </a:p>
          <a:p>
            <a:pPr marL="0" indent="0">
              <a:spcBef>
                <a:spcPts val="0"/>
              </a:spcBef>
              <a:buNone/>
            </a:pPr>
            <a:endParaRPr lang="en-GB" sz="2400">
              <a:ea typeface="+mn-lt"/>
              <a:cs typeface="+mn-lt"/>
            </a:endParaRPr>
          </a:p>
          <a:p>
            <a:pPr marL="0" indent="0">
              <a:spcBef>
                <a:spcPts val="0"/>
              </a:spcBef>
              <a:buNone/>
            </a:pPr>
            <a:r>
              <a:rPr lang="en-GB" sz="2400">
                <a:ea typeface="+mn-lt"/>
                <a:cs typeface="+mn-lt"/>
              </a:rPr>
              <a:t>Katie: Some people say stuff about Glasgow, but then they see the real side of it.</a:t>
            </a:r>
            <a:endParaRPr lang="en-GB" sz="2400">
              <a:cs typeface="Calibri"/>
            </a:endParaRPr>
          </a:p>
          <a:p>
            <a:pPr marL="0" indent="0">
              <a:spcBef>
                <a:spcPts val="0"/>
              </a:spcBef>
              <a:buNone/>
            </a:pPr>
            <a:endParaRPr lang="en-GB" sz="2400">
              <a:cs typeface="Calibri"/>
            </a:endParaRPr>
          </a:p>
          <a:p>
            <a:pPr marL="0" indent="0">
              <a:spcBef>
                <a:spcPts val="0"/>
              </a:spcBef>
              <a:buNone/>
            </a:pPr>
            <a:r>
              <a:rPr lang="en-GB" sz="2400">
                <a:cs typeface="Calibri"/>
              </a:rPr>
              <a:t>James: We … worked on how the media sees the East End of Glasgow, and basically it is not a good place sometimes. We wanted to show it is a good place and there's good people in it.</a:t>
            </a:r>
            <a:endParaRPr lang="en-GB"/>
          </a:p>
          <a:p>
            <a:endParaRPr lang="en-GB"/>
          </a:p>
        </p:txBody>
      </p:sp>
      <p:sp>
        <p:nvSpPr>
          <p:cNvPr id="11"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935C1A8-C82F-4E49-AC09-30E997707261}"/>
              </a:ext>
            </a:extLst>
          </p:cNvPr>
          <p:cNvSpPr txBox="1">
            <a:spLocks/>
          </p:cNvSpPr>
          <p:nvPr/>
        </p:nvSpPr>
        <p:spPr>
          <a:xfrm>
            <a:off x="613290" y="809710"/>
            <a:ext cx="8310816" cy="7881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a:latin typeface="+mn-lt"/>
                <a:cs typeface="Calibri"/>
              </a:rPr>
              <a:t>Findings 1: </a:t>
            </a:r>
            <a:r>
              <a:rPr lang="en-GB" sz="2800" b="1" err="1">
                <a:latin typeface="+mn-lt"/>
                <a:cs typeface="Calibri"/>
              </a:rPr>
              <a:t>Conscienzisation</a:t>
            </a:r>
            <a:r>
              <a:rPr lang="en-GB" sz="2800" b="1">
                <a:latin typeface="+mn-lt"/>
                <a:cs typeface="Calibri"/>
              </a:rPr>
              <a:t> </a:t>
            </a:r>
            <a:r>
              <a:rPr lang="en-GB" sz="2800" b="1">
                <a:cs typeface="Calibri"/>
              </a:rPr>
              <a:t> </a:t>
            </a:r>
          </a:p>
        </p:txBody>
      </p:sp>
      <p:pic>
        <p:nvPicPr>
          <p:cNvPr id="13" name="Picture 12" descr="A close up of a logo&#10;&#10;Description generated with very high confidenc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B36C4BC-F3FF-4206-BF1A-667C81F09662}"/>
              </a:ext>
            </a:extLst>
          </p:cNvPr>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378014" y="268838"/>
            <a:ext cx="1168787" cy="110115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22701116"/>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B6FE3B0-2FCB-42C5-A1A3-0DEC7A999AFD}"/>
              </a:ext>
            </a:extLst>
          </p:cNvPr>
          <p:cNvPicPr>
            <a:picLocks noChangeAspect="1"/>
          </p:cNvPicPr>
          <p:nvPr/>
        </p:nvPicPr>
        <p:blipFill>
          <a:blip r:embed="rId3">
            <a:alphaModFix amt="20000"/>
          </a:blip>
          <a:stretch>
            <a:fillRect/>
          </a:stretch>
        </p:blipFill>
        <p:spPr>
          <a:xfrm rot="5400000">
            <a:off x="1093157" y="-1192843"/>
            <a:ext cx="6857999" cy="9243687"/>
          </a:xfrm>
          <a:prstGeom prst="rect">
            <a:avLst/>
          </a:prstGeom>
        </p:spPr>
      </p:pic>
      <p:sp>
        <p:nvSpPr>
          <p:cNvPr id="5"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317FA4D-5B07-43E8-8D71-B54A89F536DD}"/>
              </a:ext>
            </a:extLst>
          </p:cNvPr>
          <p:cNvSpPr txBox="1">
            <a:spLocks/>
          </p:cNvSpPr>
          <p:nvPr/>
        </p:nvSpPr>
        <p:spPr>
          <a:xfrm>
            <a:off x="517135" y="954721"/>
            <a:ext cx="8310816" cy="7881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a:latin typeface="+mn-lt"/>
                <a:cs typeface="Calibri"/>
              </a:rPr>
              <a:t>Findings 2: Conciliation  </a:t>
            </a:r>
          </a:p>
        </p:txBody>
      </p:sp>
      <p:sp>
        <p:nvSpPr>
          <p:cNvPr id="6"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6560384-04E8-479A-8071-765BFCE51B0F}"/>
              </a:ext>
            </a:extLst>
          </p:cNvPr>
          <p:cNvSpPr txBox="1">
            <a:spLocks/>
          </p:cNvSpPr>
          <p:nvPr/>
        </p:nvSpPr>
        <p:spPr>
          <a:xfrm>
            <a:off x="510487" y="2284719"/>
            <a:ext cx="7886700" cy="435133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b="1">
                <a:ea typeface="+mn-lt"/>
                <a:cs typeface="+mn-lt"/>
              </a:rPr>
              <a:t>Making compromises: </a:t>
            </a:r>
            <a:r>
              <a:rPr lang="en-GB" b="1"/>
              <a:t>deliberation and inclusive decision-making</a:t>
            </a:r>
            <a:endParaRPr lang="en-US" b="1">
              <a:ea typeface="+mn-lt"/>
              <a:cs typeface="+mn-lt"/>
            </a:endParaRPr>
          </a:p>
          <a:p>
            <a:pPr algn="l">
              <a:spcBef>
                <a:spcPts val="0"/>
              </a:spcBef>
            </a:pPr>
            <a:r>
              <a:rPr lang="en-GB">
                <a:ea typeface="+mn-lt"/>
                <a:cs typeface="+mn-lt"/>
              </a:rPr>
              <a:t>Emma: We just disagree and then we kind of mix it together and then it becomes something …</a:t>
            </a:r>
            <a:endParaRPr lang="en-US">
              <a:ea typeface="+mn-lt"/>
              <a:cs typeface="+mn-lt"/>
            </a:endParaRPr>
          </a:p>
          <a:p>
            <a:pPr algn="l">
              <a:spcBef>
                <a:spcPts val="0"/>
              </a:spcBef>
            </a:pPr>
            <a:endParaRPr lang="en-GB">
              <a:ea typeface="+mn-lt"/>
              <a:cs typeface="+mn-lt"/>
            </a:endParaRPr>
          </a:p>
          <a:p>
            <a:pPr algn="l">
              <a:spcBef>
                <a:spcPts val="0"/>
              </a:spcBef>
            </a:pPr>
            <a:r>
              <a:rPr lang="en-GB">
                <a:ea typeface="+mn-lt"/>
                <a:cs typeface="+mn-lt"/>
              </a:rPr>
              <a:t>David: Even if you can't mix it together we would sit and speak … right this is how I feel about this and then Emma would speak and say, this is what I feel about this and then maybe my ideas and my explanation has changed Emma's mind a bit and then we can collaborate and decide on that idea.</a:t>
            </a:r>
            <a:endParaRPr lang="en-US">
              <a:ea typeface="+mn-lt"/>
              <a:cs typeface="+mn-lt"/>
            </a:endParaRPr>
          </a:p>
          <a:p>
            <a:endParaRPr lang="en-GB" sz="1400">
              <a:cs typeface="Calibri"/>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38004151"/>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FAF0FB3-FE10-40DE-B6F1-FFF1DA34E71F}"/>
              </a:ext>
            </a:extLst>
          </p:cNvPr>
          <p:cNvSpPr>
            <a:spLocks noGrp="1"/>
          </p:cNvSpPr>
          <p:nvPr>
            <p:ph idx="1"/>
          </p:nvPr>
        </p:nvSpPr>
        <p:spPr>
          <a:xfrm>
            <a:off x="457200" y="1369997"/>
            <a:ext cx="8229600" cy="4968659"/>
          </a:xfrm>
        </p:spPr>
        <p:txBody>
          <a:bodyPr vert="horz" lIns="91440" tIns="45720" rIns="91440" bIns="45720" rtlCol="0" anchor="t">
            <a:normAutofit fontScale="77500" lnSpcReduction="20000"/>
          </a:bodyPr>
          <a:lstStyle/>
          <a:p>
            <a:pPr marL="0" indent="0">
              <a:buNone/>
            </a:pPr>
            <a:r>
              <a:rPr lang="en-GB" sz="2400" b="1">
                <a:ea typeface="+mn-lt"/>
                <a:cs typeface="+mn-lt"/>
              </a:rPr>
              <a:t>‘No-one’s in charge’/Changing power relations</a:t>
            </a:r>
          </a:p>
          <a:p>
            <a:pPr marL="0" indent="0">
              <a:lnSpc>
                <a:spcPct val="110000"/>
              </a:lnSpc>
              <a:spcBef>
                <a:spcPts val="0"/>
              </a:spcBef>
              <a:buNone/>
            </a:pPr>
            <a:r>
              <a:rPr lang="en-GB" sz="2400">
                <a:ea typeface="+mn-lt"/>
                <a:cs typeface="+mn-lt"/>
              </a:rPr>
              <a:t>James: No-one’s in charge. Rachel (drama worker) does lead the session but it’s us that put the work together and there’s not exactly anyone leading the group.</a:t>
            </a:r>
          </a:p>
          <a:p>
            <a:pPr marL="0" indent="0">
              <a:lnSpc>
                <a:spcPct val="110000"/>
              </a:lnSpc>
              <a:spcBef>
                <a:spcPts val="0"/>
              </a:spcBef>
              <a:buNone/>
            </a:pPr>
            <a:endParaRPr lang="en-GB" sz="2400">
              <a:ea typeface="+mn-lt"/>
              <a:cs typeface="+mn-lt"/>
            </a:endParaRPr>
          </a:p>
          <a:p>
            <a:pPr marL="0" indent="0">
              <a:lnSpc>
                <a:spcPct val="110000"/>
              </a:lnSpc>
              <a:spcBef>
                <a:spcPts val="0"/>
              </a:spcBef>
              <a:buNone/>
            </a:pPr>
            <a:r>
              <a:rPr lang="en-GB" sz="2400">
                <a:ea typeface="+mn-lt"/>
                <a:cs typeface="+mn-lt"/>
              </a:rPr>
              <a:t>Emma: At school … the teachers are definitely in charge or somebody else is in charge and you’re just sitting there and they tell you to do everything.</a:t>
            </a:r>
          </a:p>
          <a:p>
            <a:pPr marL="0" indent="0">
              <a:lnSpc>
                <a:spcPct val="110000"/>
              </a:lnSpc>
              <a:spcBef>
                <a:spcPts val="0"/>
              </a:spcBef>
              <a:buNone/>
            </a:pPr>
            <a:endParaRPr lang="en-GB" sz="2400">
              <a:cs typeface="Calibri"/>
            </a:endParaRPr>
          </a:p>
          <a:p>
            <a:pPr marL="0" indent="0">
              <a:lnSpc>
                <a:spcPct val="110000"/>
              </a:lnSpc>
              <a:spcBef>
                <a:spcPts val="0"/>
              </a:spcBef>
              <a:buNone/>
            </a:pPr>
            <a:r>
              <a:rPr lang="en-GB" sz="2400">
                <a:cs typeface="Calibri"/>
              </a:rPr>
              <a:t>Maya: When you come to (this group) you get the option to pick what you actually want to base the work on … I've always done topics that I felt passionate about … we never do something similar to anybody else, we always do it our way and how we see things.</a:t>
            </a:r>
          </a:p>
          <a:p>
            <a:pPr marL="0" indent="0">
              <a:lnSpc>
                <a:spcPct val="110000"/>
              </a:lnSpc>
              <a:spcBef>
                <a:spcPts val="0"/>
              </a:spcBef>
              <a:buNone/>
            </a:pPr>
            <a:endParaRPr lang="en-GB" sz="2400">
              <a:cs typeface="Calibri"/>
            </a:endParaRPr>
          </a:p>
          <a:p>
            <a:pPr marL="0" indent="0">
              <a:lnSpc>
                <a:spcPct val="110000"/>
              </a:lnSpc>
              <a:spcBef>
                <a:spcPts val="0"/>
              </a:spcBef>
              <a:buNone/>
            </a:pPr>
            <a:r>
              <a:rPr lang="en-GB" sz="2400" b="1">
                <a:cs typeface="Calibri"/>
              </a:rPr>
              <a:t>Confronting audience assumptions</a:t>
            </a:r>
            <a:endParaRPr lang="en-GB"/>
          </a:p>
          <a:p>
            <a:pPr marL="0" indent="0">
              <a:buNone/>
            </a:pPr>
            <a:r>
              <a:rPr lang="en-GB" sz="2400">
                <a:ea typeface="+mn-lt"/>
                <a:cs typeface="+mn-lt"/>
              </a:rPr>
              <a:t>Katie: There was actually a woman who after seeing [a scene from the show on homelessness] went and bought … was it chips for a homeless woman?</a:t>
            </a:r>
            <a:endParaRPr lang="en-US" sz="2400">
              <a:ea typeface="+mn-lt"/>
              <a:cs typeface="+mn-lt"/>
            </a:endParaRPr>
          </a:p>
          <a:p>
            <a:pPr marL="0" indent="0">
              <a:buNone/>
            </a:pPr>
            <a:endParaRPr lang="en-GB" sz="2400">
              <a:ea typeface="+mn-lt"/>
              <a:cs typeface="+mn-lt"/>
            </a:endParaRPr>
          </a:p>
          <a:p>
            <a:pPr marL="0" indent="0">
              <a:buNone/>
            </a:pPr>
            <a:r>
              <a:rPr lang="en-GB" sz="2400">
                <a:ea typeface="+mn-lt"/>
                <a:cs typeface="+mn-lt"/>
              </a:rPr>
              <a:t>Maya: She said that's something she would never normally do, so it was good to know that. It made me … a lot of people … feel very good.</a:t>
            </a:r>
            <a:endParaRPr lang="en-GB"/>
          </a:p>
          <a:p>
            <a:pPr marL="0" indent="0">
              <a:lnSpc>
                <a:spcPct val="110000"/>
              </a:lnSpc>
              <a:spcBef>
                <a:spcPts val="0"/>
              </a:spcBef>
              <a:buNone/>
            </a:pPr>
            <a:endParaRPr lang="en-GB" sz="1900">
              <a:cs typeface="Calibri"/>
            </a:endParaRPr>
          </a:p>
          <a:p>
            <a:pPr marL="0" indent="0">
              <a:lnSpc>
                <a:spcPct val="110000"/>
              </a:lnSpc>
              <a:spcBef>
                <a:spcPts val="0"/>
              </a:spcBef>
              <a:buNone/>
            </a:pPr>
            <a:endParaRPr lang="en-GB" sz="1700">
              <a:cs typeface="Calibri"/>
            </a:endParaRPr>
          </a:p>
          <a:p>
            <a:endParaRPr lang="en-GB">
              <a:cs typeface="Calibri"/>
            </a:endParaRPr>
          </a:p>
          <a:p>
            <a:endParaRPr lang="en-GB">
              <a:cs typeface="Calibri"/>
            </a:endParaRPr>
          </a:p>
          <a:p>
            <a:endParaRPr lang="en-GB">
              <a:cs typeface="Calibri"/>
            </a:endParaRPr>
          </a:p>
          <a:p>
            <a:endParaRPr lang="en-GB">
              <a:cs typeface="Calibri"/>
            </a:endParaRPr>
          </a:p>
          <a:p>
            <a:pPr marL="0" indent="0">
              <a:buNone/>
            </a:pPr>
            <a:endParaRPr lang="en-GB">
              <a:cs typeface="Calibri"/>
            </a:endParaRPr>
          </a:p>
          <a:p>
            <a:endParaRPr lang="en-GB">
              <a:cs typeface="Calibri"/>
            </a:endParaRPr>
          </a:p>
          <a:p>
            <a:endParaRPr lang="en-GB">
              <a:cs typeface="Calibri"/>
            </a:endParaRPr>
          </a:p>
          <a:p>
            <a:endParaRPr lang="en-GB">
              <a:cs typeface="Calibri"/>
            </a:endParaRPr>
          </a:p>
        </p:txBody>
      </p:sp>
      <p:sp>
        <p:nvSpPr>
          <p:cNvPr id="7" name="Tit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694D8C5-0C42-4B25-83A4-BE2030C97B48}"/>
              </a:ext>
            </a:extLst>
          </p:cNvPr>
          <p:cNvSpPr txBox="1">
            <a:spLocks/>
          </p:cNvSpPr>
          <p:nvPr/>
        </p:nvSpPr>
        <p:spPr>
          <a:xfrm>
            <a:off x="366215" y="615106"/>
            <a:ext cx="8310816" cy="78810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a:cs typeface="Calibri"/>
              </a:rPr>
              <a:t>Findings 3: Collaboration  </a:t>
            </a:r>
          </a:p>
        </p:txBody>
      </p:sp>
      <p:pic>
        <p:nvPicPr>
          <p:cNvPr id="9" name="Picture 8" descr="A close up of a logo&#10;&#10;Description generated with very high confidence">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F28EF46-88EF-42A2-9075-2127E260CC94}"/>
              </a:ext>
            </a:extLst>
          </p:cNvPr>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378014" y="268838"/>
            <a:ext cx="1168787" cy="110115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385003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a="http://schemas.openxmlformats.org/drawingml/2006/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82369076E45EB46B357B1DD7591B475" ma:contentTypeVersion="13" ma:contentTypeDescription="Create a new document." ma:contentTypeScope="" ma:versionID="43fe7a1c3b6d795cbc8175c8959285b5">
  <xsd:schema xmlns:xsd="http://www.w3.org/2001/XMLSchema" xmlns:xs="http://www.w3.org/2001/XMLSchema" xmlns:p="http://schemas.microsoft.com/office/2006/metadata/properties" xmlns:ns3="7c6465bc-b40e-4121-b147-d06fe922f1f9" xmlns:ns4="952b0d04-4a72-4015-9ca8-051a4bab2271" targetNamespace="http://schemas.microsoft.com/office/2006/metadata/properties" ma:root="true" ma:fieldsID="8b516ea5f31fa2ed0fc9a8b6ca1a5ffd" ns3:_="" ns4:_="">
    <xsd:import namespace="7c6465bc-b40e-4121-b147-d06fe922f1f9"/>
    <xsd:import namespace="952b0d04-4a72-4015-9ca8-051a4bab227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EventHashCode" minOccurs="0"/>
                <xsd:element ref="ns3:MediaServiceGenerationTime"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6465bc-b40e-4121-b147-d06fe922f1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52b0d04-4a72-4015-9ca8-051a4bab227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E085A5-7A2A-4C56-9107-D9C60FC48450}">
  <ds:schemaRefs>
    <ds:schemaRef ds:uri="http://schemas.microsoft.com/sharepoint/v3/contenttype/forms"/>
  </ds:schemaRefs>
</ds:datastoreItem>
</file>

<file path=customXml/itemProps2.xml><?xml version="1.0" encoding="utf-8"?>
<ds:datastoreItem xmlns:ds="http://schemas.openxmlformats.org/officeDocument/2006/customXml" ds:itemID="{C5593453-1881-47E4-A256-6D55E71AE7BB}">
  <ds:schemaRefs>
    <ds:schemaRef ds:uri="http://purl.org/dc/terms/"/>
    <ds:schemaRef ds:uri="http://schemas.microsoft.com/office/2006/documentManagement/types"/>
    <ds:schemaRef ds:uri="952b0d04-4a72-4015-9ca8-051a4bab2271"/>
    <ds:schemaRef ds:uri="http://purl.org/dc/elements/1.1/"/>
    <ds:schemaRef ds:uri="http://www.w3.org/XML/1998/namespace"/>
    <ds:schemaRef ds:uri="http://purl.org/dc/dcmitype/"/>
    <ds:schemaRef ds:uri="http://schemas.microsoft.com/office/infopath/2007/PartnerControls"/>
    <ds:schemaRef ds:uri="http://schemas.openxmlformats.org/package/2006/metadata/core-properties"/>
    <ds:schemaRef ds:uri="7c6465bc-b40e-4121-b147-d06fe922f1f9"/>
    <ds:schemaRef ds:uri="http://schemas.microsoft.com/office/2006/metadata/properties"/>
  </ds:schemaRefs>
</ds:datastoreItem>
</file>

<file path=customXml/itemProps3.xml><?xml version="1.0" encoding="utf-8"?>
<ds:datastoreItem xmlns:ds="http://schemas.openxmlformats.org/officeDocument/2006/customXml" ds:itemID="{4238E5AE-86D4-4376-8CE8-954D3AC766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6465bc-b40e-4121-b147-d06fe922f1f9"/>
    <ds:schemaRef ds:uri="952b0d04-4a72-4015-9ca8-051a4bab22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2536</Words>
  <Application>Microsoft Macintosh PowerPoint</Application>
  <PresentationFormat>On-screen Show (4:3)</PresentationFormat>
  <Paragraphs>200</Paragraphs>
  <Slides>12</Slides>
  <Notes>12</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Office Theme</vt:lpstr>
      <vt:lpstr>Building collective capabilities with children and young people</vt:lpstr>
      <vt:lpstr>Slide 2</vt:lpstr>
      <vt:lpstr>Children’s Neighbourhoods Scotland</vt:lpstr>
      <vt:lpstr>CNS research based on CA</vt:lpstr>
      <vt:lpstr>Phase four research methods</vt:lpstr>
      <vt:lpstr>Building collective capabilities with CYP: drawing on the 3C-Model (Ibrahim, 2017) </vt:lpstr>
      <vt:lpstr>Slide 7</vt:lpstr>
      <vt:lpstr>Slide 8</vt:lpstr>
      <vt:lpstr>Slide 9</vt:lpstr>
      <vt:lpstr>Slide 10</vt:lpstr>
      <vt:lpstr>Revised framework</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collective capabilities with children and young people: a place-based approach to child poverty in Scotland</dc:title>
  <dc:creator>Sarah Ward</dc:creator>
  <cp:lastModifiedBy>Alastair Arthur</cp:lastModifiedBy>
  <cp:revision>120</cp:revision>
  <dcterms:created xsi:type="dcterms:W3CDTF">2021-02-09T10:06:00Z</dcterms:created>
  <dcterms:modified xsi:type="dcterms:W3CDTF">2021-02-09T10:06:10Z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0x010100882369076E45EB46B357B1DD7591B475</vt:lpwstr>
  </property>
</Properties>
</file>